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 id="2147483660" r:id="rId5"/>
    <p:sldMasterId id="2147483678" r:id="rId6"/>
    <p:sldMasterId id="2147483700" r:id="rId7"/>
    <p:sldMasterId id="2147483718" r:id="rId8"/>
  </p:sldMasterIdLst>
  <p:notesMasterIdLst>
    <p:notesMasterId r:id="rId62"/>
  </p:notesMasterIdLst>
  <p:handoutMasterIdLst>
    <p:handoutMasterId r:id="rId63"/>
  </p:handoutMasterIdLst>
  <p:sldIdLst>
    <p:sldId id="1170" r:id="rId9"/>
    <p:sldId id="1134" r:id="rId10"/>
    <p:sldId id="976" r:id="rId11"/>
    <p:sldId id="1212" r:id="rId12"/>
    <p:sldId id="1213" r:id="rId13"/>
    <p:sldId id="1215" r:id="rId14"/>
    <p:sldId id="1216" r:id="rId15"/>
    <p:sldId id="1217" r:id="rId16"/>
    <p:sldId id="1218" r:id="rId17"/>
    <p:sldId id="959" r:id="rId18"/>
    <p:sldId id="1208" r:id="rId19"/>
    <p:sldId id="1209" r:id="rId20"/>
    <p:sldId id="1174" r:id="rId21"/>
    <p:sldId id="1175" r:id="rId22"/>
    <p:sldId id="1186" r:id="rId23"/>
    <p:sldId id="1187" r:id="rId24"/>
    <p:sldId id="1176" r:id="rId25"/>
    <p:sldId id="1177" r:id="rId26"/>
    <p:sldId id="1144" r:id="rId27"/>
    <p:sldId id="1178" r:id="rId28"/>
    <p:sldId id="1180" r:id="rId29"/>
    <p:sldId id="1181" r:id="rId30"/>
    <p:sldId id="1183" r:id="rId31"/>
    <p:sldId id="1133" r:id="rId32"/>
    <p:sldId id="1219" r:id="rId33"/>
    <p:sldId id="1146" r:id="rId34"/>
    <p:sldId id="1147" r:id="rId35"/>
    <p:sldId id="1148" r:id="rId36"/>
    <p:sldId id="1149" r:id="rId37"/>
    <p:sldId id="1150" r:id="rId38"/>
    <p:sldId id="1151" r:id="rId39"/>
    <p:sldId id="1152" r:id="rId40"/>
    <p:sldId id="1153" r:id="rId41"/>
    <p:sldId id="1154" r:id="rId42"/>
    <p:sldId id="1155" r:id="rId43"/>
    <p:sldId id="1156" r:id="rId44"/>
    <p:sldId id="1188" r:id="rId45"/>
    <p:sldId id="1184" r:id="rId46"/>
    <p:sldId id="1206" r:id="rId47"/>
    <p:sldId id="1207" r:id="rId48"/>
    <p:sldId id="1210" r:id="rId49"/>
    <p:sldId id="1211" r:id="rId50"/>
    <p:sldId id="1190" r:id="rId51"/>
    <p:sldId id="1194" r:id="rId52"/>
    <p:sldId id="1196" r:id="rId53"/>
    <p:sldId id="1198" r:id="rId54"/>
    <p:sldId id="1199" r:id="rId55"/>
    <p:sldId id="1200" r:id="rId56"/>
    <p:sldId id="1201" r:id="rId57"/>
    <p:sldId id="1202" r:id="rId58"/>
    <p:sldId id="1203" r:id="rId59"/>
    <p:sldId id="1204" r:id="rId60"/>
    <p:sldId id="120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168138" initials="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067"/>
    <a:srgbClr val="4F20FC"/>
    <a:srgbClr val="E2231A"/>
    <a:srgbClr val="8678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6" autoAdjust="0"/>
    <p:restoredTop sz="94328" autoAdjust="0"/>
  </p:normalViewPr>
  <p:slideViewPr>
    <p:cSldViewPr snapToGrid="0" snapToObjects="1">
      <p:cViewPr>
        <p:scale>
          <a:sx n="79" d="100"/>
          <a:sy n="79" d="100"/>
        </p:scale>
        <p:origin x="-882" y="-72"/>
      </p:cViewPr>
      <p:guideLst>
        <p:guide orient="horz" pos="2160"/>
        <p:guide pos="1946"/>
      </p:guideLst>
    </p:cSldViewPr>
  </p:slideViewPr>
  <p:notesTextViewPr>
    <p:cViewPr>
      <p:scale>
        <a:sx n="100" d="100"/>
        <a:sy n="100" d="100"/>
      </p:scale>
      <p:origin x="0" y="0"/>
    </p:cViewPr>
  </p:notesTextViewPr>
  <p:sorterViewPr>
    <p:cViewPr varScale="1">
      <p:scale>
        <a:sx n="100" d="100"/>
        <a:sy n="100" d="100"/>
      </p:scale>
      <p:origin x="0" y="-1308"/>
    </p:cViewPr>
  </p:sorterViewPr>
  <p:notesViewPr>
    <p:cSldViewPr snapToGrid="0" snapToObjects="1">
      <p:cViewPr varScale="1">
        <p:scale>
          <a:sx n="142" d="100"/>
          <a:sy n="142" d="100"/>
        </p:scale>
        <p:origin x="-41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8291533272748001"/>
          <c:y val="0.113922501660995"/>
          <c:w val="0.77681572283121303"/>
          <c:h val="0.65119796460785695"/>
        </c:manualLayout>
      </c:layout>
      <c:barChart>
        <c:barDir val="col"/>
        <c:grouping val="stacked"/>
        <c:varyColors val="0"/>
        <c:ser>
          <c:idx val="0"/>
          <c:order val="0"/>
          <c:tx>
            <c:strRef>
              <c:f>Sheet1!$B$1</c:f>
              <c:strCache>
                <c:ptCount val="1"/>
                <c:pt idx="0">
                  <c:v>PPG</c:v>
                </c:pt>
              </c:strCache>
            </c:strRef>
          </c:tx>
          <c:spPr>
            <a:solidFill>
              <a:srgbClr val="82786F"/>
            </a:solidFill>
          </c:spPr>
          <c:invertIfNegative val="0"/>
          <c:cat>
            <c:strRef>
              <c:f>Sheet1!$A$2:$A$6</c:f>
              <c:strCache>
                <c:ptCount val="5"/>
                <c:pt idx="0">
                  <c:v>&lt;7.3</c:v>
                </c:pt>
                <c:pt idx="1">
                  <c:v>7.3-8.4</c:v>
                </c:pt>
                <c:pt idx="2">
                  <c:v>8.5-9.2</c:v>
                </c:pt>
                <c:pt idx="3">
                  <c:v>9.3-10.2</c:v>
                </c:pt>
                <c:pt idx="4">
                  <c:v>&gt;10.2</c:v>
                </c:pt>
              </c:strCache>
            </c:strRef>
          </c:cat>
          <c:val>
            <c:numRef>
              <c:f>Sheet1!$B$2:$B$6</c:f>
              <c:numCache>
                <c:formatCode>General</c:formatCode>
                <c:ptCount val="5"/>
                <c:pt idx="0">
                  <c:v>69.7</c:v>
                </c:pt>
                <c:pt idx="1">
                  <c:v>50.5</c:v>
                </c:pt>
                <c:pt idx="2">
                  <c:v>47</c:v>
                </c:pt>
                <c:pt idx="3">
                  <c:v>40.5</c:v>
                </c:pt>
                <c:pt idx="4">
                  <c:v>30.5</c:v>
                </c:pt>
              </c:numCache>
            </c:numRef>
          </c:val>
          <c:extLst xmlns:c16r2="http://schemas.microsoft.com/office/drawing/2015/06/chart">
            <c:ext xmlns:c16="http://schemas.microsoft.com/office/drawing/2014/chart" uri="{C3380CC4-5D6E-409C-BE32-E72D297353CC}">
              <c16:uniqueId val="{00000000-EB6B-45E9-8049-A9B286BEBED0}"/>
            </c:ext>
          </c:extLst>
        </c:ser>
        <c:ser>
          <c:idx val="1"/>
          <c:order val="1"/>
          <c:tx>
            <c:strRef>
              <c:f>Sheet1!$C$1</c:f>
              <c:strCache>
                <c:ptCount val="1"/>
                <c:pt idx="0">
                  <c:v>FPG</c:v>
                </c:pt>
              </c:strCache>
            </c:strRef>
          </c:tx>
          <c:spPr>
            <a:solidFill>
              <a:srgbClr val="00A1DE"/>
            </a:solidFill>
          </c:spPr>
          <c:invertIfNegative val="0"/>
          <c:cat>
            <c:strRef>
              <c:f>Sheet1!$A$2:$A$6</c:f>
              <c:strCache>
                <c:ptCount val="5"/>
                <c:pt idx="0">
                  <c:v>&lt;7.3</c:v>
                </c:pt>
                <c:pt idx="1">
                  <c:v>7.3-8.4</c:v>
                </c:pt>
                <c:pt idx="2">
                  <c:v>8.5-9.2</c:v>
                </c:pt>
                <c:pt idx="3">
                  <c:v>9.3-10.2</c:v>
                </c:pt>
                <c:pt idx="4">
                  <c:v>&gt;10.2</c:v>
                </c:pt>
              </c:strCache>
            </c:strRef>
          </c:cat>
          <c:val>
            <c:numRef>
              <c:f>Sheet1!$C$2:$C$6</c:f>
              <c:numCache>
                <c:formatCode>General</c:formatCode>
                <c:ptCount val="5"/>
                <c:pt idx="0">
                  <c:v>30.3</c:v>
                </c:pt>
                <c:pt idx="1">
                  <c:v>49.5</c:v>
                </c:pt>
                <c:pt idx="2">
                  <c:v>53</c:v>
                </c:pt>
                <c:pt idx="3">
                  <c:v>59.5</c:v>
                </c:pt>
                <c:pt idx="4">
                  <c:v>69.5</c:v>
                </c:pt>
              </c:numCache>
            </c:numRef>
          </c:val>
          <c:extLst xmlns:c16r2="http://schemas.microsoft.com/office/drawing/2015/06/chart">
            <c:ext xmlns:c16="http://schemas.microsoft.com/office/drawing/2014/chart" uri="{C3380CC4-5D6E-409C-BE32-E72D297353CC}">
              <c16:uniqueId val="{00000001-EB6B-45E9-8049-A9B286BEBED0}"/>
            </c:ext>
          </c:extLst>
        </c:ser>
        <c:dLbls>
          <c:showLegendKey val="0"/>
          <c:showVal val="0"/>
          <c:showCatName val="0"/>
          <c:showSerName val="0"/>
          <c:showPercent val="0"/>
          <c:showBubbleSize val="0"/>
        </c:dLbls>
        <c:gapWidth val="150"/>
        <c:overlap val="100"/>
        <c:axId val="75246592"/>
        <c:axId val="75248768"/>
      </c:barChart>
      <c:catAx>
        <c:axId val="75246592"/>
        <c:scaling>
          <c:orientation val="minMax"/>
        </c:scaling>
        <c:delete val="0"/>
        <c:axPos val="b"/>
        <c:title>
          <c:tx>
            <c:rich>
              <a:bodyPr/>
              <a:lstStyle/>
              <a:p>
                <a:pPr>
                  <a:defRPr/>
                </a:pPr>
                <a:r>
                  <a:rPr lang="en-US" dirty="0"/>
                  <a:t>HbA1c Category</a:t>
                </a:r>
                <a:r>
                  <a:rPr lang="en-US" sz="1400" b="1" i="0" u="none" strike="noStrike" baseline="0" dirty="0">
                    <a:effectLst/>
                  </a:rPr>
                  <a:t> (%)</a:t>
                </a:r>
                <a:endParaRPr lang="en-US" dirty="0"/>
              </a:p>
            </c:rich>
          </c:tx>
          <c:overlay val="0"/>
        </c:title>
        <c:numFmt formatCode="General" sourceLinked="0"/>
        <c:majorTickMark val="out"/>
        <c:minorTickMark val="none"/>
        <c:tickLblPos val="nextTo"/>
        <c:spPr>
          <a:ln>
            <a:solidFill>
              <a:schemeClr val="bg2"/>
            </a:solidFill>
          </a:ln>
        </c:spPr>
        <c:txPr>
          <a:bodyPr/>
          <a:lstStyle/>
          <a:p>
            <a:pPr>
              <a:defRPr sz="1200"/>
            </a:pPr>
            <a:endParaRPr lang="fa-IR"/>
          </a:p>
        </c:txPr>
        <c:crossAx val="75248768"/>
        <c:crosses val="autoZero"/>
        <c:auto val="1"/>
        <c:lblAlgn val="ctr"/>
        <c:lblOffset val="100"/>
        <c:noMultiLvlLbl val="0"/>
      </c:catAx>
      <c:valAx>
        <c:axId val="75248768"/>
        <c:scaling>
          <c:orientation val="minMax"/>
          <c:max val="100"/>
          <c:min val="0"/>
        </c:scaling>
        <c:delete val="0"/>
        <c:axPos val="l"/>
        <c:title>
          <c:tx>
            <c:rich>
              <a:bodyPr rot="-5400000" vert="horz"/>
              <a:lstStyle/>
              <a:p>
                <a:pPr>
                  <a:defRPr/>
                </a:pPr>
                <a:r>
                  <a:rPr lang="en-US" dirty="0"/>
                  <a:t>Contribution,</a:t>
                </a:r>
                <a:r>
                  <a:rPr lang="en-US" baseline="0" dirty="0"/>
                  <a:t> %</a:t>
                </a:r>
                <a:endParaRPr lang="en-US" dirty="0"/>
              </a:p>
            </c:rich>
          </c:tx>
          <c:overlay val="0"/>
        </c:title>
        <c:numFmt formatCode="General" sourceLinked="0"/>
        <c:majorTickMark val="out"/>
        <c:minorTickMark val="none"/>
        <c:tickLblPos val="nextTo"/>
        <c:spPr>
          <a:ln>
            <a:solidFill>
              <a:srgbClr val="000000"/>
            </a:solidFill>
          </a:ln>
        </c:spPr>
        <c:txPr>
          <a:bodyPr/>
          <a:lstStyle/>
          <a:p>
            <a:pPr>
              <a:defRPr sz="1200"/>
            </a:pPr>
            <a:endParaRPr lang="fa-IR"/>
          </a:p>
        </c:txPr>
        <c:crossAx val="75246592"/>
        <c:crosses val="autoZero"/>
        <c:crossBetween val="between"/>
      </c:valAx>
    </c:plotArea>
    <c:legend>
      <c:legendPos val="t"/>
      <c:overlay val="0"/>
      <c:txPr>
        <a:bodyPr/>
        <a:lstStyle/>
        <a:p>
          <a:pPr>
            <a:defRPr b="1"/>
          </a:pPr>
          <a:endParaRPr lang="fa-IR"/>
        </a:p>
      </c:txPr>
    </c:legend>
    <c:plotVisOnly val="1"/>
    <c:dispBlanksAs val="gap"/>
    <c:showDLblsOverMax val="0"/>
  </c:chart>
  <c:txPr>
    <a:bodyPr/>
    <a:lstStyle/>
    <a:p>
      <a:pPr>
        <a:defRPr sz="1400"/>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Baseline</c:v>
                </c:pt>
              </c:strCache>
            </c:strRef>
          </c:tx>
          <c:spPr>
            <a:ln>
              <a:solidFill>
                <a:srgbClr val="82786F"/>
              </a:solidFill>
            </a:ln>
          </c:spPr>
          <c:marker>
            <c:symbol val="x"/>
            <c:size val="7"/>
            <c:spPr>
              <a:solidFill>
                <a:srgbClr val="82786F"/>
              </a:solidFill>
              <a:ln w="28575">
                <a:solidFill>
                  <a:srgbClr val="82786F"/>
                </a:solidFill>
              </a:ln>
            </c:spPr>
          </c:marker>
          <c:cat>
            <c:strRef>
              <c:f>Sheet1!$A$2:$A$9</c:f>
              <c:strCache>
                <c:ptCount val="8"/>
                <c:pt idx="0">
                  <c:v>03:00 hours</c:v>
                </c:pt>
                <c:pt idx="1">
                  <c:v>Fasting</c:v>
                </c:pt>
                <c:pt idx="2">
                  <c:v>2h Post-breakfast</c:v>
                </c:pt>
                <c:pt idx="3">
                  <c:v>Prelunch</c:v>
                </c:pt>
                <c:pt idx="4">
                  <c:v>2h Postlunch</c:v>
                </c:pt>
                <c:pt idx="5">
                  <c:v>Predinner</c:v>
                </c:pt>
                <c:pt idx="6">
                  <c:v>2h Postdinner</c:v>
                </c:pt>
                <c:pt idx="7">
                  <c:v>Bedtime</c:v>
                </c:pt>
              </c:strCache>
            </c:strRef>
          </c:cat>
          <c:val>
            <c:numRef>
              <c:f>Sheet1!$B$2:$B$9</c:f>
              <c:numCache>
                <c:formatCode>General</c:formatCode>
                <c:ptCount val="8"/>
                <c:pt idx="0">
                  <c:v>120.1</c:v>
                </c:pt>
                <c:pt idx="1">
                  <c:v>107.5</c:v>
                </c:pt>
                <c:pt idx="2">
                  <c:v>172.6</c:v>
                </c:pt>
                <c:pt idx="3">
                  <c:v>125.7</c:v>
                </c:pt>
                <c:pt idx="4">
                  <c:v>170.8</c:v>
                </c:pt>
                <c:pt idx="5">
                  <c:v>143.1</c:v>
                </c:pt>
                <c:pt idx="6">
                  <c:v>187.9</c:v>
                </c:pt>
                <c:pt idx="7">
                  <c:v>166.8</c:v>
                </c:pt>
              </c:numCache>
            </c:numRef>
          </c:val>
          <c:smooth val="0"/>
          <c:extLst xmlns:c16r2="http://schemas.microsoft.com/office/drawing/2015/06/chart">
            <c:ext xmlns:c16="http://schemas.microsoft.com/office/drawing/2014/chart" uri="{C3380CC4-5D6E-409C-BE32-E72D297353CC}">
              <c16:uniqueId val="{00000000-0763-4FFF-894D-1707C8AEE80F}"/>
            </c:ext>
          </c:extLst>
        </c:ser>
        <c:ser>
          <c:idx val="1"/>
          <c:order val="1"/>
          <c:tx>
            <c:strRef>
              <c:f>Sheet1!$C$1</c:f>
              <c:strCache>
                <c:ptCount val="1"/>
                <c:pt idx="0">
                  <c:v>Endpoint</c:v>
                </c:pt>
              </c:strCache>
            </c:strRef>
          </c:tx>
          <c:spPr>
            <a:ln>
              <a:solidFill>
                <a:srgbClr val="00A1DE"/>
              </a:solidFill>
            </a:ln>
          </c:spPr>
          <c:marker>
            <c:symbol val="triangle"/>
            <c:size val="7"/>
            <c:spPr>
              <a:solidFill>
                <a:srgbClr val="00A1DE"/>
              </a:solidFill>
              <a:ln w="28575">
                <a:solidFill>
                  <a:srgbClr val="00A1DE"/>
                </a:solidFill>
              </a:ln>
            </c:spPr>
          </c:marker>
          <c:cat>
            <c:strRef>
              <c:f>Sheet1!$A$2:$A$9</c:f>
              <c:strCache>
                <c:ptCount val="8"/>
                <c:pt idx="0">
                  <c:v>03:00 hours</c:v>
                </c:pt>
                <c:pt idx="1">
                  <c:v>Fasting</c:v>
                </c:pt>
                <c:pt idx="2">
                  <c:v>2h Post-breakfast</c:v>
                </c:pt>
                <c:pt idx="3">
                  <c:v>Prelunch</c:v>
                </c:pt>
                <c:pt idx="4">
                  <c:v>2h Postlunch</c:v>
                </c:pt>
                <c:pt idx="5">
                  <c:v>Predinner</c:v>
                </c:pt>
                <c:pt idx="6">
                  <c:v>2h Postdinner</c:v>
                </c:pt>
                <c:pt idx="7">
                  <c:v>Bedtime</c:v>
                </c:pt>
              </c:strCache>
            </c:strRef>
          </c:cat>
          <c:val>
            <c:numRef>
              <c:f>Sheet1!$C$2:$C$9</c:f>
              <c:numCache>
                <c:formatCode>General</c:formatCode>
                <c:ptCount val="8"/>
                <c:pt idx="0">
                  <c:v>113.2</c:v>
                </c:pt>
                <c:pt idx="1">
                  <c:v>112.8</c:v>
                </c:pt>
                <c:pt idx="2">
                  <c:v>153.6</c:v>
                </c:pt>
                <c:pt idx="3">
                  <c:v>124.3</c:v>
                </c:pt>
                <c:pt idx="4">
                  <c:v>152.1</c:v>
                </c:pt>
                <c:pt idx="5">
                  <c:v>138.5</c:v>
                </c:pt>
                <c:pt idx="6">
                  <c:v>153.1</c:v>
                </c:pt>
                <c:pt idx="7">
                  <c:v>142.5</c:v>
                </c:pt>
              </c:numCache>
            </c:numRef>
          </c:val>
          <c:smooth val="0"/>
          <c:extLst xmlns:c16r2="http://schemas.microsoft.com/office/drawing/2015/06/chart">
            <c:ext xmlns:c16="http://schemas.microsoft.com/office/drawing/2014/chart" uri="{C3380CC4-5D6E-409C-BE32-E72D297353CC}">
              <c16:uniqueId val="{00000001-0763-4FFF-894D-1707C8AEE80F}"/>
            </c:ext>
          </c:extLst>
        </c:ser>
        <c:dLbls>
          <c:showLegendKey val="0"/>
          <c:showVal val="0"/>
          <c:showCatName val="0"/>
          <c:showSerName val="0"/>
          <c:showPercent val="0"/>
          <c:showBubbleSize val="0"/>
        </c:dLbls>
        <c:marker val="1"/>
        <c:smooth val="0"/>
        <c:axId val="76841344"/>
        <c:axId val="76843264"/>
      </c:lineChart>
      <c:catAx>
        <c:axId val="76841344"/>
        <c:scaling>
          <c:orientation val="minMax"/>
        </c:scaling>
        <c:delete val="0"/>
        <c:axPos val="b"/>
        <c:numFmt formatCode="General" sourceLinked="0"/>
        <c:majorTickMark val="out"/>
        <c:minorTickMark val="none"/>
        <c:tickLblPos val="nextTo"/>
        <c:spPr>
          <a:ln w="19050">
            <a:solidFill>
              <a:schemeClr val="tx1"/>
            </a:solidFill>
          </a:ln>
        </c:spPr>
        <c:txPr>
          <a:bodyPr rot="0" vert="horz" anchor="ctr" anchorCtr="1"/>
          <a:lstStyle/>
          <a:p>
            <a:pPr>
              <a:defRPr sz="1100"/>
            </a:pPr>
            <a:endParaRPr lang="fa-IR"/>
          </a:p>
        </c:txPr>
        <c:crossAx val="76843264"/>
        <c:crosses val="autoZero"/>
        <c:auto val="0"/>
        <c:lblAlgn val="ctr"/>
        <c:lblOffset val="100"/>
        <c:noMultiLvlLbl val="0"/>
      </c:catAx>
      <c:valAx>
        <c:axId val="76843264"/>
        <c:scaling>
          <c:orientation val="minMax"/>
          <c:min val="100"/>
        </c:scaling>
        <c:delete val="0"/>
        <c:axPos val="l"/>
        <c:title>
          <c:tx>
            <c:rich>
              <a:bodyPr rot="-5400000" vert="horz"/>
              <a:lstStyle/>
              <a:p>
                <a:pPr>
                  <a:defRPr sz="1200"/>
                </a:pPr>
                <a:r>
                  <a:rPr lang="en-US" sz="1200" dirty="0"/>
                  <a:t>Blood Glucose (mg/dL)</a:t>
                </a:r>
              </a:p>
            </c:rich>
          </c:tx>
          <c:overlay val="0"/>
        </c:title>
        <c:numFmt formatCode="General" sourceLinked="1"/>
        <c:majorTickMark val="out"/>
        <c:minorTickMark val="none"/>
        <c:tickLblPos val="nextTo"/>
        <c:spPr>
          <a:ln w="19050">
            <a:solidFill>
              <a:schemeClr val="tx1"/>
            </a:solidFill>
          </a:ln>
        </c:spPr>
        <c:txPr>
          <a:bodyPr/>
          <a:lstStyle/>
          <a:p>
            <a:pPr>
              <a:defRPr sz="1200"/>
            </a:pPr>
            <a:endParaRPr lang="fa-IR"/>
          </a:p>
        </c:txPr>
        <c:crossAx val="76841344"/>
        <c:crosses val="autoZero"/>
        <c:crossBetween val="between"/>
        <c:majorUnit val="20"/>
      </c:valAx>
    </c:plotArea>
    <c:plotVisOnly val="1"/>
    <c:dispBlanksAs val="gap"/>
    <c:showDLblsOverMax val="0"/>
  </c:chart>
  <c:txPr>
    <a:bodyPr/>
    <a:lstStyle/>
    <a:p>
      <a:pPr>
        <a:defRPr sz="1400"/>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Baseline</c:v>
                </c:pt>
              </c:strCache>
            </c:strRef>
          </c:tx>
          <c:spPr>
            <a:ln>
              <a:solidFill>
                <a:srgbClr val="82786F"/>
              </a:solidFill>
            </a:ln>
          </c:spPr>
          <c:marker>
            <c:symbol val="x"/>
            <c:size val="7"/>
            <c:spPr>
              <a:solidFill>
                <a:srgbClr val="82786F"/>
              </a:solidFill>
              <a:ln w="28575">
                <a:solidFill>
                  <a:srgbClr val="82786F"/>
                </a:solidFill>
              </a:ln>
            </c:spPr>
          </c:marker>
          <c:cat>
            <c:strRef>
              <c:f>Sheet1!$A$2:$A$9</c:f>
              <c:strCache>
                <c:ptCount val="8"/>
                <c:pt idx="0">
                  <c:v>03:00 hours</c:v>
                </c:pt>
                <c:pt idx="1">
                  <c:v>Fasting</c:v>
                </c:pt>
                <c:pt idx="2">
                  <c:v>2h Post-breakfast</c:v>
                </c:pt>
                <c:pt idx="3">
                  <c:v>Prelunch</c:v>
                </c:pt>
                <c:pt idx="4">
                  <c:v>2h Postlunch</c:v>
                </c:pt>
                <c:pt idx="5">
                  <c:v>Predinner</c:v>
                </c:pt>
                <c:pt idx="6">
                  <c:v>2h Postdinner</c:v>
                </c:pt>
                <c:pt idx="7">
                  <c:v>Bedtime</c:v>
                </c:pt>
              </c:strCache>
            </c:strRef>
          </c:cat>
          <c:val>
            <c:numRef>
              <c:f>Sheet1!$B$2:$B$9</c:f>
              <c:numCache>
                <c:formatCode>General</c:formatCode>
                <c:ptCount val="8"/>
                <c:pt idx="0">
                  <c:v>121.6</c:v>
                </c:pt>
                <c:pt idx="1">
                  <c:v>110.3</c:v>
                </c:pt>
                <c:pt idx="2">
                  <c:v>172.6</c:v>
                </c:pt>
                <c:pt idx="3">
                  <c:v>128.9</c:v>
                </c:pt>
                <c:pt idx="4">
                  <c:v>165.7</c:v>
                </c:pt>
                <c:pt idx="5">
                  <c:v>147.5</c:v>
                </c:pt>
                <c:pt idx="6">
                  <c:v>181</c:v>
                </c:pt>
                <c:pt idx="7">
                  <c:v>161</c:v>
                </c:pt>
              </c:numCache>
            </c:numRef>
          </c:val>
          <c:smooth val="0"/>
          <c:extLst xmlns:c16r2="http://schemas.microsoft.com/office/drawing/2015/06/chart">
            <c:ext xmlns:c16="http://schemas.microsoft.com/office/drawing/2014/chart" uri="{C3380CC4-5D6E-409C-BE32-E72D297353CC}">
              <c16:uniqueId val="{00000000-7611-43A6-94B8-74FF232A9232}"/>
            </c:ext>
          </c:extLst>
        </c:ser>
        <c:ser>
          <c:idx val="1"/>
          <c:order val="1"/>
          <c:tx>
            <c:strRef>
              <c:f>Sheet1!$C$1</c:f>
              <c:strCache>
                <c:ptCount val="1"/>
                <c:pt idx="0">
                  <c:v>Endpoint</c:v>
                </c:pt>
              </c:strCache>
            </c:strRef>
          </c:tx>
          <c:spPr>
            <a:ln>
              <a:solidFill>
                <a:srgbClr val="00A1DE"/>
              </a:solidFill>
            </a:ln>
          </c:spPr>
          <c:marker>
            <c:symbol val="triangle"/>
            <c:size val="7"/>
            <c:spPr>
              <a:solidFill>
                <a:srgbClr val="00A1DE"/>
              </a:solidFill>
              <a:ln w="28575">
                <a:solidFill>
                  <a:srgbClr val="00A1DE"/>
                </a:solidFill>
              </a:ln>
            </c:spPr>
          </c:marker>
          <c:cat>
            <c:strRef>
              <c:f>Sheet1!$A$2:$A$9</c:f>
              <c:strCache>
                <c:ptCount val="8"/>
                <c:pt idx="0">
                  <c:v>03:00 hours</c:v>
                </c:pt>
                <c:pt idx="1">
                  <c:v>Fasting</c:v>
                </c:pt>
                <c:pt idx="2">
                  <c:v>2h Post-breakfast</c:v>
                </c:pt>
                <c:pt idx="3">
                  <c:v>Prelunch</c:v>
                </c:pt>
                <c:pt idx="4">
                  <c:v>2h Postlunch</c:v>
                </c:pt>
                <c:pt idx="5">
                  <c:v>Predinner</c:v>
                </c:pt>
                <c:pt idx="6">
                  <c:v>2h Postdinner</c:v>
                </c:pt>
                <c:pt idx="7">
                  <c:v>Bedtime</c:v>
                </c:pt>
              </c:strCache>
            </c:strRef>
          </c:cat>
          <c:val>
            <c:numRef>
              <c:f>Sheet1!$C$2:$C$9</c:f>
              <c:numCache>
                <c:formatCode>General</c:formatCode>
                <c:ptCount val="8"/>
                <c:pt idx="0">
                  <c:v>120.9</c:v>
                </c:pt>
                <c:pt idx="1">
                  <c:v>118.3</c:v>
                </c:pt>
                <c:pt idx="2">
                  <c:v>137.30000000000001</c:v>
                </c:pt>
                <c:pt idx="3">
                  <c:v>114.2</c:v>
                </c:pt>
                <c:pt idx="4">
                  <c:v>147.30000000000001</c:v>
                </c:pt>
                <c:pt idx="5">
                  <c:v>140.9</c:v>
                </c:pt>
                <c:pt idx="6">
                  <c:v>171.4</c:v>
                </c:pt>
                <c:pt idx="7">
                  <c:v>153.6</c:v>
                </c:pt>
              </c:numCache>
            </c:numRef>
          </c:val>
          <c:smooth val="0"/>
          <c:extLst xmlns:c16r2="http://schemas.microsoft.com/office/drawing/2015/06/chart">
            <c:ext xmlns:c16="http://schemas.microsoft.com/office/drawing/2014/chart" uri="{C3380CC4-5D6E-409C-BE32-E72D297353CC}">
              <c16:uniqueId val="{00000001-7611-43A6-94B8-74FF232A9232}"/>
            </c:ext>
          </c:extLst>
        </c:ser>
        <c:dLbls>
          <c:showLegendKey val="0"/>
          <c:showVal val="0"/>
          <c:showCatName val="0"/>
          <c:showSerName val="0"/>
          <c:showPercent val="0"/>
          <c:showBubbleSize val="0"/>
        </c:dLbls>
        <c:marker val="1"/>
        <c:smooth val="0"/>
        <c:axId val="86744064"/>
        <c:axId val="86762624"/>
      </c:lineChart>
      <c:catAx>
        <c:axId val="86744064"/>
        <c:scaling>
          <c:orientation val="minMax"/>
        </c:scaling>
        <c:delete val="0"/>
        <c:axPos val="b"/>
        <c:numFmt formatCode="General" sourceLinked="0"/>
        <c:majorTickMark val="out"/>
        <c:minorTickMark val="none"/>
        <c:tickLblPos val="nextTo"/>
        <c:spPr>
          <a:ln w="19050">
            <a:solidFill>
              <a:schemeClr val="tx1"/>
            </a:solidFill>
          </a:ln>
        </c:spPr>
        <c:txPr>
          <a:bodyPr rot="0" vert="horz" anchor="ctr" anchorCtr="1"/>
          <a:lstStyle/>
          <a:p>
            <a:pPr>
              <a:defRPr sz="1100"/>
            </a:pPr>
            <a:endParaRPr lang="fa-IR"/>
          </a:p>
        </c:txPr>
        <c:crossAx val="86762624"/>
        <c:crosses val="autoZero"/>
        <c:auto val="0"/>
        <c:lblAlgn val="ctr"/>
        <c:lblOffset val="100"/>
        <c:noMultiLvlLbl val="0"/>
      </c:catAx>
      <c:valAx>
        <c:axId val="86762624"/>
        <c:scaling>
          <c:orientation val="minMax"/>
          <c:min val="100"/>
        </c:scaling>
        <c:delete val="0"/>
        <c:axPos val="l"/>
        <c:title>
          <c:tx>
            <c:rich>
              <a:bodyPr rot="-5400000" vert="horz"/>
              <a:lstStyle/>
              <a:p>
                <a:pPr>
                  <a:defRPr sz="1200"/>
                </a:pPr>
                <a:r>
                  <a:rPr lang="en-US" sz="1200" dirty="0"/>
                  <a:t>Blood Glucose (mg/dL)</a:t>
                </a:r>
              </a:p>
            </c:rich>
          </c:tx>
          <c:overlay val="0"/>
        </c:title>
        <c:numFmt formatCode="General" sourceLinked="1"/>
        <c:majorTickMark val="out"/>
        <c:minorTickMark val="none"/>
        <c:tickLblPos val="nextTo"/>
        <c:spPr>
          <a:ln w="19050">
            <a:solidFill>
              <a:schemeClr val="tx1"/>
            </a:solidFill>
          </a:ln>
        </c:spPr>
        <c:txPr>
          <a:bodyPr/>
          <a:lstStyle/>
          <a:p>
            <a:pPr>
              <a:defRPr sz="1200"/>
            </a:pPr>
            <a:endParaRPr lang="fa-IR"/>
          </a:p>
        </c:txPr>
        <c:crossAx val="86744064"/>
        <c:crosses val="autoZero"/>
        <c:crossBetween val="between"/>
        <c:majorUnit val="20"/>
      </c:valAx>
    </c:plotArea>
    <c:legend>
      <c:legendPos val="r"/>
      <c:layout>
        <c:manualLayout>
          <c:xMode val="edge"/>
          <c:yMode val="edge"/>
          <c:x val="0.80983243616427303"/>
          <c:y val="0.58421855800509204"/>
          <c:w val="0.12586974263342801"/>
          <c:h val="0.198311785100936"/>
        </c:manualLayout>
      </c:layout>
      <c:overlay val="1"/>
      <c:txPr>
        <a:bodyPr/>
        <a:lstStyle/>
        <a:p>
          <a:pPr>
            <a:defRPr sz="1200" b="1"/>
          </a:pPr>
          <a:endParaRPr lang="fa-IR"/>
        </a:p>
      </c:txPr>
    </c:legend>
    <c:plotVisOnly val="1"/>
    <c:dispBlanksAs val="gap"/>
    <c:showDLblsOverMax val="0"/>
  </c:chart>
  <c:txPr>
    <a:bodyPr/>
    <a:lstStyle/>
    <a:p>
      <a:pPr>
        <a:defRPr sz="1400"/>
      </a:pPr>
      <a:endParaRPr lang="fa-I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6BA3A-A2F9-2242-B760-7D43E414986C}" type="datetimeFigureOut">
              <a:rPr lang="en-US" smtClean="0"/>
              <a:t>12/31/2020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0CA6A6-B3A7-1D4C-B504-759EFE177DF9}" type="slidenum">
              <a:rPr lang="en-US" smtClean="0"/>
              <a:t>‹#›</a:t>
            </a:fld>
            <a:endParaRPr lang="en-US"/>
          </a:p>
        </p:txBody>
      </p:sp>
    </p:spTree>
    <p:extLst>
      <p:ext uri="{BB962C8B-B14F-4D97-AF65-F5344CB8AC3E}">
        <p14:creationId xmlns:p14="http://schemas.microsoft.com/office/powerpoint/2010/main" val="1380224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B3993-9AEE-F044-890A-4ABC643069DC}" type="datetimeFigureOut">
              <a:rPr lang="en-US" smtClean="0"/>
              <a:t>12/31/2020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603AD-7BE0-C14A-AD8F-20F052A5AD58}" type="slidenum">
              <a:rPr lang="en-US" smtClean="0"/>
              <a:t>‹#›</a:t>
            </a:fld>
            <a:endParaRPr lang="en-US"/>
          </a:p>
        </p:txBody>
      </p:sp>
    </p:spTree>
    <p:extLst>
      <p:ext uri="{BB962C8B-B14F-4D97-AF65-F5344CB8AC3E}">
        <p14:creationId xmlns:p14="http://schemas.microsoft.com/office/powerpoint/2010/main" val="487341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itchFamily="34" charset="0"/>
                <a:ea typeface="ヒラギノ角ゴ Pro W3"/>
              </a:rPr>
              <a:t>Insu-00072177</a:t>
            </a:r>
          </a:p>
        </p:txBody>
      </p:sp>
    </p:spTree>
    <p:extLst>
      <p:ext uri="{BB962C8B-B14F-4D97-AF65-F5344CB8AC3E}">
        <p14:creationId xmlns:p14="http://schemas.microsoft.com/office/powerpoint/2010/main" val="1692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23E617C-D569-4C21-ACD6-08C9E4D9FF81}" type="slidenum">
              <a:rPr lang="en-US" altLang="en-US"/>
              <a:pPr/>
              <a:t>15</a:t>
            </a:fld>
            <a:endParaRPr lang="en-US" altLang="en-US"/>
          </a:p>
        </p:txBody>
      </p:sp>
      <p:sp>
        <p:nvSpPr>
          <p:cNvPr id="129027" name="Rectangle 2"/>
          <p:cNvSpPr>
            <a:spLocks noGrp="1" noRot="1" noChangeAspect="1" noChangeArrowheads="1" noTextEdit="1"/>
          </p:cNvSpPr>
          <p:nvPr>
            <p:ph type="sldImg"/>
          </p:nvPr>
        </p:nvSpPr>
        <p:spPr>
          <a:xfrm>
            <a:off x="1187450" y="696913"/>
            <a:ext cx="4646613" cy="3484562"/>
          </a:xfrm>
          <a:ln/>
        </p:spPr>
      </p:sp>
      <p:sp>
        <p:nvSpPr>
          <p:cNvPr id="129028" name="Rectangle 3"/>
          <p:cNvSpPr>
            <a:spLocks noGrp="1" noChangeArrowheads="1"/>
          </p:cNvSpPr>
          <p:nvPr>
            <p:ph type="body" idx="1"/>
          </p:nvPr>
        </p:nvSpPr>
        <p:spPr>
          <a:xfrm>
            <a:off x="1092200" y="4376738"/>
            <a:ext cx="4921250" cy="387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altLang="en-US" sz="1000" smtClean="0">
                <a:latin typeface="Arial" pitchFamily="34" charset="0"/>
                <a:cs typeface="Arial" pitchFamily="34" charset="0"/>
              </a:rPr>
              <a:t>The ideal long-acting insulin should safely provide a 24-hour, peakless profile, thereby mimicking the normal physiologic basal insulin profile</a:t>
            </a:r>
          </a:p>
          <a:p>
            <a:pPr algn="just" eaLnBrk="1" hangingPunct="1">
              <a:spcBef>
                <a:spcPct val="0"/>
              </a:spcBef>
            </a:pPr>
            <a:r>
              <a:rPr lang="en-US" altLang="en-US" sz="1000" smtClean="0">
                <a:latin typeface="Arial" pitchFamily="34" charset="0"/>
                <a:cs typeface="Arial" pitchFamily="34" charset="0"/>
              </a:rPr>
              <a:t>The ideal long-acting insulin should help patients achieve target A1C levels with:</a:t>
            </a:r>
          </a:p>
          <a:p>
            <a:pPr lvl="1" algn="just" eaLnBrk="1" hangingPunct="1">
              <a:spcBef>
                <a:spcPct val="0"/>
              </a:spcBef>
            </a:pPr>
            <a:r>
              <a:rPr lang="en-US" altLang="en-US" sz="1000" smtClean="0">
                <a:latin typeface="Arial" pitchFamily="34" charset="0"/>
                <a:cs typeface="Arial" pitchFamily="34" charset="0"/>
              </a:rPr>
              <a:t>Low incidence of hypoglycaemia</a:t>
            </a:r>
          </a:p>
          <a:p>
            <a:pPr lvl="1" algn="just" eaLnBrk="1" hangingPunct="1">
              <a:spcBef>
                <a:spcPct val="0"/>
              </a:spcBef>
            </a:pPr>
            <a:r>
              <a:rPr lang="en-US" altLang="en-US" sz="1000" smtClean="0">
                <a:latin typeface="Arial" pitchFamily="34" charset="0"/>
                <a:cs typeface="Arial" pitchFamily="34" charset="0"/>
              </a:rPr>
              <a:t>Predictable</a:t>
            </a:r>
          </a:p>
          <a:p>
            <a:pPr lvl="1" algn="just" eaLnBrk="1" hangingPunct="1">
              <a:spcBef>
                <a:spcPct val="0"/>
              </a:spcBef>
            </a:pPr>
            <a:r>
              <a:rPr lang="en-US" altLang="en-US" sz="1000" smtClean="0">
                <a:latin typeface="Arial" pitchFamily="34" charset="0"/>
                <a:cs typeface="Arial" pitchFamily="34" charset="0"/>
              </a:rPr>
              <a:t>Simple, once-daily injection</a:t>
            </a:r>
          </a:p>
          <a:p>
            <a:pPr lvl="1" algn="just" eaLnBrk="1" hangingPunct="1">
              <a:spcBef>
                <a:spcPct val="0"/>
              </a:spcBef>
            </a:pPr>
            <a:r>
              <a:rPr lang="en-US" altLang="en-US" sz="1000" smtClean="0">
                <a:latin typeface="Arial" pitchFamily="34" charset="0"/>
                <a:cs typeface="Arial" pitchFamily="34" charset="0"/>
              </a:rPr>
              <a:t>High treatment satisfaction and acceptance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43D40D-B97E-459F-9E41-0EB5A3C6B64A}" type="slidenum">
              <a:rPr lang="en-US" smtClean="0">
                <a:solidFill>
                  <a:srgbClr val="FFFFFF"/>
                </a:solidFill>
              </a:rPr>
              <a:pPr eaLnBrk="1" hangingPunct="1"/>
              <a:t>17</a:t>
            </a:fld>
            <a:endParaRPr lang="en-US" smtClean="0">
              <a:solidFill>
                <a:srgbClr val="FFFFFF"/>
              </a:solidFill>
            </a:endParaRPr>
          </a:p>
        </p:txBody>
      </p:sp>
      <p:sp>
        <p:nvSpPr>
          <p:cNvPr id="1228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895249-66A9-4C11-8C33-5A4A5577679A}" type="slidenum">
              <a:rPr lang="fr-CA" sz="1200">
                <a:solidFill>
                  <a:srgbClr val="000000"/>
                </a:solidFill>
                <a:ea typeface="MS PGothic" pitchFamily="34" charset="-128"/>
              </a:rPr>
              <a:pPr algn="r" eaLnBrk="1" hangingPunct="1"/>
              <a:t>17</a:t>
            </a:fld>
            <a:endParaRPr lang="fr-CA" sz="1200">
              <a:solidFill>
                <a:srgbClr val="000000"/>
              </a:solidFill>
              <a:ea typeface="MS PGothic" pitchFamily="34" charset="-128"/>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674688" y="4381500"/>
            <a:ext cx="5202237" cy="4114800"/>
          </a:xfrm>
          <a:noFill/>
        </p:spPr>
        <p:txBody>
          <a:bodyPr lIns="91435" tIns="45718" rIns="91435" bIns="45718"/>
          <a:lstStyle/>
          <a:p>
            <a:pPr marL="180975" indent="-180975" eaLnBrk="1" hangingPunct="1">
              <a:tabLst>
                <a:tab pos="173038" algn="l"/>
              </a:tabLst>
            </a:pPr>
            <a:r>
              <a:rPr lang="en-US" b="1" smtClean="0">
                <a:cs typeface="Arial" pitchFamily="34" charset="0"/>
              </a:rPr>
              <a:t>Key Point</a:t>
            </a:r>
            <a:endParaRPr lang="en-US" smtClean="0">
              <a:cs typeface="Arial" pitchFamily="34" charset="0"/>
            </a:endParaRPr>
          </a:p>
          <a:p>
            <a:pPr marL="180975" indent="-180975" eaLnBrk="1" hangingPunct="1">
              <a:buFontTx/>
              <a:buChar char="•"/>
              <a:tabLst>
                <a:tab pos="173038" algn="l"/>
              </a:tabLst>
            </a:pPr>
            <a:r>
              <a:rPr lang="en-US" sz="1000" smtClean="0">
                <a:cs typeface="Arial" pitchFamily="34" charset="0"/>
              </a:rPr>
              <a:t>When initiating insulin, the ADA recommends beginning with either a bedtime intermediate-acting insulin or a bedtime or morning long-acting insulin. This can be initiated with 10 units or 0.2 units per kilogram.</a:t>
            </a:r>
          </a:p>
          <a:p>
            <a:pPr marL="180975" indent="-180975" eaLnBrk="1" hangingPunct="1">
              <a:tabLst>
                <a:tab pos="173038" algn="l"/>
              </a:tabLst>
            </a:pPr>
            <a:endParaRPr lang="en-US" sz="1000" b="1" smtClean="0">
              <a:cs typeface="Arial" pitchFamily="34" charset="0"/>
            </a:endParaRPr>
          </a:p>
          <a:p>
            <a:pPr marL="180975" indent="-180975" eaLnBrk="1" hangingPunct="1">
              <a:tabLst>
                <a:tab pos="173038" algn="l"/>
              </a:tabLst>
            </a:pPr>
            <a:endParaRPr lang="en-US" b="1" smtClean="0">
              <a:cs typeface="Arial" pitchFamily="34" charset="0"/>
            </a:endParaRPr>
          </a:p>
          <a:p>
            <a:pPr marL="180975" indent="-180975" eaLnBrk="1" hangingPunct="1">
              <a:tabLst>
                <a:tab pos="173038" algn="l"/>
              </a:tabLst>
            </a:pPr>
            <a:endParaRPr lang="en-US" b="1" smtClean="0">
              <a:cs typeface="Arial" pitchFamily="34" charset="0"/>
            </a:endParaRPr>
          </a:p>
          <a:p>
            <a:pPr marL="180975" indent="-180975" eaLnBrk="1" hangingPunct="1">
              <a:tabLst>
                <a:tab pos="173038" algn="l"/>
              </a:tabLst>
            </a:pPr>
            <a:r>
              <a:rPr lang="en-US" sz="1000" b="1" smtClean="0">
                <a:cs typeface="Arial" pitchFamily="34" charset="0"/>
              </a:rPr>
              <a:t>Reference:</a:t>
            </a:r>
            <a:endParaRPr lang="en-US" sz="1000" smtClean="0">
              <a:cs typeface="Arial" pitchFamily="34" charset="0"/>
            </a:endParaRPr>
          </a:p>
          <a:p>
            <a:pPr marL="180975" indent="-180975" eaLnBrk="1" hangingPunct="1">
              <a:lnSpc>
                <a:spcPct val="80000"/>
              </a:lnSpc>
              <a:tabLst>
                <a:tab pos="173038" algn="l"/>
              </a:tabLst>
            </a:pPr>
            <a:r>
              <a:rPr lang="da-DK" sz="1000" i="1" smtClean="0">
                <a:cs typeface="Arial" pitchFamily="34" charset="0"/>
              </a:rPr>
              <a:t>Nathan DM et al. Management of hyperglycemia in type 2 diabetes: a consensus </a:t>
            </a:r>
          </a:p>
          <a:p>
            <a:pPr marL="180975" indent="-180975" eaLnBrk="1" hangingPunct="1">
              <a:lnSpc>
                <a:spcPct val="80000"/>
              </a:lnSpc>
              <a:tabLst>
                <a:tab pos="173038" algn="l"/>
              </a:tabLst>
            </a:pPr>
            <a:r>
              <a:rPr lang="da-DK" sz="1000" i="1" smtClean="0">
                <a:cs typeface="Arial" pitchFamily="34" charset="0"/>
              </a:rPr>
              <a:t>algorithm for the initiation and adjustment of therapy. Diabetes Care 2006;29(8):1963-72.</a:t>
            </a:r>
            <a:endParaRPr lang="en-US" sz="1000" i="1"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itchFamily="34" charset="0"/>
                <a:ea typeface="ヒラギノ角ゴ Pro W3"/>
              </a:rPr>
              <a:t>Insu-00072177</a:t>
            </a:r>
          </a:p>
          <a:p>
            <a:pPr eaLnBrk="1" hangingPunct="1">
              <a:spcBef>
                <a:spcPct val="0"/>
              </a:spcBef>
            </a:pPr>
            <a:endParaRPr lang="en-US" altLang="en-US"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1" baseline="0" dirty="0">
                <a:latin typeface="Arial" pitchFamily="34" charset="0"/>
                <a:cs typeface="Arial" pitchFamily="34" charset="0"/>
              </a:rPr>
              <a:t>Abbreviations:</a:t>
            </a:r>
            <a:r>
              <a:rPr lang="en-US" altLang="en-US" b="0" baseline="0" dirty="0">
                <a:latin typeface="Arial" pitchFamily="34" charset="0"/>
                <a:cs typeface="Arial" pitchFamily="34" charset="0"/>
              </a:rPr>
              <a:t> FBG=fasting blood glucose;</a:t>
            </a:r>
            <a:r>
              <a:rPr lang="en-US" altLang="en-US" dirty="0">
                <a:latin typeface="Arial" pitchFamily="34" charset="0"/>
                <a:cs typeface="Arial" pitchFamily="34" charset="0"/>
              </a:rPr>
              <a:t> </a:t>
            </a:r>
            <a:r>
              <a:rPr lang="en-US" altLang="en-US" b="0" baseline="0" dirty="0">
                <a:latin typeface="Arial" pitchFamily="34" charset="0"/>
                <a:cs typeface="Arial" pitchFamily="34" charset="0"/>
              </a:rPr>
              <a:t>NPH=</a:t>
            </a:r>
            <a:r>
              <a:rPr lang="en-US" sz="1000" dirty="0">
                <a:latin typeface="Arial" pitchFamily="34" charset="0"/>
                <a:cs typeface="Arial" pitchFamily="34" charset="0"/>
              </a:rPr>
              <a:t>neutral protamine Hagedorn</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1"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1000" i="0" dirty="0">
                <a:latin typeface="Arial" pitchFamily="34" charset="0"/>
                <a:cs typeface="Arial" pitchFamily="34" charset="0"/>
              </a:rPr>
              <a:t>Inzucchi SE, Bergenstal RM, et al. Management of hyperglycemia in type 2 diabetes,</a:t>
            </a:r>
            <a:r>
              <a:rPr lang="en-US" altLang="en-US" sz="1000" i="0" baseline="0" dirty="0">
                <a:latin typeface="Arial" pitchFamily="34" charset="0"/>
                <a:cs typeface="Arial" pitchFamily="34" charset="0"/>
              </a:rPr>
              <a:t> 2015: a patient-centered approach. Update to a position statement of the American Diabetes Association and the European Association for the Study of Diabetes. Diabetes Care 2015;38:140-9.</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1000" i="0" dirty="0">
                <a:latin typeface="Arial" pitchFamily="34" charset="0"/>
                <a:cs typeface="Arial" pitchFamily="34" charset="0"/>
              </a:rPr>
              <a:t>Garber</a:t>
            </a:r>
            <a:r>
              <a:rPr lang="en-US" altLang="en-US" sz="1000" i="0" baseline="0" dirty="0">
                <a:latin typeface="Arial" pitchFamily="34" charset="0"/>
                <a:cs typeface="Arial" pitchFamily="34" charset="0"/>
              </a:rPr>
              <a:t> AJ, Abrahamson MJ, et al. Consensus statement by the American Association of Clinical Endocrinologists and American College of Endocrinology on the comprehensive type 2 diabetes management algorithm–2016 executive summary. Endocr Pract 2016;22:84-113.</a:t>
            </a:r>
          </a:p>
        </p:txBody>
      </p:sp>
    </p:spTree>
    <p:extLst>
      <p:ext uri="{BB962C8B-B14F-4D97-AF65-F5344CB8AC3E}">
        <p14:creationId xmlns:p14="http://schemas.microsoft.com/office/powerpoint/2010/main" val="331414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pPr eaLnBrk="1" hangingPunct="1">
              <a:spcBef>
                <a:spcPct val="0"/>
              </a:spcBef>
            </a:pPr>
            <a:r>
              <a:rPr lang="en-US" sz="4000" b="1" smtClean="0">
                <a:solidFill>
                  <a:srgbClr val="000099"/>
                </a:solidFill>
                <a:cs typeface="Arial" pitchFamily="34" charset="0"/>
              </a:rPr>
              <a:t>In the remaining patients with A1C levels above goal regardless of adequate fasting glucose levels, postprandial blood glucose levels are likely elevated.</a:t>
            </a:r>
          </a:p>
          <a:p>
            <a:endParaRPr lang="en-US" smtClean="0">
              <a:cs typeface="Arial" pitchFamily="34" charset="0"/>
            </a:endParaRPr>
          </a:p>
        </p:txBody>
      </p:sp>
      <p:sp>
        <p:nvSpPr>
          <p:cNvPr id="1249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55FDB8-3AEF-4BBC-80B7-3169929CB73B}" type="slidenum">
              <a:rPr lang="en-US" smtClean="0"/>
              <a:pPr eaLnBrk="1" hangingPunct="1"/>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0" dirty="0">
                <a:latin typeface="Arial" pitchFamily="34" charset="0"/>
                <a:ea typeface="ヒラギノ角ゴ Pro W3"/>
              </a:rPr>
              <a:t>Insu-00072177</a:t>
            </a:r>
          </a:p>
        </p:txBody>
      </p:sp>
    </p:spTree>
    <p:extLst>
      <p:ext uri="{BB962C8B-B14F-4D97-AF65-F5344CB8AC3E}">
        <p14:creationId xmlns:p14="http://schemas.microsoft.com/office/powerpoint/2010/main" val="316302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64592" y="4233672"/>
            <a:ext cx="6845807" cy="5062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eaLnBrk="1" hangingPunct="1">
              <a:spcBef>
                <a:spcPct val="0"/>
              </a:spcBef>
            </a:pPr>
            <a:r>
              <a:rPr lang="en-US" altLang="en-US" sz="800" b="1" baseline="0" dirty="0">
                <a:latin typeface="Arial" pitchFamily="34" charset="0"/>
                <a:cs typeface="Arial" pitchFamily="34" charset="0"/>
              </a:rPr>
              <a:t>Abbreviations: </a:t>
            </a:r>
            <a:r>
              <a:rPr lang="en-US" altLang="en-US" sz="800" b="0" baseline="0" dirty="0">
                <a:latin typeface="Arial" pitchFamily="34" charset="0"/>
                <a:cs typeface="Arial" pitchFamily="34" charset="0"/>
              </a:rPr>
              <a:t>GLP-1=glucagon-like peptide-1; HbA1c=glycated hemoglobin; NA=not available; RA=receptor agonist; SD=standard deviation</a:t>
            </a: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Key Points:</a:t>
            </a:r>
            <a:endParaRPr lang="en-US" altLang="en-US" sz="800" b="0" dirty="0">
              <a:latin typeface="Arial" pitchFamily="34" charset="0"/>
              <a:cs typeface="Arial" pitchFamily="34" charset="0"/>
            </a:endParaRPr>
          </a:p>
          <a:p>
            <a:pPr marL="171176" marR="0" indent="-17117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800" b="0" dirty="0">
                <a:latin typeface="Arial" pitchFamily="34" charset="0"/>
                <a:cs typeface="Arial" pitchFamily="34" charset="0"/>
              </a:rPr>
              <a:t>In</a:t>
            </a:r>
            <a:r>
              <a:rPr lang="en-US" altLang="en-US" sz="800" b="0" baseline="0" dirty="0">
                <a:latin typeface="Arial" pitchFamily="34" charset="0"/>
                <a:cs typeface="Arial" pitchFamily="34" charset="0"/>
              </a:rPr>
              <a:t> an observational study of 1874 patients with type 2 diabetes mellitus (T2DM) receiving insulin therapy, nearly 80% of the patients had HbA1c levels &gt;7.0% after at least 6 months of insulin therapy.</a:t>
            </a:r>
          </a:p>
          <a:p>
            <a:pPr marL="45720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800" b="0" baseline="0" dirty="0">
                <a:latin typeface="Arial" pitchFamily="34" charset="0"/>
                <a:cs typeface="Arial" pitchFamily="34" charset="0"/>
              </a:rPr>
              <a:t>Of patients receiving single daily insulin injections, 79.1% of those being seen by diabetes specialists (n=915) and 74.7% of those being seen by general practitioners (n=959) did not achieve HbA1c &lt;7.0%; of those receiving multiple daily insulin injections, 82.9% and 81.6%, respectively, did not reach this glycemic target.</a:t>
            </a: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Similarly, a retrospective</a:t>
            </a:r>
            <a:r>
              <a:rPr lang="en-US" altLang="en-US" sz="800" b="0" baseline="0" dirty="0">
                <a:latin typeface="Arial" pitchFamily="34" charset="0"/>
                <a:cs typeface="Arial" pitchFamily="34" charset="0"/>
              </a:rPr>
              <a:t> study from the nationwide database in Germany covering the period from January 2008 to December 2011 investigated glycemic control 1 year after initiating basal insulin therapy in patients with T2DM (N=4062). </a:t>
            </a:r>
          </a:p>
          <a:p>
            <a:pPr marL="457200" lvl="1" indent="-171450"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In this study, 79.1% of patients had not maintained HbA1c levels &lt;7.0% 1 year after initiating basal insulin therapy.</a:t>
            </a: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Delays in intensification of insulin therapy were</a:t>
            </a:r>
            <a:r>
              <a:rPr lang="en-US" altLang="en-US" sz="800" b="0" baseline="0" dirty="0">
                <a:latin typeface="Arial" pitchFamily="34" charset="0"/>
                <a:cs typeface="Arial" pitchFamily="34" charset="0"/>
              </a:rPr>
              <a:t> demonstrated in a retrospective cohort study of the UK Clinical Practice Research Datalink database that included patients with T2DM who initiated basal insulin therapy between January 1, 2004 and December 31, 2011, with end follow-up on December 31, 2013. </a:t>
            </a:r>
          </a:p>
          <a:p>
            <a:pPr marL="457200" lvl="1" indent="-171450"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Of 6072 patients with HbA1c ≥7.5%, only 30.9% had their insulin treatment intensified during the study period. </a:t>
            </a:r>
          </a:p>
          <a:p>
            <a:pPr marL="457200" lvl="1" indent="-171450"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Median time to intensification after the first HbA1c measurement ≥7.5% was 3.7 years.</a:t>
            </a:r>
          </a:p>
          <a:p>
            <a:pPr marL="457200" lvl="1" indent="-171450"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Mean HbA1c levels for patients receiving bolus insulin, premixed insulin, or GLP-1 RAs was &gt;9.0%. </a:t>
            </a:r>
            <a:endParaRPr lang="en-US" altLang="en-US" sz="800" b="1" dirty="0">
              <a:latin typeface="Arial" pitchFamily="34" charset="0"/>
              <a:cs typeface="Arial" pitchFamily="34" charset="0"/>
            </a:endParaRPr>
          </a:p>
          <a:p>
            <a:pPr eaLnBrk="1" hangingPunct="1">
              <a:spcBef>
                <a:spcPct val="0"/>
              </a:spcBef>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Penfornis</a:t>
            </a:r>
            <a:r>
              <a:rPr lang="en-US" altLang="en-US" sz="800" i="0" baseline="0" dirty="0">
                <a:latin typeface="Arial" pitchFamily="34" charset="0"/>
                <a:cs typeface="Arial" pitchFamily="34" charset="0"/>
              </a:rPr>
              <a:t> A, San-Galli F, et al. Current insulin therapy in patients with type 2 diabetes: Results of the ADHOC survey in France. Diabetes Met 2011;37:440-5.</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Kostev</a:t>
            </a:r>
            <a:r>
              <a:rPr lang="en-US" altLang="en-US" sz="800" i="0" baseline="0" dirty="0">
                <a:latin typeface="Arial" pitchFamily="34" charset="0"/>
                <a:cs typeface="Arial" pitchFamily="34" charset="0"/>
              </a:rPr>
              <a:t> K, Dippel FW, et al. Glycemic control after initiating basal insulin therapy in patients with type 2 diabetes: A primary care database analysis. Diabetes Metab Syndr Obes 2015;8-45-8.</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Khunti K, Nikolajsen A, et al. Clinical inertia with regard to intensifying</a:t>
            </a:r>
            <a:r>
              <a:rPr lang="en-US" altLang="en-US" sz="800" i="0" baseline="0" dirty="0">
                <a:latin typeface="Arial" pitchFamily="34" charset="0"/>
                <a:cs typeface="Arial" pitchFamily="34" charset="0"/>
              </a:rPr>
              <a:t> therapy in people with type 2 diabetes treated with basal insulin. Diabetes Obes Metab </a:t>
            </a:r>
            <a:r>
              <a:rPr lang="en-US" altLang="en-US" sz="800" i="0" dirty="0">
                <a:latin typeface="Arial" pitchFamily="34" charset="0"/>
                <a:cs typeface="Arial" pitchFamily="34" charset="0"/>
              </a:rPr>
              <a:t>2016;18:401-9.</a:t>
            </a:r>
          </a:p>
        </p:txBody>
      </p:sp>
    </p:spTree>
    <p:extLst>
      <p:ext uri="{BB962C8B-B14F-4D97-AF65-F5344CB8AC3E}">
        <p14:creationId xmlns:p14="http://schemas.microsoft.com/office/powerpoint/2010/main" val="242272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itchFamily="34" charset="0"/>
                <a:ea typeface="ヒラギノ角ゴ Pro W3"/>
              </a:rPr>
              <a:t>Insu-00072177</a:t>
            </a:r>
          </a:p>
          <a:p>
            <a:pPr eaLnBrk="1" hangingPunct="1">
              <a:spcBef>
                <a:spcPct val="0"/>
              </a:spcBef>
            </a:pPr>
            <a:endParaRPr lang="en-US" altLang="en-US"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Disclosure:</a:t>
            </a:r>
            <a:r>
              <a:rPr lang="en-US" altLang="en-US" dirty="0">
                <a:latin typeface="Arial" pitchFamily="34" charset="0"/>
                <a:cs typeface="Arial" pitchFamily="34" charset="0"/>
              </a:rPr>
              <a:t> Figure created for Eli Lilly and Company with data from Monnier L et al. </a:t>
            </a:r>
            <a:r>
              <a:rPr lang="en-US" dirty="0"/>
              <a:t>Diabetes Care 2003;26:881-5</a:t>
            </a:r>
            <a:r>
              <a:rPr lang="en-US" altLang="en-US" dirty="0">
                <a:latin typeface="Arial" pitchFamily="34" charset="0"/>
                <a:cs typeface="Arial" pitchFamily="34" charset="0"/>
              </a:rPr>
              <a:t>.</a:t>
            </a:r>
          </a:p>
          <a:p>
            <a:pPr eaLnBrk="1" hangingPunct="1">
              <a:spcBef>
                <a:spcPct val="0"/>
              </a:spcBef>
            </a:pPr>
            <a:endParaRPr lang="en-US" altLang="en-US" baseline="0"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Abbreviations: </a:t>
            </a:r>
            <a:r>
              <a:rPr lang="en-US" altLang="en-US" b="0" dirty="0">
                <a:latin typeface="Arial" pitchFamily="34" charset="0"/>
                <a:cs typeface="Arial" pitchFamily="34" charset="0"/>
              </a:rPr>
              <a:t>FPG=fasting plasma glucose; </a:t>
            </a:r>
            <a:r>
              <a:rPr lang="en-US" altLang="en-US" sz="1000" b="0" baseline="0" dirty="0">
                <a:latin typeface="Arial" pitchFamily="34" charset="0"/>
                <a:cs typeface="Arial" pitchFamily="34" charset="0"/>
              </a:rPr>
              <a:t>HbA1c=glycated hemoglobin; PPG=postprandial plasma glucose</a:t>
            </a:r>
            <a:endParaRPr lang="en-US" altLang="en-US" b="1" dirty="0">
              <a:latin typeface="Arial" pitchFamily="34" charset="0"/>
              <a:cs typeface="Arial" pitchFamily="34" charset="0"/>
            </a:endParaRPr>
          </a:p>
          <a:p>
            <a:pPr eaLnBrk="1" hangingPunct="1">
              <a:spcBef>
                <a:spcPct val="0"/>
              </a:spcBef>
            </a:pPr>
            <a:endParaRPr lang="en-US" altLang="en-US" b="1"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References:</a:t>
            </a:r>
          </a:p>
          <a:p>
            <a:pPr marL="228600" indent="-228600" eaLnBrk="1" hangingPunct="1">
              <a:spcBef>
                <a:spcPct val="0"/>
              </a:spcBef>
              <a:buFont typeface="+mj-lt"/>
              <a:buAutoNum type="arabicPeriod"/>
            </a:pPr>
            <a:r>
              <a:rPr lang="en-US" dirty="0"/>
              <a:t>Monnier L, Lapinski H, et al. Contributions of fasting and postprandial plasma glucose increments to the overall diurnal hyperglycemia of type 2 diabetic patients: variations with increasing levels of HbA(1c). Diabetes Care 2003;26:881-5.</a:t>
            </a:r>
          </a:p>
          <a:p>
            <a:pPr marL="228600" indent="-228600" eaLnBrk="1" hangingPunct="1">
              <a:spcBef>
                <a:spcPct val="0"/>
              </a:spcBef>
              <a:buFont typeface="+mj-lt"/>
              <a:buAutoNum type="arabicPeriod"/>
            </a:pPr>
            <a:r>
              <a:rPr lang="en-US" altLang="en-US" i="0" dirty="0">
                <a:latin typeface="Arial" pitchFamily="34" charset="0"/>
                <a:cs typeface="Arial" pitchFamily="34" charset="0"/>
              </a:rPr>
              <a:t>Monnier</a:t>
            </a:r>
            <a:r>
              <a:rPr lang="en-US" altLang="en-US" i="0" baseline="0" dirty="0">
                <a:latin typeface="Arial" pitchFamily="34" charset="0"/>
                <a:cs typeface="Arial" pitchFamily="34" charset="0"/>
              </a:rPr>
              <a:t> L</a:t>
            </a:r>
            <a:r>
              <a:rPr lang="en-US" altLang="en-US" dirty="0">
                <a:latin typeface="Arial" pitchFamily="34" charset="0"/>
                <a:cs typeface="Arial" pitchFamily="34" charset="0"/>
              </a:rPr>
              <a:t>,</a:t>
            </a:r>
            <a:r>
              <a:rPr lang="en-US" altLang="en-US" i="0" baseline="0" dirty="0">
                <a:latin typeface="Arial" pitchFamily="34" charset="0"/>
                <a:cs typeface="Arial" pitchFamily="34" charset="0"/>
              </a:rPr>
              <a:t> Colette C. Addition of rapid-acting insulin to basal insulin therapy in type 2 diabetes: indications and modalities. Diabetes Metab 2006;32:7-13.</a:t>
            </a:r>
          </a:p>
          <a:p>
            <a:pPr marL="228600" indent="-228600" eaLnBrk="1" hangingPunct="1">
              <a:spcBef>
                <a:spcPct val="0"/>
              </a:spcBef>
              <a:buFont typeface="+mj-lt"/>
              <a:buAutoNum type="arabicPeriod"/>
            </a:pPr>
            <a:r>
              <a:rPr lang="en-US" dirty="0"/>
              <a:t>Raccah D, Bretzel RG, et al. When basal insulin therapy in type 2 diabetes mellitus is not enough--what next? Diabetes Metab Res Rev 2007;23:257-64.</a:t>
            </a:r>
            <a:endParaRPr lang="en-US" altLang="en-US" i="0" dirty="0">
              <a:latin typeface="Arial" pitchFamily="34" charset="0"/>
              <a:cs typeface="Arial" pitchFamily="34" charset="0"/>
            </a:endParaRPr>
          </a:p>
        </p:txBody>
      </p:sp>
    </p:spTree>
    <p:extLst>
      <p:ext uri="{BB962C8B-B14F-4D97-AF65-F5344CB8AC3E}">
        <p14:creationId xmlns:p14="http://schemas.microsoft.com/office/powerpoint/2010/main" val="332858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87867" y="4343399"/>
            <a:ext cx="6443133" cy="448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eaLnBrk="1" hangingPunct="1">
              <a:spcBef>
                <a:spcPct val="0"/>
              </a:spcBef>
            </a:pPr>
            <a:r>
              <a:rPr lang="en-US" altLang="en-US" sz="800" b="1" baseline="0" dirty="0">
                <a:latin typeface="Arial" pitchFamily="34" charset="0"/>
                <a:cs typeface="Arial" pitchFamily="34" charset="0"/>
              </a:rPr>
              <a:t>Abbreviations:</a:t>
            </a:r>
            <a:r>
              <a:rPr lang="en-US" altLang="en-US" sz="800" b="0" baseline="0" dirty="0">
                <a:latin typeface="Arial" pitchFamily="34" charset="0"/>
                <a:cs typeface="Arial" pitchFamily="34" charset="0"/>
              </a:rPr>
              <a:t> BG=blood glucose; HbA1c=glycated hemoglobin; OAD=oral antidiabetic drug; T2DM=type 2 diabetes mellitus</a:t>
            </a:r>
            <a:endParaRPr lang="en-US" altLang="en-US" sz="800" b="0" dirty="0">
              <a:latin typeface="Arial" pitchFamily="34" charset="0"/>
              <a:cs typeface="Arial" pitchFamily="34" charset="0"/>
            </a:endParaRPr>
          </a:p>
          <a:p>
            <a:pPr eaLnBrk="1" hangingPunct="1">
              <a:spcBef>
                <a:spcPct val="0"/>
              </a:spcBef>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Background:</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OPAL was a 24-week, multicenter,</a:t>
            </a:r>
            <a:r>
              <a:rPr lang="en-US" altLang="en-US" sz="800" b="0" baseline="0" dirty="0">
                <a:latin typeface="Arial" pitchFamily="34" charset="0"/>
                <a:cs typeface="Arial" pitchFamily="34" charset="0"/>
              </a:rPr>
              <a:t> </a:t>
            </a:r>
            <a:r>
              <a:rPr lang="en-US" altLang="en-US" sz="800" b="0" dirty="0">
                <a:latin typeface="Arial" pitchFamily="34" charset="0"/>
                <a:cs typeface="Arial" pitchFamily="34" charset="0"/>
              </a:rPr>
              <a:t>randomized, parallel-group,</a:t>
            </a:r>
            <a:r>
              <a:rPr lang="en-US" altLang="en-US" sz="800" b="0" baseline="0" dirty="0">
                <a:latin typeface="Arial" pitchFamily="34" charset="0"/>
                <a:cs typeface="Arial" pitchFamily="34" charset="0"/>
              </a:rPr>
              <a:t> </a:t>
            </a:r>
            <a:r>
              <a:rPr lang="en-US" altLang="en-US" sz="800" b="0" dirty="0">
                <a:latin typeface="Arial" pitchFamily="34" charset="0"/>
                <a:cs typeface="Arial" pitchFamily="34" charset="0"/>
              </a:rPr>
              <a:t>open-label</a:t>
            </a:r>
            <a:r>
              <a:rPr lang="en-US" altLang="en-US" sz="800" b="0" baseline="0" dirty="0">
                <a:latin typeface="Arial" pitchFamily="34" charset="0"/>
                <a:cs typeface="Arial" pitchFamily="34" charset="0"/>
              </a:rPr>
              <a:t> study that investigated glycemic outcomes in patients with T2DM inadequately controlled with insulin glargine plus OADs who received additional single injection of insulin glulisine before breakfast or before their main meal.</a:t>
            </a:r>
            <a:r>
              <a:rPr lang="en-US" altLang="en-US" sz="800" b="0" baseline="30000" dirty="0">
                <a:latin typeface="Arial" pitchFamily="34" charset="0"/>
                <a:cs typeface="Arial" pitchFamily="34" charset="0"/>
              </a:rPr>
              <a:t>1</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In</a:t>
            </a:r>
            <a:r>
              <a:rPr lang="en-US" altLang="en-US" sz="800" b="0" baseline="0" dirty="0">
                <a:latin typeface="Arial" pitchFamily="34" charset="0"/>
                <a:cs typeface="Arial" pitchFamily="34" charset="0"/>
              </a:rPr>
              <a:t> a 6-month, multicenter, randomized, parallel-group, open-label study, O</a:t>
            </a:r>
            <a:r>
              <a:rPr lang="en-US" altLang="en-US" sz="800" b="0" dirty="0">
                <a:latin typeface="Arial" pitchFamily="34" charset="0"/>
                <a:cs typeface="Arial" pitchFamily="34" charset="0"/>
              </a:rPr>
              <a:t>wens et</a:t>
            </a:r>
            <a:r>
              <a:rPr lang="en-US" altLang="en-US" sz="800" b="0" baseline="0" dirty="0">
                <a:latin typeface="Arial" pitchFamily="34" charset="0"/>
                <a:cs typeface="Arial" pitchFamily="34" charset="0"/>
              </a:rPr>
              <a:t> al investigating efficacy of adding a single prandial insulin glulisine injection to a basal insulin + OAD regimen in patients with T2DM inadequately controlled with basal insulin plus OADs.</a:t>
            </a:r>
            <a:r>
              <a:rPr lang="en-US" altLang="en-US" sz="800" b="0" baseline="30000" dirty="0">
                <a:latin typeface="Arial" pitchFamily="34" charset="0"/>
                <a:cs typeface="Arial" pitchFamily="34" charset="0"/>
              </a:rPr>
              <a:t>2</a:t>
            </a:r>
            <a:endParaRPr lang="en-US" altLang="en-US" sz="800" b="0" dirty="0">
              <a:latin typeface="Arial" pitchFamily="34" charset="0"/>
              <a:cs typeface="Arial" pitchFamily="34" charset="0"/>
            </a:endParaRPr>
          </a:p>
          <a:p>
            <a:pPr marL="171176" marR="0" indent="-17117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800" b="0" dirty="0">
                <a:latin typeface="Arial" pitchFamily="34" charset="0"/>
                <a:cs typeface="Arial" pitchFamily="34" charset="0"/>
              </a:rPr>
              <a:t>The ELEONOR study was a multicenter, randomized,</a:t>
            </a:r>
            <a:r>
              <a:rPr lang="en-US" altLang="en-US" sz="800" b="0" baseline="0" dirty="0">
                <a:latin typeface="Arial" pitchFamily="34" charset="0"/>
                <a:cs typeface="Arial" pitchFamily="34" charset="0"/>
              </a:rPr>
              <a:t> parallel-group trial that </a:t>
            </a:r>
            <a:r>
              <a:rPr lang="en-US" altLang="en-US" sz="800" b="0" dirty="0">
                <a:latin typeface="Arial" pitchFamily="34" charset="0"/>
                <a:cs typeface="Arial" pitchFamily="34" charset="0"/>
              </a:rPr>
              <a:t>investigated</a:t>
            </a:r>
            <a:r>
              <a:rPr lang="en-US" altLang="en-US" sz="800" b="0" baseline="0" dirty="0">
                <a:latin typeface="Arial" pitchFamily="34" charset="0"/>
                <a:cs typeface="Arial" pitchFamily="34" charset="0"/>
              </a:rPr>
              <a:t> efficacy, safety, and treatment satisfaction in patients with T2DM uncontrolled on OADs who initiated and titrated basal insulin then added a single daily prandial insulin glulisine injection using telecare or conventional visit-based monitoring.</a:t>
            </a:r>
            <a:r>
              <a:rPr lang="en-US" altLang="en-US" sz="800" b="0" baseline="30000" dirty="0">
                <a:latin typeface="Arial" pitchFamily="34" charset="0"/>
                <a:cs typeface="Arial" pitchFamily="34" charset="0"/>
              </a:rPr>
              <a:t>3,4</a:t>
            </a:r>
            <a:endParaRPr lang="en-US" altLang="en-US" sz="800" b="0" dirty="0">
              <a:latin typeface="Arial" pitchFamily="34" charset="0"/>
              <a:cs typeface="Arial" pitchFamily="34" charset="0"/>
            </a:endParaRPr>
          </a:p>
          <a:p>
            <a:pPr eaLnBrk="1" hangingPunct="1">
              <a:spcBef>
                <a:spcPct val="0"/>
              </a:spcBef>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Lankisch MR, Ferlinz KC, et al. Introducing a simplified approach to insulin therapy in type 2 diabetes: a comparison of two single-dose</a:t>
            </a:r>
            <a:r>
              <a:rPr lang="en-US" altLang="en-US" sz="800" i="0" baseline="0" dirty="0">
                <a:latin typeface="Arial" pitchFamily="34" charset="0"/>
                <a:cs typeface="Arial" pitchFamily="34" charset="0"/>
              </a:rPr>
              <a:t> regimens of insulin glulisine plus insulin glargine and oral antidiabetic drugs. Diabetes Obesity Metab 2008;10:1178-85 (updated 12:461).</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Owens DR, Luzio SD,</a:t>
            </a:r>
            <a:r>
              <a:rPr lang="en-US" altLang="en-US" sz="800" i="0" baseline="0" dirty="0">
                <a:latin typeface="Arial" pitchFamily="34" charset="0"/>
                <a:cs typeface="Arial" pitchFamily="34" charset="0"/>
              </a:rPr>
              <a:t> et al. Effects of initiation and titration of a single pre-prandial dose of insulin glulisine while continuing titrated insulin glargine in type 2 diabetes: a 6-month “proof-of-concept” study. Diabetes Obesity Metab </a:t>
            </a:r>
            <a:r>
              <a:rPr lang="en-US" altLang="en-US" sz="800" dirty="0">
                <a:latin typeface="Arial" pitchFamily="34" charset="0"/>
                <a:cs typeface="Arial" pitchFamily="34" charset="0"/>
              </a:rPr>
              <a:t>2011;13:1020-7</a:t>
            </a:r>
            <a:r>
              <a:rPr lang="en-US" altLang="en-US" sz="800" i="0" baseline="0" dirty="0">
                <a:latin typeface="Arial" pitchFamily="34" charset="0"/>
                <a:cs typeface="Arial" pitchFamily="34" charset="0"/>
              </a:rPr>
              <a:t>.</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Nicolucci A, Del Prato S, et al. Optimizing insulin glargine plus one injection of insulin glulisine in type</a:t>
            </a:r>
            <a:r>
              <a:rPr lang="en-US" altLang="en-US" sz="800" i="0" baseline="0" dirty="0">
                <a:latin typeface="Arial" pitchFamily="34" charset="0"/>
                <a:cs typeface="Arial" pitchFamily="34" charset="0"/>
              </a:rPr>
              <a:t> 2 diabetes in the ELEONOR study. Diabetes Care </a:t>
            </a:r>
            <a:r>
              <a:rPr lang="en-US" altLang="en-US" sz="800" dirty="0">
                <a:latin typeface="Arial" pitchFamily="34" charset="0"/>
                <a:cs typeface="Arial" pitchFamily="34" charset="0"/>
              </a:rPr>
              <a:t>2011;34:2524-6</a:t>
            </a:r>
            <a:r>
              <a:rPr lang="en-US" altLang="en-US" sz="800" i="0" baseline="0" dirty="0">
                <a:latin typeface="Arial" pitchFamily="34" charset="0"/>
                <a:cs typeface="Arial" pitchFamily="34" charset="0"/>
              </a:rPr>
              <a:t>.</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Del Prato S, Nicolucci A, et al.</a:t>
            </a:r>
            <a:r>
              <a:rPr lang="en-US" altLang="en-US" sz="800" i="0" baseline="0" dirty="0">
                <a:latin typeface="Arial" pitchFamily="34" charset="0"/>
                <a:cs typeface="Arial" pitchFamily="34" charset="0"/>
              </a:rPr>
              <a:t> Telecare provides comparable efficacy to conventional self-monitored blood glucose in patients with type 2 diabetes titrating one injection of insulin glulisine—the ELEONOR study. Diabetes Technol Ther 2012;14:175-82.</a:t>
            </a:r>
            <a:endParaRPr lang="en-US" altLang="en-US" sz="800" i="0" dirty="0">
              <a:latin typeface="Arial" pitchFamily="34" charset="0"/>
              <a:cs typeface="Arial" pitchFamily="34" charset="0"/>
            </a:endParaRPr>
          </a:p>
        </p:txBody>
      </p:sp>
    </p:spTree>
    <p:extLst>
      <p:ext uri="{BB962C8B-B14F-4D97-AF65-F5344CB8AC3E}">
        <p14:creationId xmlns:p14="http://schemas.microsoft.com/office/powerpoint/2010/main" val="329351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343399"/>
            <a:ext cx="5669280" cy="4614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0" dirty="0">
                <a:latin typeface="Arial" pitchFamily="34" charset="0"/>
                <a:ea typeface="ヒラギノ角ゴ Pro W3"/>
              </a:rPr>
              <a:t>Insu-00072177</a:t>
            </a:r>
          </a:p>
          <a:p>
            <a:pPr eaLnBrk="1" hangingPunct="1">
              <a:spcBef>
                <a:spcPct val="0"/>
              </a:spcBef>
            </a:pPr>
            <a:endParaRPr lang="en-US" altLang="en-US" sz="900" dirty="0">
              <a:latin typeface="Arial" pitchFamily="34" charset="0"/>
              <a:cs typeface="Arial" pitchFamily="34" charset="0"/>
            </a:endParaRPr>
          </a:p>
          <a:p>
            <a:pPr eaLnBrk="1" hangingPunct="1">
              <a:spcBef>
                <a:spcPct val="0"/>
              </a:spcBef>
            </a:pPr>
            <a:r>
              <a:rPr lang="en-US" altLang="en-US" sz="900" b="1" baseline="0" dirty="0">
                <a:latin typeface="Arial" pitchFamily="34" charset="0"/>
                <a:cs typeface="Arial" pitchFamily="34" charset="0"/>
              </a:rPr>
              <a:t>Abbreviations:</a:t>
            </a:r>
            <a:r>
              <a:rPr lang="en-US" altLang="en-US" sz="900" b="0" baseline="0" dirty="0">
                <a:latin typeface="Arial" pitchFamily="34" charset="0"/>
                <a:cs typeface="Arial" pitchFamily="34" charset="0"/>
              </a:rPr>
              <a:t> HbA1c=glycated hemoglobin; NS=not significant; OAD=oral antidiabetic drug; T2DM=type 2 diabetes mellitus</a:t>
            </a:r>
          </a:p>
          <a:p>
            <a:pPr eaLnBrk="1" hangingPunct="1">
              <a:spcBef>
                <a:spcPct val="0"/>
              </a:spcBef>
            </a:pPr>
            <a:endParaRPr lang="en-US" altLang="en-US" sz="900" b="1"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Background:</a:t>
            </a:r>
            <a:endParaRPr lang="en-US" altLang="en-US" sz="9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900" b="0" dirty="0">
                <a:latin typeface="Arial" pitchFamily="34" charset="0"/>
                <a:cs typeface="Arial" pitchFamily="34" charset="0"/>
              </a:rPr>
              <a:t>START was a 24-week,</a:t>
            </a:r>
            <a:r>
              <a:rPr lang="en-US" altLang="en-US" sz="900" b="0" baseline="0" dirty="0">
                <a:latin typeface="Arial" pitchFamily="34" charset="0"/>
                <a:cs typeface="Arial" pitchFamily="34" charset="0"/>
              </a:rPr>
              <a:t> multicenter, randomized, open-label study to investigate whether patient-directed titration of prandial insulin was noninferior to physician-directed titration for patients with T2DM uncontrolled with basal insulin with or without OADs.</a:t>
            </a:r>
            <a:r>
              <a:rPr lang="en-US" altLang="en-US" sz="900" b="0" baseline="30000" dirty="0">
                <a:latin typeface="Arial" pitchFamily="34" charset="0"/>
                <a:cs typeface="Arial" pitchFamily="34" charset="0"/>
              </a:rPr>
              <a:t>1</a:t>
            </a:r>
            <a:endParaRPr lang="en-US" altLang="en-US" sz="900" b="0" dirty="0">
              <a:latin typeface="Arial" pitchFamily="34" charset="0"/>
              <a:cs typeface="Arial" pitchFamily="34" charset="0"/>
            </a:endParaRPr>
          </a:p>
          <a:p>
            <a:pPr marL="171176" marR="0" indent="-17117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900" b="0" dirty="0">
                <a:latin typeface="Arial" pitchFamily="34" charset="0"/>
                <a:cs typeface="Arial" pitchFamily="34" charset="0"/>
              </a:rPr>
              <a:t>Davidson et al conducted</a:t>
            </a:r>
            <a:r>
              <a:rPr lang="en-US" altLang="en-US" sz="900" b="0" baseline="0" dirty="0">
                <a:latin typeface="Arial" pitchFamily="34" charset="0"/>
                <a:cs typeface="Arial" pitchFamily="34" charset="0"/>
              </a:rPr>
              <a:t> a 24-week, multicenter, randomized, parallel-group, open-label study to compare the efficacy and safety of basal insulin plus insulin glulisine injected before 1 or 2 meals daily vs. basal insulin plus insulin glulisine injected before 3 meals daily in insulin-naïve patients with T2DM inadequately controlled on 2-3 OADs</a:t>
            </a:r>
            <a:r>
              <a:rPr lang="en-US" altLang="en-US" sz="900" b="0" dirty="0">
                <a:latin typeface="Arial" pitchFamily="34" charset="0"/>
                <a:cs typeface="Arial" pitchFamily="34" charset="0"/>
              </a:rPr>
              <a:t>.</a:t>
            </a:r>
            <a:r>
              <a:rPr lang="en-US" altLang="en-US" sz="900" b="0" baseline="30000" dirty="0">
                <a:latin typeface="Arial" pitchFamily="34" charset="0"/>
                <a:cs typeface="Arial" pitchFamily="34" charset="0"/>
              </a:rPr>
              <a:t>2</a:t>
            </a:r>
            <a:endParaRPr lang="en-US" altLang="en-US" sz="900" b="1" dirty="0">
              <a:latin typeface="Arial" pitchFamily="34" charset="0"/>
              <a:cs typeface="Arial" pitchFamily="34" charset="0"/>
            </a:endParaRPr>
          </a:p>
          <a:p>
            <a:pPr eaLnBrk="1" hangingPunct="1">
              <a:spcBef>
                <a:spcPct val="0"/>
              </a:spcBef>
            </a:pPr>
            <a:endParaRPr lang="en-US" altLang="en-US" sz="900" b="0"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Harris</a:t>
            </a:r>
            <a:r>
              <a:rPr lang="en-US" altLang="en-US" sz="900" i="0" baseline="0" dirty="0">
                <a:latin typeface="Arial" pitchFamily="34" charset="0"/>
                <a:cs typeface="Arial" pitchFamily="34" charset="0"/>
              </a:rPr>
              <a:t> SB, Yale J-F, et al. Does a patient-managed insulin intensification strategy with insulin glargine and insulin glulisine provide similar glycemic control as a physician-managed strategy? Results of the START (Self-titration with Apidra to reach target) study: a randomized noninferiority trial. Diabetes Care 2014;37:604-10.</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i="0" baseline="0" dirty="0">
                <a:latin typeface="Arial" pitchFamily="34" charset="0"/>
                <a:cs typeface="Arial" pitchFamily="34" charset="0"/>
              </a:rPr>
              <a:t>Davidson MB, Raskin P, et al. A stepwise approach to insulin therapy in patients with type 2 diabetes mellitus and basal insulin treatment failure. Endocr Pract 2011;17:395-403.</a:t>
            </a:r>
            <a:endParaRPr lang="en-US" altLang="en-US" sz="900" i="0" dirty="0">
              <a:latin typeface="Arial" pitchFamily="34" charset="0"/>
              <a:cs typeface="Arial" pitchFamily="34" charset="0"/>
            </a:endParaRPr>
          </a:p>
        </p:txBody>
      </p:sp>
    </p:spTree>
    <p:extLst>
      <p:ext uri="{BB962C8B-B14F-4D97-AF65-F5344CB8AC3E}">
        <p14:creationId xmlns:p14="http://schemas.microsoft.com/office/powerpoint/2010/main" val="2597008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329184" y="4343400"/>
            <a:ext cx="6510527" cy="481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0" dirty="0">
                <a:latin typeface="Arial" panose="020B0604020202020204" pitchFamily="34" charset="0"/>
                <a:ea typeface="ヒラギノ角ゴ Pro W3"/>
                <a:cs typeface="Arial" panose="020B0604020202020204" pitchFamily="34" charset="0"/>
              </a:rPr>
              <a:t>Insu-00072177</a:t>
            </a:r>
          </a:p>
          <a:p>
            <a:pPr eaLnBrk="1" hangingPunct="1">
              <a:spcBef>
                <a:spcPct val="0"/>
              </a:spcBef>
            </a:pPr>
            <a:endParaRPr lang="en-US" altLang="en-US" sz="9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900" b="1" baseline="0" dirty="0">
                <a:latin typeface="Arial" pitchFamily="34" charset="0"/>
                <a:cs typeface="Arial" pitchFamily="34" charset="0"/>
              </a:rPr>
              <a:t>Abbreviations:</a:t>
            </a:r>
            <a:r>
              <a:rPr lang="en-US" altLang="en-US" sz="900" b="0" baseline="0" dirty="0">
                <a:latin typeface="Arial" pitchFamily="34" charset="0"/>
                <a:cs typeface="Arial" pitchFamily="34" charset="0"/>
              </a:rPr>
              <a:t> FBG=fasting blood glucose; HbA1c=glycated hemoglobin; NA=not applicable; OAD=oral antidiabetic drug; RCT=randomized clinical trials; T2DM=type 2 diabetes mellitus</a:t>
            </a:r>
          </a:p>
          <a:p>
            <a:pPr eaLnBrk="1" hangingPunct="1">
              <a:spcBef>
                <a:spcPct val="0"/>
              </a:spcBef>
            </a:pPr>
            <a:endParaRPr lang="en-US" altLang="en-US" sz="900" b="1"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Key Point: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000" kern="1200" baseline="0" dirty="0">
                <a:effectLst/>
              </a:rPr>
              <a:t>These results suggest that a full basal-bolus regimen is probably not necessary for the majority of patients at the time of insulin intensification after appropriate basal insulin titration. </a:t>
            </a:r>
            <a:endParaRPr lang="en-US" altLang="en-US" sz="900" b="0" strike="sngStrike" dirty="0">
              <a:latin typeface="Arial" pitchFamily="34" charset="0"/>
              <a:cs typeface="Arial" pitchFamily="34" charset="0"/>
            </a:endParaRPr>
          </a:p>
          <a:p>
            <a:pPr eaLnBrk="1" hangingPunct="1">
              <a:spcBef>
                <a:spcPct val="0"/>
              </a:spcBef>
            </a:pPr>
            <a:endParaRPr lang="en-US" altLang="en-US" sz="900" b="1"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Background:</a:t>
            </a:r>
            <a:endParaRPr lang="en-US" altLang="en-US" sz="9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900" b="0" dirty="0">
                <a:latin typeface="Arial" pitchFamily="34" charset="0"/>
                <a:cs typeface="Arial" pitchFamily="34" charset="0"/>
              </a:rPr>
              <a:t>The OSIRIS trial was a multinational randomized,</a:t>
            </a:r>
            <a:r>
              <a:rPr lang="en-US" altLang="en-US" sz="900" b="0" baseline="0" dirty="0">
                <a:latin typeface="Arial" pitchFamily="34" charset="0"/>
                <a:cs typeface="Arial" pitchFamily="34" charset="0"/>
              </a:rPr>
              <a:t> open-label, parallel-group study to compare the efficacy and safety of adding prandial insulin in a stepwise manner versus a basal-bolus regimen in patients with T2DM inadequately controlled on basal insulin with ≥2 OADs.</a:t>
            </a:r>
            <a:r>
              <a:rPr lang="en-US" altLang="en-US" sz="900" b="0" baseline="30000" dirty="0">
                <a:latin typeface="Arial" pitchFamily="34" charset="0"/>
                <a:cs typeface="Arial" pitchFamily="34" charset="0"/>
              </a:rPr>
              <a:t>1</a:t>
            </a:r>
            <a:endParaRPr lang="en-US" altLang="en-US" sz="900" b="0" baseline="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900" b="0" dirty="0">
                <a:latin typeface="Arial" pitchFamily="34" charset="0"/>
                <a:cs typeface="Arial" pitchFamily="34" charset="0"/>
              </a:rPr>
              <a:t>The</a:t>
            </a:r>
            <a:r>
              <a:rPr lang="en-US" altLang="en-US" sz="900" b="0" baseline="0" dirty="0">
                <a:latin typeface="Arial" pitchFamily="34" charset="0"/>
                <a:cs typeface="Arial" pitchFamily="34" charset="0"/>
              </a:rPr>
              <a:t> FullSTEP study was a</a:t>
            </a:r>
            <a:r>
              <a:rPr lang="en-US" altLang="en-US" sz="900" b="0" dirty="0">
                <a:latin typeface="Arial" pitchFamily="34" charset="0"/>
                <a:cs typeface="Arial" pitchFamily="34" charset="0"/>
              </a:rPr>
              <a:t> 32-week,</a:t>
            </a:r>
            <a:r>
              <a:rPr lang="en-US" altLang="en-US" sz="900" b="0" baseline="0" dirty="0">
                <a:latin typeface="Arial" pitchFamily="34" charset="0"/>
                <a:cs typeface="Arial" pitchFamily="34" charset="0"/>
              </a:rPr>
              <a:t> randomized, open-label, parallel-group trial conducted at 150 sites in 7 countries and compared outcomes of stepwise addition of prandial insulin (n=201) vs. full basal-bolus therapy (n=200) in patients with T2DM inadequately controlled with basal insulin. </a:t>
            </a:r>
            <a:endParaRPr lang="en-US" altLang="en-US" sz="900" b="0" dirty="0">
              <a:latin typeface="Arial" pitchFamily="34" charset="0"/>
              <a:cs typeface="Arial" pitchFamily="34" charset="0"/>
            </a:endParaRPr>
          </a:p>
          <a:p>
            <a:pPr marL="0" indent="0" eaLnBrk="1" hangingPunct="1">
              <a:spcBef>
                <a:spcPct val="0"/>
              </a:spcBef>
              <a:buFont typeface="Arial" panose="020B0604020202020204" pitchFamily="34" charset="0"/>
              <a:buNone/>
            </a:pPr>
            <a:endParaRPr lang="en-US" altLang="en-US" sz="900" b="0"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b="0" i="0" dirty="0">
                <a:latin typeface="Arial" pitchFamily="34" charset="0"/>
                <a:cs typeface="Arial" pitchFamily="34" charset="0"/>
              </a:rPr>
              <a:t>Raccah D, Haak TJ, et al. Comparison</a:t>
            </a:r>
            <a:r>
              <a:rPr lang="en-US" altLang="en-US" sz="900" b="0" i="0" baseline="0" dirty="0">
                <a:latin typeface="Arial" pitchFamily="34" charset="0"/>
                <a:cs typeface="Arial" pitchFamily="34" charset="0"/>
              </a:rPr>
              <a:t> of stepwise addition of prandial insulin to a basal-bolus regimen when basal insulin is insufficient for glycaemic control in type 2 diabetes: results of the OSIRIS study. Diabetes Metab </a:t>
            </a:r>
            <a:r>
              <a:rPr lang="en-US" altLang="en-US" sz="900" dirty="0">
                <a:latin typeface="Arial" pitchFamily="34" charset="0"/>
                <a:cs typeface="Arial" pitchFamily="34" charset="0"/>
              </a:rPr>
              <a:t>2012;38:507-14</a:t>
            </a:r>
            <a:r>
              <a:rPr lang="en-US" altLang="en-US" sz="900" b="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b="0" i="0" dirty="0">
                <a:latin typeface="Arial" pitchFamily="34" charset="0"/>
                <a:cs typeface="Arial" pitchFamily="34" charset="0"/>
              </a:rPr>
              <a:t>Rodbard</a:t>
            </a:r>
            <a:r>
              <a:rPr lang="en-US" altLang="en-US" sz="900" b="0" i="0" baseline="0" dirty="0">
                <a:latin typeface="Arial" pitchFamily="34" charset="0"/>
                <a:cs typeface="Arial" pitchFamily="34" charset="0"/>
              </a:rPr>
              <a:t> HW, Visco VE, et al. Treatment intensification with stepwise addition of prandial insulin aspart boluses compared with full basal-bolus therapy (FullSTEP study): a randomised, treat-to-target clinical trial. Lancet Diabetes Endocrinol 2014;2;30-7.</a:t>
            </a:r>
          </a:p>
        </p:txBody>
      </p:sp>
    </p:spTree>
    <p:extLst>
      <p:ext uri="{BB962C8B-B14F-4D97-AF65-F5344CB8AC3E}">
        <p14:creationId xmlns:p14="http://schemas.microsoft.com/office/powerpoint/2010/main" val="40700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343400"/>
            <a:ext cx="5669280" cy="470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0" dirty="0">
                <a:latin typeface="Arial" pitchFamily="34" charset="0"/>
                <a:ea typeface="ヒラギノ角ゴ Pro W3"/>
              </a:rPr>
              <a:t>Insu-00072177</a:t>
            </a:r>
          </a:p>
          <a:p>
            <a:pPr eaLnBrk="1" hangingPunct="1">
              <a:spcBef>
                <a:spcPct val="0"/>
              </a:spcBef>
            </a:pPr>
            <a:endParaRPr lang="en-US" altLang="en-US" sz="900" dirty="0">
              <a:latin typeface="Arial" pitchFamily="34" charset="0"/>
              <a:cs typeface="Arial" pitchFamily="34" charset="0"/>
            </a:endParaRPr>
          </a:p>
          <a:p>
            <a:pPr eaLnBrk="1" hangingPunct="1">
              <a:spcBef>
                <a:spcPct val="0"/>
              </a:spcBef>
            </a:pPr>
            <a:r>
              <a:rPr lang="en-US" altLang="en-US" sz="900" b="1" baseline="0" dirty="0">
                <a:latin typeface="Arial" pitchFamily="34" charset="0"/>
                <a:cs typeface="Arial" pitchFamily="34" charset="0"/>
              </a:rPr>
              <a:t>Abbreviation:</a:t>
            </a:r>
            <a:r>
              <a:rPr lang="en-US" altLang="en-US" sz="900" b="0" baseline="0" dirty="0">
                <a:latin typeface="Arial" pitchFamily="34" charset="0"/>
                <a:cs typeface="Arial" pitchFamily="34" charset="0"/>
              </a:rPr>
              <a:t> T2DM=type 2 diabetes mellitus</a:t>
            </a:r>
            <a:endParaRPr lang="en-US" altLang="en-US" sz="900" b="1" dirty="0">
              <a:latin typeface="Arial" pitchFamily="34" charset="0"/>
              <a:cs typeface="Arial" pitchFamily="34" charset="0"/>
            </a:endParaRPr>
          </a:p>
          <a:p>
            <a:pPr eaLnBrk="1" hangingPunct="1">
              <a:spcBef>
                <a:spcPct val="0"/>
              </a:spcBef>
            </a:pPr>
            <a:endParaRPr lang="en-US" altLang="en-US" sz="900" b="0"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References:</a:t>
            </a:r>
          </a:p>
          <a:p>
            <a:pPr marL="228234" marR="0" indent="-228234" algn="l" defTabSz="914400" rtl="0" eaLnBrk="1" fontAlgn="base" latinLnBrk="0" hangingPunct="1">
              <a:spcBef>
                <a:spcPct val="0"/>
              </a:spcBef>
              <a:spcAft>
                <a:spcPct val="0"/>
              </a:spcAft>
              <a:buClrTx/>
              <a:buSzTx/>
              <a:buFont typeface="+mj-lt"/>
              <a:buAutoNum type="arabicPeriod"/>
              <a:tabLst/>
              <a:defRPr/>
            </a:pPr>
            <a:r>
              <a:rPr lang="en-US" sz="900" dirty="0"/>
              <a:t>American Diabetes Association. 6. Glycemic Targets. Diabetes Care 2017;40(Suppl 1):S48-56.</a:t>
            </a:r>
          </a:p>
          <a:p>
            <a:pPr marL="228234" marR="0" indent="-228234" algn="l" defTabSz="914400" rtl="0" eaLnBrk="1" fontAlgn="base" latinLnBrk="0" hangingPunct="1">
              <a:spcBef>
                <a:spcPct val="0"/>
              </a:spcBef>
              <a:spcAft>
                <a:spcPct val="0"/>
              </a:spcAft>
              <a:buClrTx/>
              <a:buSzTx/>
              <a:buFont typeface="+mj-lt"/>
              <a:buAutoNum type="arabicPeriod"/>
              <a:tabLst/>
              <a:defRPr/>
            </a:pPr>
            <a:r>
              <a:rPr lang="en-US" altLang="en-US" sz="900" i="0" dirty="0">
                <a:latin typeface="Arial" pitchFamily="34" charset="0"/>
                <a:cs typeface="Arial" pitchFamily="34" charset="0"/>
              </a:rPr>
              <a:t>Holman RR, Paul SK, et al. 10-year</a:t>
            </a:r>
            <a:r>
              <a:rPr lang="en-US" altLang="en-US" sz="900" i="0" baseline="0" dirty="0">
                <a:latin typeface="Arial" pitchFamily="34" charset="0"/>
                <a:cs typeface="Arial" pitchFamily="34" charset="0"/>
              </a:rPr>
              <a:t> follow-up of intensive glucose control in type 2 diabetes. New Engl J Med 2008;359:1577-89.</a:t>
            </a:r>
          </a:p>
          <a:p>
            <a:pPr marL="228234" marR="0" indent="-228234" algn="l" defTabSz="914400" rtl="0" eaLnBrk="1" fontAlgn="base" latinLnBrk="0" hangingPunct="1">
              <a:spcBef>
                <a:spcPct val="0"/>
              </a:spcBef>
              <a:spcAft>
                <a:spcPct val="0"/>
              </a:spcAft>
              <a:buClrTx/>
              <a:buSzTx/>
              <a:buFont typeface="+mj-lt"/>
              <a:buAutoNum type="arabicPeriod"/>
              <a:tabLst/>
              <a:defRPr/>
            </a:pPr>
            <a:r>
              <a:rPr lang="en-US" sz="900" dirty="0"/>
              <a:t>Inzucchi SE, Bergenstal RM, et al. Management of hyperglycemia in type 2 diabetes, 2015: a patient-centered approach: update to a position statement of the American Diabetes Association and the European Association for the Study of Diabetes. Diabetes Care 2015;38:140-9.</a:t>
            </a:r>
          </a:p>
          <a:p>
            <a:pPr marL="228234" marR="0" indent="-228234" algn="l" defTabSz="914400" rtl="0" eaLnBrk="1" fontAlgn="base" latinLnBrk="0" hangingPunct="1">
              <a:spcBef>
                <a:spcPct val="0"/>
              </a:spcBef>
              <a:spcAft>
                <a:spcPct val="0"/>
              </a:spcAft>
              <a:buClrTx/>
              <a:buSzTx/>
              <a:buFont typeface="+mj-lt"/>
              <a:buAutoNum type="arabicPeriod"/>
              <a:tabLst/>
              <a:defRPr/>
            </a:pPr>
            <a:r>
              <a:rPr lang="en-US" altLang="en-US" sz="900" i="0" dirty="0">
                <a:latin typeface="Arial" pitchFamily="34" charset="0"/>
                <a:cs typeface="Arial" pitchFamily="34" charset="0"/>
              </a:rPr>
              <a:t>Garber</a:t>
            </a:r>
            <a:r>
              <a:rPr lang="en-US" altLang="en-US" sz="900" i="0" baseline="0" dirty="0">
                <a:latin typeface="Arial" pitchFamily="34" charset="0"/>
                <a:cs typeface="Arial" pitchFamily="34" charset="0"/>
              </a:rPr>
              <a:t> AJ, Abrahamson MJ, et al. Consensus statement by the American Association of Clinical Endocrinologists and American College of Endocrinology on the comprehensive type 2 diabetes management algorithm–2016 executive summary. Endocr Pract 2016;22:84-113.</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Goodall G, Sarpong EM, et al. The</a:t>
            </a:r>
            <a:r>
              <a:rPr lang="en-US" altLang="en-US" sz="900" i="0" baseline="0" dirty="0">
                <a:latin typeface="Arial" pitchFamily="34" charset="0"/>
                <a:cs typeface="Arial" pitchFamily="34" charset="0"/>
              </a:rPr>
              <a:t> consequences of delaying insulin initiation in UK type 2 diabetes patients failing oral hyperglycaemic agents: a modelling study. BMC Encocr Disord 2009;9:19.</a:t>
            </a:r>
            <a:endParaRPr lang="en-US" altLang="en-US" sz="9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Baxter</a:t>
            </a:r>
            <a:r>
              <a:rPr lang="en-US" altLang="en-US" sz="900" i="0" baseline="0" dirty="0">
                <a:latin typeface="Arial" pitchFamily="34" charset="0"/>
                <a:cs typeface="Arial" pitchFamily="34" charset="0"/>
              </a:rPr>
              <a:t> M, Hudson R, et al. </a:t>
            </a:r>
            <a:r>
              <a:rPr lang="en-US" sz="900" dirty="0"/>
              <a:t>Estimating the impact of better management of glycaemic control in adults with type 1 and type 2 diabetes on the number of clinical complications and the associated financial benefit. Diabet Med 2016;33:1575-81</a:t>
            </a:r>
            <a:r>
              <a:rPr lang="en-US" altLang="en-US" sz="900" i="0" baseline="0" dirty="0">
                <a:latin typeface="Arial" pitchFamily="34" charset="0"/>
                <a:cs typeface="Arial" pitchFamily="34" charset="0"/>
              </a:rPr>
              <a:t>.</a:t>
            </a:r>
          </a:p>
        </p:txBody>
      </p:sp>
    </p:spTree>
    <p:extLst>
      <p:ext uri="{BB962C8B-B14F-4D97-AF65-F5344CB8AC3E}">
        <p14:creationId xmlns:p14="http://schemas.microsoft.com/office/powerpoint/2010/main" val="316132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28015" y="4251960"/>
            <a:ext cx="6882385" cy="481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b="1" baseline="0" dirty="0">
                <a:latin typeface="Arial" pitchFamily="34" charset="0"/>
                <a:cs typeface="Arial" pitchFamily="34" charset="0"/>
              </a:rPr>
              <a:t>Abbreviations:</a:t>
            </a:r>
            <a:r>
              <a:rPr lang="en-US" altLang="en-US" sz="800" b="0" baseline="0" dirty="0">
                <a:latin typeface="Arial" pitchFamily="34" charset="0"/>
                <a:cs typeface="Arial" pitchFamily="34" charset="0"/>
              </a:rPr>
              <a:t> BG=blood glucose; FBG=fasting blood glucose; HbA1c=glycated hemoglobin; NA=not applicable; OAD=oral antidiabetic drug; T2DM=type 2 diabetes mellitus</a:t>
            </a: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Key Points:</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In studies of the basal-plus regimen, 19%-48% </a:t>
            </a:r>
            <a:r>
              <a:rPr lang="en-US" altLang="en-US" sz="800" b="0" dirty="0">
                <a:latin typeface="Arial" pitchFamily="34" charset="0"/>
                <a:cs typeface="Arial" pitchFamily="34" charset="0"/>
              </a:rPr>
              <a:t>of the patients on prandial injections</a:t>
            </a:r>
            <a:r>
              <a:rPr lang="en-US" altLang="en-US" sz="800" b="0" baseline="0" dirty="0">
                <a:latin typeface="Arial" pitchFamily="34" charset="0"/>
                <a:cs typeface="Arial" pitchFamily="34" charset="0"/>
              </a:rPr>
              <a:t> received 1 prandial insulin injection daily; 34%-47% received 2 daily prandial insulin injections; 13%-44% received 3 daily prandial insulin injections.</a:t>
            </a: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After</a:t>
            </a:r>
            <a:r>
              <a:rPr lang="en-US" altLang="en-US" sz="800" b="0" baseline="0" dirty="0">
                <a:latin typeface="Arial" pitchFamily="34" charset="0"/>
                <a:cs typeface="Arial" pitchFamily="34" charset="0"/>
              </a:rPr>
              <a:t> basal insulin titration, many patients may not require a full basal-bolus regimen (ie, 3 prandial insulin injections daily) at the time of insulin intensification. </a:t>
            </a:r>
            <a:endParaRPr lang="en-US" altLang="en-US" sz="800" b="0" dirty="0">
              <a:latin typeface="Arial" pitchFamily="34" charset="0"/>
              <a:cs typeface="Arial" pitchFamily="34" charset="0"/>
            </a:endParaRPr>
          </a:p>
          <a:p>
            <a:pPr eaLnBrk="1" hangingPunct="1">
              <a:spcBef>
                <a:spcPct val="0"/>
              </a:spcBef>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Background:</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The</a:t>
            </a:r>
            <a:r>
              <a:rPr lang="en-US" altLang="en-US" sz="800" b="0" baseline="0" dirty="0">
                <a:latin typeface="Arial" pitchFamily="34" charset="0"/>
                <a:cs typeface="Arial" pitchFamily="34" charset="0"/>
              </a:rPr>
              <a:t> Stepwise randomized study was a 48-week, multinational, randomized, open-label, parallel-group, treat-to-target study that compared glycemic control with stepwise addition of insulin aspart to the largest meal (titration based on premeal BG; SimpleSTEP; n=150) or to the meal with the largest prandial glucose increment (titration based on postmeal BG; ExtraSTEP; n=146) in patients with T2DM inadequately controlled with basal insulin and 1-3 OADs.</a:t>
            </a:r>
            <a:r>
              <a:rPr lang="en-US" altLang="en-US" sz="800" b="0" baseline="30000" dirty="0">
                <a:latin typeface="Arial" pitchFamily="34" charset="0"/>
                <a:cs typeface="Arial" pitchFamily="34" charset="0"/>
              </a:rPr>
              <a:t>1</a:t>
            </a:r>
            <a:endParaRPr lang="en-US" altLang="en-US" sz="800" b="0" baseline="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The PARADIGM</a:t>
            </a:r>
            <a:r>
              <a:rPr lang="en-US" altLang="en-US" sz="800" b="0" baseline="0" dirty="0">
                <a:latin typeface="Arial" pitchFamily="34" charset="0"/>
                <a:cs typeface="Arial" pitchFamily="34" charset="0"/>
              </a:rPr>
              <a:t> study was a 48-week, multinational, randomized, open-label, active controlled study that compared glycemic control of adding insulin lispro mix75/25 (25% insulin lispro, 75% insulin lispro protamine suspension; n=214) vs. insulin glargine plus insulin lispro (n=212) in patients with T2DM inadequately controlled with OADs.</a:t>
            </a:r>
            <a:r>
              <a:rPr lang="en-US" altLang="en-US" sz="800" b="0" baseline="30000" dirty="0">
                <a:latin typeface="Arial" pitchFamily="34" charset="0"/>
                <a:cs typeface="Arial" pitchFamily="34" charset="0"/>
              </a:rPr>
              <a:t>2</a:t>
            </a:r>
            <a:endParaRPr lang="en-US" altLang="en-US" sz="800" b="0" baseline="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Riddle et al conducted a</a:t>
            </a:r>
            <a:r>
              <a:rPr lang="en-US" altLang="en-US" sz="800" b="0" baseline="0" dirty="0">
                <a:latin typeface="Arial" pitchFamily="34" charset="0"/>
                <a:cs typeface="Arial" pitchFamily="34" charset="0"/>
              </a:rPr>
              <a:t> 60-week, multicenter, randomized study that compared efficacy and safety of adding insulin glargine plus 1 daily prandial insulin glulisine injection (n=194) vs. insulin glargine plus up to 3 daily prandial insulin glulisine injections (n=194) vs. twice-daily premixed insulin (n=194) in patients with T2DM inadequately controlled on OADs</a:t>
            </a:r>
            <a:r>
              <a:rPr lang="en-US" altLang="en-US" sz="800" b="0" dirty="0">
                <a:latin typeface="Arial" pitchFamily="34" charset="0"/>
                <a:cs typeface="Arial" pitchFamily="34" charset="0"/>
              </a:rPr>
              <a:t>.</a:t>
            </a:r>
            <a:r>
              <a:rPr lang="en-US" altLang="en-US" sz="800" b="0" baseline="30000" dirty="0">
                <a:latin typeface="Arial" pitchFamily="34" charset="0"/>
                <a:cs typeface="Arial" pitchFamily="34" charset="0"/>
              </a:rPr>
              <a:t>3</a:t>
            </a:r>
            <a:endParaRPr lang="en-US" altLang="en-US" sz="800" b="0" dirty="0">
              <a:latin typeface="Arial" pitchFamily="34" charset="0"/>
              <a:cs typeface="Arial" pitchFamily="34" charset="0"/>
            </a:endParaRPr>
          </a:p>
          <a:p>
            <a:pPr eaLnBrk="1" hangingPunct="1">
              <a:spcBef>
                <a:spcPct val="0"/>
              </a:spcBef>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Meneghini L, Mersebach H, et al. Comparison</a:t>
            </a:r>
            <a:r>
              <a:rPr lang="en-US" altLang="en-US" sz="800" i="0" baseline="0" dirty="0">
                <a:latin typeface="Arial" pitchFamily="34" charset="0"/>
                <a:cs typeface="Arial" pitchFamily="34" charset="0"/>
              </a:rPr>
              <a:t> of 2 intensification regimens with rapid-acting insulin aspart in type 2 diabetes mellitus inadequately controlled by once-daily insulin detemir and oral antidiabetes drugs: the stepwise randomized study. Endocr Pract 2011;17:727-36.</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Bowering K, Reed VA, et al. A study</a:t>
            </a:r>
            <a:r>
              <a:rPr lang="en-US" altLang="en-US" sz="800" i="0" baseline="0" dirty="0">
                <a:latin typeface="Arial" pitchFamily="34" charset="0"/>
                <a:cs typeface="Arial" pitchFamily="34" charset="0"/>
              </a:rPr>
              <a:t> comparing insulin lispro mix 25 with glargine plus lispro therapy in patients with type 2 diabetes who have inadequate glycaemic control on oral antihyperglycaemic medication: results of the PARADIGM study. Diabet Med 2012;29:e263-72.</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Riddle MC, Rosenstock J, et al.</a:t>
            </a:r>
            <a:r>
              <a:rPr lang="en-US" altLang="en-US" sz="800" i="0" baseline="0" dirty="0">
                <a:latin typeface="Arial" pitchFamily="34" charset="0"/>
                <a:cs typeface="Arial" pitchFamily="34" charset="0"/>
              </a:rPr>
              <a:t> Randomized, 1-year comparison of three ways to initiated and advance insulin for type 2 diabetes: twice-daily premixed insulin versus basal insulin with either basal-plus one prandial insulin or basal-bolus up to three prandial injections. Diabetes Obes Met 2014;16:396-402.</a:t>
            </a:r>
            <a:endParaRPr lang="en-US" altLang="en-US" sz="800" i="0" dirty="0">
              <a:latin typeface="Arial" pitchFamily="34" charset="0"/>
              <a:cs typeface="Arial" pitchFamily="34" charset="0"/>
            </a:endParaRPr>
          </a:p>
        </p:txBody>
      </p:sp>
    </p:spTree>
    <p:extLst>
      <p:ext uri="{BB962C8B-B14F-4D97-AF65-F5344CB8AC3E}">
        <p14:creationId xmlns:p14="http://schemas.microsoft.com/office/powerpoint/2010/main" val="295972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28016" y="4251960"/>
            <a:ext cx="6882383" cy="5044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b="1" baseline="0" dirty="0">
                <a:latin typeface="Arial" pitchFamily="34" charset="0"/>
                <a:cs typeface="Arial" pitchFamily="34" charset="0"/>
              </a:rPr>
              <a:t>Abbreviations:</a:t>
            </a:r>
            <a:r>
              <a:rPr lang="en-US" altLang="en-US" sz="800" b="0" baseline="0" dirty="0">
                <a:latin typeface="Arial" pitchFamily="34" charset="0"/>
                <a:cs typeface="Arial" pitchFamily="34" charset="0"/>
              </a:rPr>
              <a:t> FBG=fasting blood glucose; HbA1c=glycated hemoglobin; NA=not applicable; OAD=oral antidiabetic drug; Q1D=once a day; T2DM=type 2 diabetes mellitus</a:t>
            </a: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Key Points:</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baseline="0" dirty="0">
                <a:latin typeface="Arial" pitchFamily="34" charset="0"/>
                <a:cs typeface="Arial" pitchFamily="34" charset="0"/>
              </a:rPr>
              <a:t>In studies of the basal-plus regimen, 19%-48% </a:t>
            </a:r>
            <a:r>
              <a:rPr lang="en-US" altLang="en-US" sz="800" b="0" dirty="0">
                <a:latin typeface="Arial" pitchFamily="34" charset="0"/>
                <a:cs typeface="Arial" pitchFamily="34" charset="0"/>
              </a:rPr>
              <a:t>of the patients on prandial injections</a:t>
            </a:r>
            <a:r>
              <a:rPr lang="en-US" altLang="en-US" sz="800" b="0" baseline="0" dirty="0">
                <a:latin typeface="Arial" pitchFamily="34" charset="0"/>
                <a:cs typeface="Arial" pitchFamily="34" charset="0"/>
              </a:rPr>
              <a:t> received 1 prandial insulin injection daily; 34%-47% received 2 daily prandial insulin injections; 13%-44% received 3 daily prandial insulin injections. </a:t>
            </a: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After</a:t>
            </a:r>
            <a:r>
              <a:rPr lang="en-US" altLang="en-US" sz="800" b="0" baseline="0" dirty="0">
                <a:latin typeface="Arial" pitchFamily="34" charset="0"/>
                <a:cs typeface="Arial" pitchFamily="34" charset="0"/>
              </a:rPr>
              <a:t> basal insulin titration, the majority of patients may not require a full basal-bolus regimen (ie, 3 prandial insulin injections daily) at the time of insulin intensification. </a:t>
            </a:r>
            <a:endParaRPr lang="en-US" altLang="en-US" sz="800" b="0" dirty="0">
              <a:latin typeface="Arial" pitchFamily="34" charset="0"/>
              <a:cs typeface="Arial" pitchFamily="34" charset="0"/>
            </a:endParaRP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Background:</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Giugliano et al conducted a 48-week,,</a:t>
            </a:r>
            <a:r>
              <a:rPr lang="en-US" altLang="en-US" sz="800" b="0" baseline="0" dirty="0">
                <a:latin typeface="Arial" pitchFamily="34" charset="0"/>
                <a:cs typeface="Arial" pitchFamily="34" charset="0"/>
              </a:rPr>
              <a:t> multinational, randomized, open-label, active controlled, parallel-group study that evaluated addition and gradual intensification of premixed insulin lispro vs. basal GLA </a:t>
            </a:r>
            <a:r>
              <a:rPr lang="en-US" altLang="en-US" sz="800" b="0" baseline="0" dirty="0">
                <a:latin typeface="Arial"/>
                <a:cs typeface="Arial"/>
              </a:rPr>
              <a:t>± prandial Lispro in patients with T2DM inadequately controlled on OADs</a:t>
            </a:r>
            <a:r>
              <a:rPr lang="en-US" altLang="en-US" sz="800" b="0" dirty="0">
                <a:latin typeface="Arial" pitchFamily="34" charset="0"/>
                <a:cs typeface="Arial" pitchFamily="34" charset="0"/>
              </a:rPr>
              <a:t>.</a:t>
            </a:r>
            <a:r>
              <a:rPr lang="en-US" altLang="en-US" sz="800" b="0" baseline="30000" dirty="0">
                <a:latin typeface="Arial" pitchFamily="34" charset="0"/>
                <a:cs typeface="Arial" pitchFamily="34" charset="0"/>
              </a:rPr>
              <a:t>1</a:t>
            </a:r>
            <a:endParaRPr lang="en-US" altLang="en-US" sz="8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800" b="0" dirty="0">
                <a:latin typeface="Arial" pitchFamily="34" charset="0"/>
                <a:cs typeface="Arial" pitchFamily="34" charset="0"/>
              </a:rPr>
              <a:t>Jain</a:t>
            </a:r>
            <a:r>
              <a:rPr lang="en-US" altLang="en-US" sz="800" b="0" baseline="0" dirty="0">
                <a:latin typeface="Arial" pitchFamily="34" charset="0"/>
                <a:cs typeface="Arial" pitchFamily="34" charset="0"/>
              </a:rPr>
              <a:t> et al conducted a 36-week, multinational, randomized, open-label, active-controlled study that compared progressively intensified regimens with premixed insulin (n=211) vs. basal GLA plus 1-3 prandial Lispro injections (n=215) in patients with T2DM inadequately controlled with OADs.</a:t>
            </a:r>
            <a:r>
              <a:rPr lang="en-US" altLang="en-US" sz="800" b="0" baseline="30000" dirty="0">
                <a:latin typeface="Arial" pitchFamily="34" charset="0"/>
                <a:cs typeface="Arial" pitchFamily="34" charset="0"/>
              </a:rPr>
              <a:t>2</a:t>
            </a:r>
            <a:endParaRPr lang="en-US" altLang="en-US" sz="800" b="0" baseline="0" dirty="0">
              <a:latin typeface="Arial" pitchFamily="34" charset="0"/>
              <a:cs typeface="Arial" pitchFamily="34" charset="0"/>
            </a:endParaRPr>
          </a:p>
          <a:p>
            <a:pPr marL="174702" marR="0" indent="-174702"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800" dirty="0">
                <a:latin typeface="Arial" pitchFamily="34" charset="0"/>
                <a:cs typeface="Arial" pitchFamily="34" charset="0"/>
              </a:rPr>
              <a:t>AUTONOMY was a 14-country/1-territory (Argentina, Austria, Brazil, Canada, Croatia, Denmark, France, Lithuania, Mexico, Poland, Romania, Russian Federation, South Africa, and United States/Puerto Rico), multicenter, randomized, open-label, parallel trial in subjects with T2DM who had inadequate glycemic control on basal insulin plus OADs. </a:t>
            </a:r>
          </a:p>
          <a:p>
            <a:pPr marL="631902" lvl="1" indent="-174702">
              <a:buFont typeface="Arial" pitchFamily="34" charset="0"/>
              <a:buChar char="•"/>
              <a:defRPr/>
            </a:pPr>
            <a:r>
              <a:rPr lang="en-US" sz="800" dirty="0">
                <a:latin typeface="Arial" pitchFamily="34" charset="0"/>
                <a:cs typeface="Arial" pitchFamily="34" charset="0"/>
              </a:rPr>
              <a:t>The trial was designed as 2 independent studies (Study A [N=528] and Study B [N=578]) utilizing a single protocol to corroborate substantial evidence of reproducibility; data for each study were analyzed separately and independently.</a:t>
            </a:r>
          </a:p>
          <a:p>
            <a:pPr marL="631902" lvl="1" indent="-174702">
              <a:buFont typeface="Arial" pitchFamily="34" charset="0"/>
              <a:buChar char="•"/>
              <a:defRPr/>
            </a:pPr>
            <a:r>
              <a:rPr lang="en-US" sz="800" dirty="0">
                <a:latin typeface="Arial" pitchFamily="34" charset="0"/>
                <a:cs typeface="Arial" pitchFamily="34" charset="0"/>
              </a:rPr>
              <a:t>To maintain integrity, each investigator was assigned to 1 of the 2 studies according to an allocation plan specified before initiation of the trial. </a:t>
            </a:r>
          </a:p>
          <a:p>
            <a:pPr marL="0" indent="0" eaLnBrk="1" hangingPunct="1">
              <a:spcBef>
                <a:spcPct val="0"/>
              </a:spcBef>
              <a:buFont typeface="Arial" panose="020B0604020202020204" pitchFamily="34" charset="0"/>
              <a:buNone/>
            </a:pPr>
            <a:endParaRPr lang="en-US" altLang="en-US" sz="800" b="0"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Giugliano D, Tracz M, et al. Initiation and gradual intensification of premixed insulin lispro</a:t>
            </a:r>
            <a:r>
              <a:rPr lang="en-US" altLang="en-US" sz="800" i="0" baseline="0" dirty="0">
                <a:latin typeface="Arial" pitchFamily="34" charset="0"/>
                <a:cs typeface="Arial" pitchFamily="34" charset="0"/>
              </a:rPr>
              <a:t> therapy versus basal </a:t>
            </a:r>
            <a:r>
              <a:rPr lang="en-US" altLang="en-US" sz="800" i="0" baseline="0" dirty="0">
                <a:latin typeface="Arial"/>
                <a:cs typeface="Arial"/>
              </a:rPr>
              <a:t>± mealtime insulin in patients with type 2 diabetes eating light breakfasts. Diabetes Care 2014;37:372-80.</a:t>
            </a:r>
            <a:endParaRPr lang="en-US" altLang="en-US" sz="8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800" i="0" dirty="0">
                <a:latin typeface="Arial" pitchFamily="34" charset="0"/>
                <a:cs typeface="Arial" pitchFamily="34" charset="0"/>
              </a:rPr>
              <a:t>Jain</a:t>
            </a:r>
            <a:r>
              <a:rPr lang="en-US" altLang="en-US" sz="800" i="0" baseline="0" dirty="0">
                <a:latin typeface="Arial" pitchFamily="34" charset="0"/>
                <a:cs typeface="Arial" pitchFamily="34" charset="0"/>
              </a:rPr>
              <a:t> SM, Mao X, et al. Prandial-basal insulin regimens plus oral antihyperglycaemic agents to improve mealtime glycaemia: initiate and progressively advance insulin therapy in type 2 diabetes. Diabetes Obes Met 2010;12:967-75. </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Edelman</a:t>
            </a:r>
            <a:r>
              <a:rPr lang="en-US" altLang="en-US" sz="800" i="0" baseline="0" dirty="0">
                <a:latin typeface="Arial" pitchFamily="34" charset="0"/>
                <a:cs typeface="Arial" pitchFamily="34" charset="0"/>
              </a:rPr>
              <a:t> SV, Liu R, et al. AUTONOMY: The first randomized trial comparing two patient-driven approaches to initiate and titrate prandial insulin lispro in type 2 diabetes. Diabetes Care 2014;37:2132-40.</a:t>
            </a:r>
            <a:endParaRPr lang="en-US" altLang="en-US" sz="800" i="0" dirty="0">
              <a:latin typeface="Arial" pitchFamily="34" charset="0"/>
              <a:cs typeface="Arial" pitchFamily="34" charset="0"/>
            </a:endParaRPr>
          </a:p>
        </p:txBody>
      </p:sp>
    </p:spTree>
    <p:extLst>
      <p:ext uri="{BB962C8B-B14F-4D97-AF65-F5344CB8AC3E}">
        <p14:creationId xmlns:p14="http://schemas.microsoft.com/office/powerpoint/2010/main" val="207513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46304" y="4223823"/>
            <a:ext cx="6729984" cy="504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700" b="0" dirty="0">
                <a:latin typeface="Arial" pitchFamily="34" charset="0"/>
                <a:ea typeface="ヒラギノ角ゴ Pro W3"/>
              </a:rPr>
              <a:t>Insu-00072177</a:t>
            </a:r>
          </a:p>
          <a:p>
            <a:pPr eaLnBrk="1" hangingPunct="1">
              <a:spcBef>
                <a:spcPct val="0"/>
              </a:spcBef>
            </a:pPr>
            <a:endParaRPr lang="en-US" altLang="en-US" sz="700" dirty="0">
              <a:latin typeface="Arial" pitchFamily="34" charset="0"/>
              <a:cs typeface="Arial" pitchFamily="34" charset="0"/>
            </a:endParaRPr>
          </a:p>
          <a:p>
            <a:pPr eaLnBrk="1" hangingPunct="1">
              <a:spcBef>
                <a:spcPct val="0"/>
              </a:spcBef>
            </a:pPr>
            <a:r>
              <a:rPr lang="en-US" altLang="en-US" sz="700" b="1" baseline="0" dirty="0">
                <a:latin typeface="Arial" pitchFamily="34" charset="0"/>
                <a:cs typeface="Arial" pitchFamily="34" charset="0"/>
              </a:rPr>
              <a:t>Abbreviations:</a:t>
            </a:r>
            <a:r>
              <a:rPr lang="en-US" altLang="en-US" sz="700" b="0" baseline="0" dirty="0">
                <a:latin typeface="Arial" pitchFamily="34" charset="0"/>
                <a:cs typeface="Arial" pitchFamily="34" charset="0"/>
              </a:rPr>
              <a:t> BG=blood glucose; SMBG=self-monitored blood glucose</a:t>
            </a:r>
          </a:p>
          <a:p>
            <a:pPr eaLnBrk="1" hangingPunct="1">
              <a:spcBef>
                <a:spcPct val="0"/>
              </a:spcBef>
            </a:pPr>
            <a:endParaRPr lang="en-US" altLang="en-US" sz="700" b="1"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Key Points:</a:t>
            </a:r>
            <a:endParaRPr lang="en-US" altLang="en-US" sz="700" b="0" dirty="0">
              <a:latin typeface="Arial" pitchFamily="34" charset="0"/>
              <a:cs typeface="Arial"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700" kern="1200" dirty="0">
                <a:solidFill>
                  <a:schemeClr val="tx1"/>
                </a:solidFill>
                <a:effectLst/>
              </a:rPr>
              <a:t>For patients who do not eat breakfast, the first injection could be taken at lunch or with their evening meal if the largest of the day, based on social and cultural habits.</a:t>
            </a:r>
            <a:r>
              <a:rPr lang="en-GB" sz="700" kern="1200" baseline="30000" dirty="0">
                <a:solidFill>
                  <a:schemeClr val="tx1"/>
                </a:solidFill>
                <a:effectLst/>
              </a:rPr>
              <a:t>11</a:t>
            </a:r>
            <a:endParaRPr lang="en-GB" sz="700" kern="1200" dirty="0">
              <a:solidFill>
                <a:schemeClr val="tx1"/>
              </a:solidFill>
              <a:effectLst/>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700" kern="1200" dirty="0">
                <a:solidFill>
                  <a:schemeClr val="tx1"/>
                </a:solidFill>
                <a:effectLst/>
              </a:rPr>
              <a:t>The practical benefits  of having first injection at breakfast is discussed in the recent review of Raccah D et al, 2017.</a:t>
            </a:r>
            <a:r>
              <a:rPr lang="en-GB" sz="700" kern="1200" baseline="30000" dirty="0">
                <a:solidFill>
                  <a:schemeClr val="tx1"/>
                </a:solidFill>
                <a:effectLst/>
              </a:rPr>
              <a:t>11</a:t>
            </a:r>
            <a:r>
              <a:rPr lang="en-GB" sz="700" kern="1200" dirty="0">
                <a:solidFill>
                  <a:schemeClr val="tx1"/>
                </a:solidFill>
                <a:effectLst/>
              </a:rPr>
              <a:t> </a:t>
            </a:r>
            <a:endParaRPr lang="nl-BE" sz="700" kern="1200" dirty="0">
              <a:solidFill>
                <a:schemeClr val="tx1"/>
              </a:solidFill>
              <a:effectLst/>
            </a:endParaRPr>
          </a:p>
          <a:p>
            <a:pPr marL="0" indent="0" eaLnBrk="1" hangingPunct="1">
              <a:spcBef>
                <a:spcPct val="0"/>
              </a:spcBef>
              <a:buFont typeface="Arial" panose="020B0604020202020204" pitchFamily="34" charset="0"/>
              <a:buNone/>
            </a:pPr>
            <a:endParaRPr lang="en-US" altLang="en-US" sz="700" b="0" baseline="0"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b="0" i="0" dirty="0">
                <a:latin typeface="Arial" pitchFamily="34" charset="0"/>
                <a:cs typeface="Arial" pitchFamily="34" charset="0"/>
              </a:rPr>
              <a:t>Rodbard</a:t>
            </a:r>
            <a:r>
              <a:rPr lang="en-US" altLang="en-US" sz="700" b="0" i="0" baseline="0" dirty="0">
                <a:latin typeface="Arial" pitchFamily="34" charset="0"/>
                <a:cs typeface="Arial" pitchFamily="34" charset="0"/>
              </a:rPr>
              <a:t> HW, Visco VE, et al. Treatment intensification with stepwise addition of prandial insulin aspart boluses compared with full basal-bolus therapy (FullSTEP study): a randomised, treat-to-target clinical trial. Lancet Diabetes Endocrinol 2014;2;30-7.</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Meneghini L, Mersebach H, et al. Comparison</a:t>
            </a:r>
            <a:r>
              <a:rPr lang="en-US" altLang="en-US" sz="700" i="0" baseline="0" dirty="0">
                <a:latin typeface="Arial" pitchFamily="34" charset="0"/>
                <a:cs typeface="Arial" pitchFamily="34" charset="0"/>
              </a:rPr>
              <a:t> of 2 intensification regimens with rapid-acting insulin aspart in type 2 diabetes mellitus inadequately controlled by once-daily insulin detemir and oral antidiabetes drugs: the stepwise randomized study. Endocr Pract 2011;17:727-36.</a:t>
            </a:r>
            <a:endParaRPr lang="en-US" altLang="en-US" sz="7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b="0" i="0" dirty="0">
                <a:latin typeface="Arial" pitchFamily="34" charset="0"/>
                <a:cs typeface="Arial" pitchFamily="34" charset="0"/>
              </a:rPr>
              <a:t>Raccah D, Haak TJ, et al. Comparison</a:t>
            </a:r>
            <a:r>
              <a:rPr lang="en-US" altLang="en-US" sz="700" b="0" i="0" baseline="0" dirty="0">
                <a:latin typeface="Arial" pitchFamily="34" charset="0"/>
                <a:cs typeface="Arial" pitchFamily="34" charset="0"/>
              </a:rPr>
              <a:t> of stepwise addition of prandial insulin to a basal-bolus regimen when basal insulin is insufficient for glycaemic control in type 2 diabetes: results of the OSIRIS study. Diabetes Metab </a:t>
            </a:r>
            <a:r>
              <a:rPr lang="en-US" altLang="en-US" sz="700" dirty="0">
                <a:latin typeface="Arial" pitchFamily="34" charset="0"/>
                <a:cs typeface="Arial" pitchFamily="34" charset="0"/>
              </a:rPr>
              <a:t>2012;38:507-14</a:t>
            </a:r>
            <a:r>
              <a:rPr lang="en-US" altLang="en-US" sz="700" b="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Riddle MC, Rosenstock J, et al.</a:t>
            </a:r>
            <a:r>
              <a:rPr lang="en-US" altLang="en-US" sz="700" i="0" baseline="0" dirty="0">
                <a:latin typeface="Arial" pitchFamily="34" charset="0"/>
                <a:cs typeface="Arial" pitchFamily="34" charset="0"/>
              </a:rPr>
              <a:t> Randomized, 1-year comparison of three ways to initiated and advance insulin for type 2 diabetes: twice-daily premixed insulin versus basal insulin with either basal-plus one prandial insulin or basal-bolus up to three prandial injections. Diabetes Obes Met 2014;16:396-402.</a:t>
            </a:r>
            <a:endParaRPr lang="en-US" altLang="en-US" sz="7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Giugliano D, Tracz M, et al. Initiation and gradual intensification of premixed insulin lispro</a:t>
            </a:r>
            <a:r>
              <a:rPr lang="en-US" altLang="en-US" sz="700" i="0" baseline="0" dirty="0">
                <a:latin typeface="Arial" pitchFamily="34" charset="0"/>
                <a:cs typeface="Arial" pitchFamily="34" charset="0"/>
              </a:rPr>
              <a:t> therapy versus basal </a:t>
            </a:r>
            <a:r>
              <a:rPr lang="en-US" altLang="en-US" sz="700" i="0" baseline="0" dirty="0">
                <a:latin typeface="Arial"/>
                <a:cs typeface="Arial"/>
              </a:rPr>
              <a:t>± mealtime insulin in patients with type 2 diabetes eating light breakfasts. Diabetes Care 2014;37:372-80.</a:t>
            </a:r>
            <a:endParaRPr lang="en-US" altLang="en-US" sz="7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Bowering K, Reed VA, et al. A study</a:t>
            </a:r>
            <a:r>
              <a:rPr lang="en-US" altLang="en-US" sz="700" i="0" baseline="0" dirty="0">
                <a:latin typeface="Arial" pitchFamily="34" charset="0"/>
                <a:cs typeface="Arial" pitchFamily="34" charset="0"/>
              </a:rPr>
              <a:t> comparing insulin lispro mix 25 with glargine plus lispro therapy in patients with type 2 diabetes who have inadequate glycaemic control on oral antihyperglycaemic medication: results of the PARADIGM study. Diabet Med 2012;29:e263-72.</a:t>
            </a:r>
            <a:endParaRPr lang="en-US" altLang="en-US" sz="7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Jain</a:t>
            </a:r>
            <a:r>
              <a:rPr lang="en-US" altLang="en-US" sz="700" i="0" baseline="0" dirty="0">
                <a:latin typeface="Arial" pitchFamily="34" charset="0"/>
                <a:cs typeface="Arial" pitchFamily="34" charset="0"/>
              </a:rPr>
              <a:t> SM, Mao X, et al. Prandial-basal insulin regimens plus oral antihyperglycaemic agents to improve mealtime glycaemia: initiate and progressively advance insulin therapy in type 2 diabetes. Diabetes Obes Met 2010;12:967-75. </a:t>
            </a:r>
          </a:p>
          <a:p>
            <a:pPr marL="228234" indent="-228234" eaLnBrk="1" hangingPunct="1">
              <a:spcBef>
                <a:spcPct val="0"/>
              </a:spcBef>
              <a:buFont typeface="+mj-lt"/>
              <a:buAutoNum type="arabicPeriod"/>
            </a:pPr>
            <a:r>
              <a:rPr lang="en-US" altLang="en-US" sz="700" i="0" dirty="0">
                <a:latin typeface="Arial" pitchFamily="34" charset="0"/>
                <a:cs typeface="Arial" pitchFamily="34" charset="0"/>
              </a:rPr>
              <a:t>Monnier L, Colette C, et al. Morning hyperglycemic excursions:</a:t>
            </a:r>
            <a:r>
              <a:rPr lang="en-US" altLang="en-US" sz="700" i="0" baseline="0" dirty="0">
                <a:latin typeface="Arial" pitchFamily="34" charset="0"/>
                <a:cs typeface="Arial" pitchFamily="34" charset="0"/>
              </a:rPr>
              <a:t> a constant failure in the metabolic control of non-insulin-using patients with type 2 diabetes. Diabetes Care 2002;25:737-41.</a:t>
            </a:r>
            <a:endParaRPr lang="en-US" altLang="en-US" sz="7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700" i="0" dirty="0">
                <a:latin typeface="Arial" pitchFamily="34" charset="0"/>
                <a:cs typeface="Arial" pitchFamily="34" charset="0"/>
              </a:rPr>
              <a:t>Shaefer</a:t>
            </a:r>
            <a:r>
              <a:rPr lang="en-US" altLang="en-US" sz="700" i="0" baseline="0" dirty="0">
                <a:latin typeface="Arial" pitchFamily="34" charset="0"/>
                <a:cs typeface="Arial" pitchFamily="34" charset="0"/>
              </a:rPr>
              <a:t> C, Reid T, et al. Patterns of postprandial hyperglycemia after basal insulin therapy: individual and regional differences. Diabetes Metab Res Rev 2015;31:269-79.</a:t>
            </a:r>
            <a:endParaRPr lang="en-US" altLang="en-US" sz="7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Lankisch MR, Ferlinz KC, et al. Introducing a simplified approach to insulin therapy in type 2 diabetes: a comparison of two single-dose</a:t>
            </a:r>
            <a:r>
              <a:rPr lang="en-US" altLang="en-US" sz="700" i="0" baseline="0" dirty="0">
                <a:latin typeface="Arial" pitchFamily="34" charset="0"/>
                <a:cs typeface="Arial" pitchFamily="34" charset="0"/>
              </a:rPr>
              <a:t> regimens of insulin glulisine plus insulin glargine and oral antidiabetic drugs. Diabetes Obesity Metab 2008;10:1178-85 </a:t>
            </a:r>
            <a:r>
              <a:rPr lang="en-US" altLang="en-US" sz="700" dirty="0">
                <a:latin typeface="Arial" panose="020B0604020202020204" pitchFamily="34" charset="0"/>
                <a:cs typeface="Arial" panose="020B0604020202020204" pitchFamily="34" charset="0"/>
              </a:rPr>
              <a:t>(updated 12:461)</a:t>
            </a:r>
            <a:r>
              <a:rPr lang="en-US" altLang="en-US" sz="70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sz="700" dirty="0"/>
              <a:t>Raccah D, Huet D, et al. Review of basal-plus insulin regimen options for simpler insulin intensification in people with type 2 diabetes mellitus. Diabet Med 2017;</a:t>
            </a:r>
            <a:r>
              <a:rPr lang="en-US" sz="700" baseline="0" dirty="0"/>
              <a:t>(Ahead of print).</a:t>
            </a:r>
            <a:endParaRPr lang="en-US" sz="700" dirty="0"/>
          </a:p>
        </p:txBody>
      </p:sp>
    </p:spTree>
    <p:extLst>
      <p:ext uri="{BB962C8B-B14F-4D97-AF65-F5344CB8AC3E}">
        <p14:creationId xmlns:p14="http://schemas.microsoft.com/office/powerpoint/2010/main" val="3191432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031" y="4343399"/>
            <a:ext cx="6260123" cy="4462975"/>
          </a:xfrm>
        </p:spPr>
        <p:txBody>
          <a:bodyPr/>
          <a:lstStyle/>
          <a:p>
            <a:pPr eaLnBrk="1" hangingPunct="1">
              <a:spcBef>
                <a:spcPct val="0"/>
              </a:spcBef>
            </a:pPr>
            <a:r>
              <a:rPr lang="en-US" altLang="en-US" sz="1000" b="0" dirty="0">
                <a:latin typeface="Arial" pitchFamily="34" charset="0"/>
                <a:ea typeface="ヒラギノ角ゴ Pro W3"/>
                <a:cs typeface="Arial" panose="020B0604020202020204" pitchFamily="34" charset="0"/>
              </a:rPr>
              <a:t>Insu-00072177</a:t>
            </a:r>
          </a:p>
          <a:p>
            <a:pPr eaLnBrk="1" hangingPunct="1">
              <a:spcBef>
                <a:spcPct val="0"/>
              </a:spcBef>
            </a:pPr>
            <a:endParaRPr lang="en-US" altLang="en-US" sz="1000"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Study Code: </a:t>
            </a:r>
            <a:r>
              <a:rPr lang="en-US" sz="1000" b="0" i="0" kern="1200" dirty="0">
                <a:solidFill>
                  <a:schemeClr val="tx1"/>
                </a:solidFill>
                <a:effectLst/>
                <a:latin typeface="Arial" panose="020B0604020202020204" pitchFamily="34" charset="0"/>
                <a:cs typeface="Arial" panose="020B0604020202020204" pitchFamily="34" charset="0"/>
              </a:rPr>
              <a:t>HMR1964A_3507</a:t>
            </a:r>
            <a:endParaRPr lang="en-US" altLang="en-US" b="1"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ClinicalTrials.gov Identifier: </a:t>
            </a:r>
            <a:r>
              <a:rPr lang="en-US" sz="1000" b="0" i="0" kern="1200" dirty="0">
                <a:solidFill>
                  <a:schemeClr val="tx1"/>
                </a:solidFill>
                <a:effectLst/>
                <a:latin typeface="Arial" panose="020B0604020202020204" pitchFamily="34" charset="0"/>
                <a:cs typeface="Arial" panose="020B0604020202020204" pitchFamily="34" charset="0"/>
              </a:rPr>
              <a:t>NCT00272012</a:t>
            </a:r>
          </a:p>
          <a:p>
            <a:pPr eaLnBrk="1" hangingPunct="1">
              <a:spcBef>
                <a:spcPct val="0"/>
              </a:spcBef>
            </a:pPr>
            <a:endParaRPr lang="en-US" altLang="en-US" sz="10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000" b="1" baseline="0" dirty="0">
                <a:latin typeface="Arial" pitchFamily="34" charset="0"/>
                <a:cs typeface="Arial" pitchFamily="34" charset="0"/>
              </a:rPr>
              <a:t>Disclosure:</a:t>
            </a:r>
            <a:r>
              <a:rPr lang="en-US" altLang="en-US" sz="1000" baseline="0" dirty="0">
                <a:latin typeface="Arial" pitchFamily="34" charset="0"/>
                <a:cs typeface="Arial" pitchFamily="34" charset="0"/>
              </a:rPr>
              <a:t> Figure recreated for Eli Lilly and Company with data from </a:t>
            </a:r>
            <a:r>
              <a:rPr lang="en-US" altLang="en-US" sz="1000" dirty="0">
                <a:latin typeface="Arial" panose="020B0604020202020204" pitchFamily="34" charset="0"/>
                <a:cs typeface="Arial" panose="020B0604020202020204" pitchFamily="34" charset="0"/>
              </a:rPr>
              <a:t>Lankisch MR et al. </a:t>
            </a:r>
            <a:r>
              <a:rPr lang="en-US" altLang="en-US" sz="1000" i="0" dirty="0">
                <a:latin typeface="Arial" panose="020B0604020202020204" pitchFamily="34" charset="0"/>
                <a:cs typeface="Arial" panose="020B0604020202020204" pitchFamily="34" charset="0"/>
              </a:rPr>
              <a:t>Diabetes Obesity Metab </a:t>
            </a:r>
            <a:r>
              <a:rPr lang="en-US" altLang="en-US" sz="1000" dirty="0">
                <a:latin typeface="Arial" panose="020B0604020202020204" pitchFamily="34" charset="0"/>
                <a:cs typeface="Arial" panose="020B0604020202020204" pitchFamily="34" charset="0"/>
              </a:rPr>
              <a:t>2008;10:1178-85</a:t>
            </a:r>
            <a:r>
              <a:rPr lang="en-US" altLang="en-US" sz="1000" baseline="0" dirty="0">
                <a:latin typeface="Arial" pitchFamily="34" charset="0"/>
                <a:cs typeface="Arial" pitchFamily="34" charset="0"/>
              </a:rPr>
              <a:t>.</a:t>
            </a:r>
          </a:p>
          <a:p>
            <a:pPr eaLnBrk="1" hangingPunct="1">
              <a:spcBef>
                <a:spcPct val="0"/>
              </a:spcBef>
            </a:pPr>
            <a:endParaRPr lang="en-US" altLang="en-US" sz="1000" baseline="0" dirty="0">
              <a:latin typeface="Arial" pitchFamily="34" charset="0"/>
              <a:cs typeface="Arial" pitchFamily="34" charset="0"/>
            </a:endParaRPr>
          </a:p>
          <a:p>
            <a:pPr eaLnBrk="1" hangingPunct="1">
              <a:spcBef>
                <a:spcPct val="0"/>
              </a:spcBef>
            </a:pPr>
            <a:r>
              <a:rPr lang="en-US" altLang="en-US" sz="1000" b="1" baseline="0" dirty="0">
                <a:latin typeface="Arial" pitchFamily="34" charset="0"/>
                <a:cs typeface="Arial" pitchFamily="34" charset="0"/>
              </a:rPr>
              <a:t>Abbreviations:</a:t>
            </a:r>
            <a:r>
              <a:rPr lang="en-US" altLang="en-US" sz="1000" b="0" baseline="0" dirty="0">
                <a:latin typeface="Arial" pitchFamily="34" charset="0"/>
                <a:cs typeface="Arial" pitchFamily="34" charset="0"/>
              </a:rPr>
              <a:t> HbA1c=glycated hemoglobin; OAD=oral antidiabetic drug; T2DM=type 2 diabetes mellitus</a:t>
            </a:r>
            <a:endParaRPr lang="en-US" altLang="en-US" sz="1000" b="0" dirty="0">
              <a:latin typeface="Arial" pitchFamily="34" charset="0"/>
              <a:cs typeface="Arial" pitchFamily="34" charset="0"/>
            </a:endParaRPr>
          </a:p>
          <a:p>
            <a:pPr eaLnBrk="1" hangingPunct="1">
              <a:spcBef>
                <a:spcPct val="0"/>
              </a:spcBef>
            </a:pPr>
            <a:endParaRPr lang="en-US" altLang="en-US" sz="1000" b="0" dirty="0">
              <a:latin typeface="Arial" pitchFamily="34" charset="0"/>
              <a:cs typeface="Arial" pitchFamily="34" charset="0"/>
            </a:endParaRPr>
          </a:p>
          <a:p>
            <a:pPr eaLnBrk="1" hangingPunct="1">
              <a:spcBef>
                <a:spcPct val="0"/>
              </a:spcBef>
            </a:pPr>
            <a:r>
              <a:rPr lang="en-US" altLang="en-US" sz="1000" b="1" dirty="0">
                <a:latin typeface="Arial" pitchFamily="34" charset="0"/>
                <a:cs typeface="Arial" pitchFamily="34" charset="0"/>
              </a:rPr>
              <a:t>Key Points: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000" b="0" dirty="0">
                <a:latin typeface="Arial" pitchFamily="34" charset="0"/>
                <a:cs typeface="Arial" pitchFamily="34" charset="0"/>
              </a:rPr>
              <a:t>OPAL was a 24-week, multicenter,</a:t>
            </a:r>
            <a:r>
              <a:rPr lang="en-US" altLang="en-US" sz="1000" b="0" baseline="0" dirty="0">
                <a:latin typeface="Arial" pitchFamily="34" charset="0"/>
                <a:cs typeface="Arial" pitchFamily="34" charset="0"/>
              </a:rPr>
              <a:t> </a:t>
            </a:r>
            <a:r>
              <a:rPr lang="en-US" altLang="en-US" sz="1000" b="0" dirty="0">
                <a:latin typeface="Arial" pitchFamily="34" charset="0"/>
                <a:cs typeface="Arial" pitchFamily="34" charset="0"/>
              </a:rPr>
              <a:t>randomized, parallel-group,</a:t>
            </a:r>
            <a:r>
              <a:rPr lang="en-US" altLang="en-US" sz="1000" b="0" baseline="0" dirty="0">
                <a:latin typeface="Arial" pitchFamily="34" charset="0"/>
                <a:cs typeface="Arial" pitchFamily="34" charset="0"/>
              </a:rPr>
              <a:t> </a:t>
            </a:r>
            <a:r>
              <a:rPr lang="en-US" altLang="en-US" sz="1000" b="0" dirty="0">
                <a:latin typeface="Arial" pitchFamily="34" charset="0"/>
                <a:cs typeface="Arial" pitchFamily="34" charset="0"/>
              </a:rPr>
              <a:t>open-label</a:t>
            </a:r>
            <a:r>
              <a:rPr lang="en-US" altLang="en-US" sz="1000" b="0" baseline="0" dirty="0">
                <a:latin typeface="Arial" pitchFamily="34" charset="0"/>
                <a:cs typeface="Arial" pitchFamily="34" charset="0"/>
              </a:rPr>
              <a:t> study that investigated glycemic outcomes in patients with T2DM inadequately controlled with insulin glargine plus OADs who received additional single injection of insulin glulisine before breakfast or before their main meal. </a:t>
            </a:r>
            <a:endParaRPr lang="en-US" altLang="en-US" sz="1000" b="0" dirty="0">
              <a:latin typeface="Arial" pitchFamily="34" charset="0"/>
              <a:cs typeface="Arial" pitchFamily="34" charset="0"/>
            </a:endParaRPr>
          </a:p>
          <a:p>
            <a:pPr marL="171450" indent="-171450" eaLnBrk="1" hangingPunct="1">
              <a:spcBef>
                <a:spcPct val="0"/>
              </a:spcBef>
              <a:buFont typeface="Arial" panose="020B0604020202020204" pitchFamily="34" charset="0"/>
              <a:buChar char="•"/>
            </a:pPr>
            <a:r>
              <a:rPr lang="en-US" altLang="en-US" sz="1000" b="0" dirty="0">
                <a:latin typeface="Arial" pitchFamily="34" charset="0"/>
                <a:cs typeface="Arial" pitchFamily="34" charset="0"/>
              </a:rPr>
              <a:t>In the</a:t>
            </a:r>
            <a:r>
              <a:rPr lang="en-US" altLang="en-US" sz="1000" b="0" baseline="0" dirty="0">
                <a:latin typeface="Arial" pitchFamily="34" charset="0"/>
                <a:cs typeface="Arial" pitchFamily="34" charset="0"/>
              </a:rPr>
              <a:t> per-protocol group (N=316), HbA1c improved from baseline to the study endpoint in the breakfast group (7.4% to 7.0%, p&lt;.0001) and the main meal groups (7.3% to 6.9%, p&lt;.0001). </a:t>
            </a:r>
          </a:p>
          <a:p>
            <a:pPr marL="171450" indent="-171450" eaLnBrk="1" hangingPunct="1">
              <a:spcBef>
                <a:spcPct val="0"/>
              </a:spcBef>
              <a:buFont typeface="Arial" panose="020B0604020202020204" pitchFamily="34" charset="0"/>
              <a:buChar char="•"/>
            </a:pPr>
            <a:r>
              <a:rPr lang="en-US" altLang="en-US" sz="1000" b="0" baseline="0" dirty="0">
                <a:latin typeface="Arial" pitchFamily="34" charset="0"/>
                <a:cs typeface="Arial" pitchFamily="34" charset="0"/>
              </a:rPr>
              <a:t>Insulin glulisine given at breakfast was equally effective in controlling HbA1c as glulisine give at the main meal (p&lt;.0001 for equivalence). </a:t>
            </a:r>
            <a:endParaRPr lang="en-US" altLang="en-US" sz="1000" b="0" dirty="0">
              <a:latin typeface="Arial" pitchFamily="34" charset="0"/>
              <a:cs typeface="Arial" pitchFamily="34" charset="0"/>
            </a:endParaRPr>
          </a:p>
          <a:p>
            <a:pPr marL="0" indent="0" eaLnBrk="1" hangingPunct="1">
              <a:spcBef>
                <a:spcPct val="0"/>
              </a:spcBef>
              <a:buFont typeface="Arial" panose="020B0604020202020204" pitchFamily="34" charset="0"/>
              <a:buNone/>
            </a:pPr>
            <a:endParaRPr lang="en-US" altLang="en-US" sz="1000" b="0" dirty="0">
              <a:latin typeface="Arial" pitchFamily="34" charset="0"/>
              <a:cs typeface="Arial" pitchFamily="34" charset="0"/>
            </a:endParaRPr>
          </a:p>
          <a:p>
            <a:pPr eaLnBrk="1" hangingPunct="1">
              <a:spcBef>
                <a:spcPct val="0"/>
              </a:spcBef>
            </a:pPr>
            <a:r>
              <a:rPr lang="en-US" altLang="en-US" sz="1000" b="1" dirty="0">
                <a:latin typeface="Arial" pitchFamily="34" charset="0"/>
                <a:cs typeface="Arial" pitchFamily="34" charset="0"/>
              </a:rPr>
              <a:t>Reference:</a:t>
            </a:r>
          </a:p>
          <a:p>
            <a:pPr marL="0" indent="0" eaLnBrk="1" hangingPunct="1">
              <a:spcBef>
                <a:spcPct val="0"/>
              </a:spcBef>
              <a:buFont typeface="+mj-lt"/>
              <a:buNone/>
            </a:pPr>
            <a:r>
              <a:rPr lang="en-US" altLang="en-US" sz="1000" i="0" dirty="0">
                <a:latin typeface="Arial" pitchFamily="34" charset="0"/>
                <a:cs typeface="Arial" pitchFamily="34" charset="0"/>
              </a:rPr>
              <a:t>Lankisch MR, Ferlinz KC, et al. Introducing a simplified approach to insulin therapy in type 2 diabetes: a comparison of two single-dose</a:t>
            </a:r>
            <a:r>
              <a:rPr lang="en-US" altLang="en-US" sz="1000" i="0" baseline="0" dirty="0">
                <a:latin typeface="Arial" pitchFamily="34" charset="0"/>
                <a:cs typeface="Arial" pitchFamily="34" charset="0"/>
              </a:rPr>
              <a:t> regimens of insulin glulisine plus insulin glargine and oral antidiabetic drugs. Diabetes Obesity Metab 2008;10:1178-85 (updated 12:461).</a:t>
            </a:r>
            <a:endParaRPr lang="en-US" altLang="en-US" sz="1000" i="0" dirty="0">
              <a:latin typeface="Arial" pitchFamily="34" charset="0"/>
              <a:cs typeface="Arial" pitchFamily="34" charset="0"/>
            </a:endParaRPr>
          </a:p>
        </p:txBody>
      </p:sp>
    </p:spTree>
    <p:extLst>
      <p:ext uri="{BB962C8B-B14F-4D97-AF65-F5344CB8AC3E}">
        <p14:creationId xmlns:p14="http://schemas.microsoft.com/office/powerpoint/2010/main" val="151091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19457" y="4343400"/>
            <a:ext cx="6395656" cy="481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b="1" baseline="0" dirty="0">
                <a:latin typeface="Arial" pitchFamily="34" charset="0"/>
                <a:cs typeface="Arial" pitchFamily="34" charset="0"/>
              </a:rPr>
              <a:t>Abbreviations:</a:t>
            </a:r>
            <a:r>
              <a:rPr lang="en-US" altLang="en-US" sz="800" b="0" baseline="0" dirty="0">
                <a:latin typeface="Arial" pitchFamily="34" charset="0"/>
                <a:cs typeface="Arial" pitchFamily="34" charset="0"/>
              </a:rPr>
              <a:t> BG=blood glucose; </a:t>
            </a:r>
            <a:r>
              <a:rPr lang="en-US" altLang="en-US" sz="800" dirty="0"/>
              <a:t>OSIRIS=Opposing Step-by-step Insulin Reinforcement to Intensified Strategy</a:t>
            </a:r>
            <a:endParaRPr lang="en-US" altLang="en-US" sz="800" b="0" baseline="0" dirty="0">
              <a:latin typeface="Arial" pitchFamily="34" charset="0"/>
              <a:cs typeface="Arial" pitchFamily="34" charset="0"/>
            </a:endParaRP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b="0" i="0" dirty="0">
                <a:latin typeface="Arial" pitchFamily="34" charset="0"/>
                <a:cs typeface="Arial" pitchFamily="34" charset="0"/>
              </a:rPr>
              <a:t>Rodbard</a:t>
            </a:r>
            <a:r>
              <a:rPr lang="en-US" altLang="en-US" sz="800" b="0" i="0" baseline="0" dirty="0">
                <a:latin typeface="Arial" pitchFamily="34" charset="0"/>
                <a:cs typeface="Arial" pitchFamily="34" charset="0"/>
              </a:rPr>
              <a:t> HW, Visco VE, et al. Treatment intensification with stepwise addition of prandial insulin aspart boluses compared with full basal-bolus therapy (FullSTEP study): a randomised, treat-to-target clinical trial. Lancet Diabetes Endocrinol 2014;2;30-7.</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Meneghini L, Mersebach H, et al. Comparison</a:t>
            </a:r>
            <a:r>
              <a:rPr lang="en-US" altLang="en-US" sz="800" i="0" baseline="0" dirty="0">
                <a:latin typeface="Arial" pitchFamily="34" charset="0"/>
                <a:cs typeface="Arial" pitchFamily="34" charset="0"/>
              </a:rPr>
              <a:t> of 2 intensification regimens with rapid-acting insulin aspart in type 2 diabetes mellitus inadequately controlled by once-daily insulin detemir and oral antidiabetes drugs: the stepwise randomized study. Endocr Pract 2011;17:727-36.</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Riddle MC, Rosenstock J, et al.</a:t>
            </a:r>
            <a:r>
              <a:rPr lang="en-US" altLang="en-US" sz="800" i="0" baseline="0" dirty="0">
                <a:latin typeface="Arial" pitchFamily="34" charset="0"/>
                <a:cs typeface="Arial" pitchFamily="34" charset="0"/>
              </a:rPr>
              <a:t> Randomized, 1-year comparison of three ways to initiated and advance insulin for type 2 diabetes: twice-daily premixed insulin versus basal insulin with either basal-plus one prandial insulin or basal-bolus up to three prandial injections. Diabetes Obes Met 2014;16:396-402.</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Giugliano D, Tracz M, et al. Initiation and gradual intensification of premixed insulin lispro</a:t>
            </a:r>
            <a:r>
              <a:rPr lang="en-US" altLang="en-US" sz="800" i="0" baseline="0" dirty="0">
                <a:latin typeface="Arial" pitchFamily="34" charset="0"/>
                <a:cs typeface="Arial" pitchFamily="34" charset="0"/>
              </a:rPr>
              <a:t> therapy versus basal </a:t>
            </a:r>
            <a:r>
              <a:rPr lang="en-US" altLang="en-US" sz="800" i="0" baseline="0" dirty="0">
                <a:latin typeface="Arial"/>
                <a:cs typeface="Arial"/>
              </a:rPr>
              <a:t>± mealtime insulin in patients with type 2 diabetes eating light breakfasts. Diabetes Care 2014;37:372-80.</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Bowering K, Reed VA, et al. A study</a:t>
            </a:r>
            <a:r>
              <a:rPr lang="en-US" altLang="en-US" sz="800" i="0" baseline="0" dirty="0">
                <a:latin typeface="Arial" pitchFamily="34" charset="0"/>
                <a:cs typeface="Arial" pitchFamily="34" charset="0"/>
              </a:rPr>
              <a:t> comparing insulin lispro mix 25 with glargine plus lispro therapy in patients with type 2 diabetes who have inadequate glycaemic control on oral antihyperglycaemic medication: results of the PARADIGM study. Diabet Med 2012;29:e263-72.</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Jain</a:t>
            </a:r>
            <a:r>
              <a:rPr lang="en-US" altLang="en-US" sz="800" i="0" baseline="0" dirty="0">
                <a:latin typeface="Arial" pitchFamily="34" charset="0"/>
                <a:cs typeface="Arial" pitchFamily="34" charset="0"/>
              </a:rPr>
              <a:t> SM, Mao X, et al. Prandial-basal insulin regimens plus oral antihyperglycaemic agents to improve mealtime glycaemia: initiate and progressively advance insulin therapy in type 2 diabetes. Diabetes Obes Met 2010;12:967-75. </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Edelman</a:t>
            </a:r>
            <a:r>
              <a:rPr lang="en-US" altLang="en-US" sz="800" i="0" baseline="0" dirty="0">
                <a:latin typeface="Arial" pitchFamily="34" charset="0"/>
                <a:cs typeface="Arial" pitchFamily="34" charset="0"/>
              </a:rPr>
              <a:t> SV, Liu R, et al. AUTONOMY: The first randomized trial comparing two patient-driven approaches to initiate and titrate prandial insulin lispro in type 2 diabetes. Diabetes Care 2014;37:2132-40.</a:t>
            </a:r>
            <a:endParaRPr lang="en-US" altLang="en-US" sz="800" b="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b="0" i="0" dirty="0">
                <a:latin typeface="Arial" pitchFamily="34" charset="0"/>
                <a:cs typeface="Arial" pitchFamily="34" charset="0"/>
              </a:rPr>
              <a:t>Raccah D, Haak TJ, et al. Comparison</a:t>
            </a:r>
            <a:r>
              <a:rPr lang="en-US" altLang="en-US" sz="800" b="0" i="0" baseline="0" dirty="0">
                <a:latin typeface="Arial" pitchFamily="34" charset="0"/>
                <a:cs typeface="Arial" pitchFamily="34" charset="0"/>
              </a:rPr>
              <a:t> of stepwise addition of prandial insulin to a basal-bolus regimen when basal insulin is insufficient for glycaemic control in type 2 diabetes: results of the OSIRIS study. Diabetes Metab </a:t>
            </a:r>
            <a:r>
              <a:rPr lang="en-US" altLang="en-US" sz="800" dirty="0">
                <a:latin typeface="Arial" pitchFamily="34" charset="0"/>
                <a:cs typeface="Arial" pitchFamily="34" charset="0"/>
              </a:rPr>
              <a:t>2012;38:507-14</a:t>
            </a:r>
            <a:r>
              <a:rPr lang="en-US" altLang="en-US" sz="800" b="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sz="800" dirty="0"/>
              <a:t>Raccah D, Huet D, et al. Review of basal-plus insulin regimen options for simpler insulin intensification in people with type 2 diabetes mellitus. Diabet Med 2017;</a:t>
            </a:r>
            <a:r>
              <a:rPr lang="en-US" sz="800" baseline="0" dirty="0"/>
              <a:t>(Ahead of print).</a:t>
            </a:r>
            <a:endParaRPr lang="en-US" altLang="en-US" sz="800" i="0" dirty="0">
              <a:latin typeface="Arial" pitchFamily="34" charset="0"/>
              <a:cs typeface="Arial" pitchFamily="34" charset="0"/>
            </a:endParaRPr>
          </a:p>
        </p:txBody>
      </p:sp>
    </p:spTree>
    <p:extLst>
      <p:ext uri="{BB962C8B-B14F-4D97-AF65-F5344CB8AC3E}">
        <p14:creationId xmlns:p14="http://schemas.microsoft.com/office/powerpoint/2010/main" val="1980248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64592" y="4270247"/>
            <a:ext cx="6845808" cy="478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700" b="0" dirty="0">
                <a:latin typeface="Arial" pitchFamily="34" charset="0"/>
                <a:ea typeface="ヒラギノ角ゴ Pro W3"/>
                <a:cs typeface="Arial" panose="020B0604020202020204" pitchFamily="34" charset="0"/>
              </a:rPr>
              <a:t>Insu-00072177</a:t>
            </a:r>
          </a:p>
          <a:p>
            <a:pPr eaLnBrk="1" hangingPunct="1">
              <a:spcBef>
                <a:spcPct val="0"/>
              </a:spcBef>
            </a:pPr>
            <a:endParaRPr lang="en-US" altLang="en-US" sz="700"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Study Code: </a:t>
            </a:r>
            <a:r>
              <a:rPr lang="en-US" altLang="en-US" sz="700" b="0" dirty="0">
                <a:latin typeface="Arial" pitchFamily="34" charset="0"/>
                <a:cs typeface="Arial" pitchFamily="34" charset="0"/>
              </a:rPr>
              <a:t>13460-F3Z-MC-IOQC</a:t>
            </a:r>
            <a:endParaRPr lang="en-US" altLang="en-US" sz="700" b="1"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ClinicalTrials.gov Identifier: </a:t>
            </a:r>
            <a:r>
              <a:rPr lang="en-US" altLang="en-US" sz="700" b="0" dirty="0">
                <a:latin typeface="Arial" pitchFamily="34" charset="0"/>
                <a:cs typeface="Arial" pitchFamily="34" charset="0"/>
              </a:rPr>
              <a:t>NCT01215955</a:t>
            </a:r>
          </a:p>
          <a:p>
            <a:pPr eaLnBrk="1" hangingPunct="1">
              <a:spcBef>
                <a:spcPct val="0"/>
              </a:spcBef>
            </a:pPr>
            <a:endParaRPr lang="en-US" altLang="en-US" sz="7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700" b="1" baseline="0" dirty="0">
                <a:latin typeface="Arial" pitchFamily="34" charset="0"/>
                <a:cs typeface="Arial" pitchFamily="34" charset="0"/>
              </a:rPr>
              <a:t>Abbreviations:</a:t>
            </a:r>
            <a:r>
              <a:rPr lang="en-US" altLang="en-US" sz="700" b="0" baseline="0" dirty="0">
                <a:latin typeface="Arial" pitchFamily="34" charset="0"/>
                <a:cs typeface="Arial" pitchFamily="34" charset="0"/>
              </a:rPr>
              <a:t> BG=blood glucose; </a:t>
            </a:r>
            <a:r>
              <a:rPr lang="en-US" altLang="en-US" sz="700" dirty="0">
                <a:latin typeface="Arial" panose="020B0604020202020204" pitchFamily="34" charset="0"/>
                <a:cs typeface="Arial" panose="020B0604020202020204" pitchFamily="34" charset="0"/>
              </a:rPr>
              <a:t>ELEONOR=Evaluation of Lantus Effect ON Optimization of use of a single dose Rapid insulin; </a:t>
            </a:r>
            <a:r>
              <a:rPr lang="en-US" altLang="en-US" sz="700" b="0" baseline="0" dirty="0">
                <a:latin typeface="Arial" pitchFamily="34" charset="0"/>
                <a:cs typeface="Arial" pitchFamily="34" charset="0"/>
              </a:rPr>
              <a:t>HbA1c=glycated hemoglobin; OAD=oral antidiabetic drug</a:t>
            </a:r>
            <a:r>
              <a:rPr lang="en-US" altLang="en-US" sz="700" dirty="0"/>
              <a:t>;</a:t>
            </a:r>
            <a:r>
              <a:rPr lang="en-US" altLang="en-US" sz="700" baseline="0" dirty="0"/>
              <a:t> </a:t>
            </a:r>
            <a:r>
              <a:rPr lang="en-US" altLang="en-US" sz="700" b="0" baseline="0" dirty="0">
                <a:latin typeface="Arial" pitchFamily="34" charset="0"/>
                <a:cs typeface="Arial" pitchFamily="34" charset="0"/>
              </a:rPr>
              <a:t>SMBG=self-monitored blood glucose </a:t>
            </a:r>
            <a:r>
              <a:rPr lang="en-US" altLang="en-US" sz="700" dirty="0">
                <a:latin typeface="Arial" panose="020B0604020202020204" pitchFamily="34" charset="0"/>
                <a:cs typeface="Arial" panose="020B0604020202020204" pitchFamily="34" charset="0"/>
              </a:rPr>
              <a:t>START=Self-Titration with Apidra to Reach Target; </a:t>
            </a:r>
            <a:r>
              <a:rPr lang="en-US" altLang="en-US" sz="700" b="0" baseline="0" dirty="0">
                <a:latin typeface="Arial" pitchFamily="34" charset="0"/>
                <a:cs typeface="Arial" pitchFamily="34" charset="0"/>
              </a:rPr>
              <a:t>T2DM=type 2 diabetes mellitus</a:t>
            </a:r>
          </a:p>
          <a:p>
            <a:pPr eaLnBrk="1" hangingPunct="1">
              <a:spcBef>
                <a:spcPct val="0"/>
              </a:spcBef>
            </a:pPr>
            <a:endParaRPr lang="en-US" altLang="en-US" sz="700" b="1"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Key Point:</a:t>
            </a:r>
            <a:endParaRPr lang="en-US" altLang="en-US" sz="7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700" b="0" dirty="0">
                <a:latin typeface="Arial" pitchFamily="34" charset="0"/>
                <a:cs typeface="Arial" pitchFamily="34" charset="0"/>
              </a:rPr>
              <a:t>Evidence</a:t>
            </a:r>
            <a:r>
              <a:rPr lang="en-US" altLang="en-US" sz="700" b="0" baseline="0" dirty="0">
                <a:latin typeface="Arial" pitchFamily="34" charset="0"/>
                <a:cs typeface="Arial" pitchFamily="34" charset="0"/>
              </a:rPr>
              <a:t> from several basal-plus studies suggests that patients can safely and effectively self-titrate basal and prandial insulin. </a:t>
            </a:r>
            <a:endParaRPr lang="en-US" altLang="en-US" sz="700" b="0" dirty="0">
              <a:latin typeface="Arial" pitchFamily="34" charset="0"/>
              <a:cs typeface="Arial" pitchFamily="34" charset="0"/>
            </a:endParaRPr>
          </a:p>
          <a:p>
            <a:pPr eaLnBrk="1" hangingPunct="1">
              <a:spcBef>
                <a:spcPct val="0"/>
              </a:spcBef>
            </a:pPr>
            <a:endParaRPr lang="en-US" altLang="en-US" sz="700" b="0"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Background:</a:t>
            </a:r>
            <a:endParaRPr lang="en-US" altLang="en-US" sz="7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700" b="0" dirty="0">
                <a:latin typeface="Arial" pitchFamily="34" charset="0"/>
                <a:cs typeface="Arial" pitchFamily="34" charset="0"/>
              </a:rPr>
              <a:t>The ELEONOR study was a multicenter, randomized,</a:t>
            </a:r>
            <a:r>
              <a:rPr lang="en-US" altLang="en-US" sz="700" b="0" baseline="0" dirty="0">
                <a:latin typeface="Arial" pitchFamily="34" charset="0"/>
                <a:cs typeface="Arial" pitchFamily="34" charset="0"/>
              </a:rPr>
              <a:t> parallel-group trial that </a:t>
            </a:r>
            <a:r>
              <a:rPr lang="en-US" altLang="en-US" sz="700" b="0" dirty="0">
                <a:latin typeface="Arial" pitchFamily="34" charset="0"/>
                <a:cs typeface="Arial" pitchFamily="34" charset="0"/>
              </a:rPr>
              <a:t>investigated</a:t>
            </a:r>
            <a:r>
              <a:rPr lang="en-US" altLang="en-US" sz="700" b="0" baseline="0" dirty="0">
                <a:latin typeface="Arial" pitchFamily="34" charset="0"/>
                <a:cs typeface="Arial" pitchFamily="34" charset="0"/>
              </a:rPr>
              <a:t> efficacy, safety, and treatment satisfaction in patients with T2DM uncontrolled on OADs who initiated and titrated basal insulin then added a single daily prandial insulin glulisine injection using telecare or conventional visit-based monitoring.</a:t>
            </a:r>
            <a:r>
              <a:rPr lang="en-US" altLang="en-US" sz="700" b="0" baseline="30000" dirty="0">
                <a:latin typeface="Arial" pitchFamily="34" charset="0"/>
                <a:cs typeface="Arial" pitchFamily="34" charset="0"/>
              </a:rPr>
              <a:t>1,2</a:t>
            </a:r>
            <a:endParaRPr lang="en-US" altLang="en-US" sz="7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700" b="0" dirty="0">
                <a:latin typeface="Arial" pitchFamily="34" charset="0"/>
                <a:cs typeface="Arial" pitchFamily="34" charset="0"/>
              </a:rPr>
              <a:t>START was a 24-week,</a:t>
            </a:r>
            <a:r>
              <a:rPr lang="en-US" altLang="en-US" sz="700" b="0" baseline="0" dirty="0">
                <a:latin typeface="Arial" pitchFamily="34" charset="0"/>
                <a:cs typeface="Arial" pitchFamily="34" charset="0"/>
              </a:rPr>
              <a:t> multicenter, randomized, open-label study to investigate whether patient-directed titration of prandial insulin was noninferior to physician-directed titration for patients with T2DM uncontrolled with basal insulin with or without OADs.</a:t>
            </a:r>
            <a:r>
              <a:rPr lang="en-US" altLang="en-US" sz="700" b="0" baseline="30000" dirty="0">
                <a:latin typeface="Arial" pitchFamily="34" charset="0"/>
                <a:cs typeface="Arial" pitchFamily="34" charset="0"/>
              </a:rPr>
              <a:t>3</a:t>
            </a:r>
            <a:endParaRPr lang="en-US" altLang="en-US" sz="700" b="0" dirty="0">
              <a:latin typeface="Arial" pitchFamily="34" charset="0"/>
              <a:cs typeface="Arial" pitchFamily="34" charset="0"/>
            </a:endParaRPr>
          </a:p>
          <a:p>
            <a:pPr marL="171176" marR="0" indent="-17117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700" dirty="0">
                <a:latin typeface="Arial" pitchFamily="34" charset="0"/>
                <a:cs typeface="Arial" pitchFamily="34" charset="0"/>
              </a:rPr>
              <a:t>AUTONOMY was a 14-country/1-territory, multicenter, randomized, open-label, parallel trial that</a:t>
            </a:r>
            <a:r>
              <a:rPr lang="en-US" sz="700" baseline="0" dirty="0">
                <a:latin typeface="Arial" pitchFamily="34" charset="0"/>
                <a:cs typeface="Arial" pitchFamily="34" charset="0"/>
              </a:rPr>
              <a:t> compared</a:t>
            </a:r>
            <a:r>
              <a:rPr lang="en-US" altLang="en-US" sz="700" dirty="0">
                <a:latin typeface="Arial" panose="020B0604020202020204" pitchFamily="34" charset="0"/>
                <a:cs typeface="Arial" panose="020B0604020202020204" pitchFamily="34" charset="0"/>
              </a:rPr>
              <a:t> 2 self-titration algorithms for escalation of prandial insulin</a:t>
            </a:r>
            <a:r>
              <a:rPr lang="en-US" altLang="en-US" sz="700" baseline="0" dirty="0">
                <a:latin typeface="Arial" panose="020B0604020202020204" pitchFamily="34" charset="0"/>
                <a:cs typeface="Arial" panose="020B0604020202020204" pitchFamily="34" charset="0"/>
              </a:rPr>
              <a:t> in patients </a:t>
            </a:r>
            <a:r>
              <a:rPr lang="en-US" sz="700" dirty="0">
                <a:latin typeface="Arial" pitchFamily="34" charset="0"/>
                <a:cs typeface="Arial" pitchFamily="34" charset="0"/>
              </a:rPr>
              <a:t>with type 2 diabetes inadequately controlled with basal insulin plus OADs. </a:t>
            </a:r>
            <a:endParaRPr lang="en-US" sz="700" b="1" dirty="0">
              <a:latin typeface="Arial" pitchFamily="34" charset="0"/>
              <a:cs typeface="Arial" pitchFamily="34" charset="0"/>
            </a:endParaRPr>
          </a:p>
          <a:p>
            <a:pPr eaLnBrk="1" hangingPunct="1">
              <a:spcBef>
                <a:spcPct val="0"/>
              </a:spcBef>
            </a:pPr>
            <a:endParaRPr lang="en-US" altLang="en-US" sz="700" b="0" dirty="0">
              <a:latin typeface="Arial" pitchFamily="34" charset="0"/>
              <a:cs typeface="Arial" pitchFamily="34" charset="0"/>
            </a:endParaRPr>
          </a:p>
          <a:p>
            <a:pPr eaLnBrk="1" hangingPunct="1">
              <a:spcBef>
                <a:spcPct val="0"/>
              </a:spcBef>
            </a:pPr>
            <a:r>
              <a:rPr lang="en-US" altLang="en-US" sz="7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700" i="0" dirty="0">
                <a:latin typeface="Arial" pitchFamily="34" charset="0"/>
                <a:cs typeface="Arial" pitchFamily="34" charset="0"/>
              </a:rPr>
              <a:t>Nicolucci A, Del Prato S, et al. Optimizing insulin glargine plus one injection of insulin glulisine in type</a:t>
            </a:r>
            <a:r>
              <a:rPr lang="en-US" altLang="en-US" sz="700" i="0" baseline="0" dirty="0">
                <a:latin typeface="Arial" pitchFamily="34" charset="0"/>
                <a:cs typeface="Arial" pitchFamily="34" charset="0"/>
              </a:rPr>
              <a:t> 2 diabetes in the ELEONOR study. Diabetes Care </a:t>
            </a:r>
            <a:r>
              <a:rPr lang="en-US" altLang="en-US" sz="700" dirty="0">
                <a:latin typeface="Arial" pitchFamily="34" charset="0"/>
                <a:cs typeface="Arial" pitchFamily="34" charset="0"/>
              </a:rPr>
              <a:t>2011;34:2524-6</a:t>
            </a:r>
            <a:r>
              <a:rPr lang="en-US" altLang="en-US" sz="700" i="0" baseline="0" dirty="0">
                <a:latin typeface="Arial" pitchFamily="34" charset="0"/>
                <a:cs typeface="Arial" pitchFamily="34" charset="0"/>
              </a:rPr>
              <a:t>.</a:t>
            </a:r>
            <a:endParaRPr lang="en-US" altLang="en-US" sz="7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700" i="0" dirty="0">
                <a:latin typeface="Arial" pitchFamily="34" charset="0"/>
                <a:cs typeface="Arial" pitchFamily="34" charset="0"/>
              </a:rPr>
              <a:t>Del Prato S, Nicolucci A, et al.</a:t>
            </a:r>
            <a:r>
              <a:rPr lang="en-US" altLang="en-US" sz="700" i="0" baseline="0" dirty="0">
                <a:latin typeface="Arial" pitchFamily="34" charset="0"/>
                <a:cs typeface="Arial" pitchFamily="34" charset="0"/>
              </a:rPr>
              <a:t> Telecare provides comparable efficacy to conventional self-monitored blood glucose in patients with type 2 diabetes titrating one injection of insulin glulisine—the ELEONOR study. Diabetes Technol Ther 2012;14:175-82.</a:t>
            </a:r>
            <a:endParaRPr lang="en-US" altLang="en-US" sz="70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700" i="0" dirty="0">
                <a:latin typeface="Arial" pitchFamily="34" charset="0"/>
                <a:cs typeface="Arial" pitchFamily="34" charset="0"/>
              </a:rPr>
              <a:t>Harris</a:t>
            </a:r>
            <a:r>
              <a:rPr lang="en-US" altLang="en-US" sz="700" i="0" baseline="0" dirty="0">
                <a:latin typeface="Arial" pitchFamily="34" charset="0"/>
                <a:cs typeface="Arial" pitchFamily="34" charset="0"/>
              </a:rPr>
              <a:t> SB, Yale J-F, et al. Does a patient-managed insulin intensification strategy with insulin glargine and insulin glulisine provide similar glycemic control as a physician-managed strategy? Results of the START (Self-titration with Apidra to reach target) study: a randomized noninferiority trial. Diabetes Care 2014;37:604-10.</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dirty="0">
                <a:latin typeface="Arial" pitchFamily="34" charset="0"/>
                <a:cs typeface="Arial" pitchFamily="34" charset="0"/>
              </a:rPr>
              <a:t>Edelman</a:t>
            </a:r>
            <a:r>
              <a:rPr lang="en-US" altLang="en-US" sz="700" i="0" baseline="0" dirty="0">
                <a:latin typeface="Arial" pitchFamily="34" charset="0"/>
                <a:cs typeface="Arial" pitchFamily="34" charset="0"/>
              </a:rPr>
              <a:t> SV, Liu R, et al. AUTONOMY: The first randomized trial comparing two patient-driven approaches to initiate and titrate prandial insulin lispro in type 2 diabetes. Diabetes Care 2014;37:2132-40.</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700" i="0" baseline="0" dirty="0">
                <a:latin typeface="Arial" pitchFamily="34" charset="0"/>
                <a:cs typeface="Arial" pitchFamily="34" charset="0"/>
              </a:rPr>
              <a:t>White RD. Patient empowerment and optimal glycemic control. Curr Med Res Opin </a:t>
            </a:r>
            <a:r>
              <a:rPr lang="en-US" altLang="en-US" sz="700" dirty="0">
                <a:latin typeface="Arial" pitchFamily="34" charset="0"/>
                <a:cs typeface="Arial" pitchFamily="34" charset="0"/>
              </a:rPr>
              <a:t>2012;28:979-89</a:t>
            </a:r>
            <a:r>
              <a:rPr lang="en-US" altLang="en-US" sz="700" i="0" baseline="0" dirty="0">
                <a:latin typeface="Arial" pitchFamily="34" charset="0"/>
                <a:cs typeface="Arial" pitchFamily="34" charset="0"/>
              </a:rPr>
              <a:t>.</a:t>
            </a:r>
            <a:endParaRPr lang="en-US" altLang="en-US" sz="700" i="0" dirty="0">
              <a:latin typeface="Arial" pitchFamily="34" charset="0"/>
              <a:cs typeface="Arial" pitchFamily="34" charset="0"/>
            </a:endParaRPr>
          </a:p>
        </p:txBody>
      </p:sp>
    </p:spTree>
    <p:extLst>
      <p:ext uri="{BB962C8B-B14F-4D97-AF65-F5344CB8AC3E}">
        <p14:creationId xmlns:p14="http://schemas.microsoft.com/office/powerpoint/2010/main" val="3578442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333955" y="4343400"/>
            <a:ext cx="6456459"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0" dirty="0">
                <a:latin typeface="Arial" pitchFamily="34" charset="0"/>
                <a:ea typeface="ヒラギノ角ゴ Pro W3"/>
              </a:rPr>
              <a:t>Insu-00072177</a:t>
            </a:r>
          </a:p>
          <a:p>
            <a:pPr eaLnBrk="1" hangingPunct="1">
              <a:spcBef>
                <a:spcPct val="0"/>
              </a:spcBef>
            </a:pPr>
            <a:endParaRPr lang="en-US" altLang="en-US" sz="8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b="1" dirty="0">
                <a:latin typeface="Arial" pitchFamily="34" charset="0"/>
                <a:cs typeface="Arial" pitchFamily="34" charset="0"/>
              </a:rPr>
              <a:t>Abbreviation: </a:t>
            </a:r>
            <a:r>
              <a:rPr lang="en-US" altLang="en-US" sz="800" dirty="0">
                <a:latin typeface="Arial" pitchFamily="34" charset="0"/>
                <a:cs typeface="Arial" pitchFamily="34" charset="0"/>
              </a:rPr>
              <a:t>HbA1c=glycated hemoglobin</a:t>
            </a:r>
            <a:endParaRPr lang="en-US" altLang="en-US" sz="800" b="0" baseline="0" dirty="0">
              <a:latin typeface="Arial" pitchFamily="34" charset="0"/>
              <a:cs typeface="Arial" pitchFamily="34" charset="0"/>
            </a:endParaRPr>
          </a:p>
          <a:p>
            <a:pPr eaLnBrk="1" hangingPunct="1">
              <a:spcBef>
                <a:spcPct val="0"/>
              </a:spcBef>
            </a:pPr>
            <a:endParaRPr lang="en-US" altLang="en-US" sz="800" b="1" dirty="0">
              <a:latin typeface="Arial" pitchFamily="34" charset="0"/>
              <a:cs typeface="Arial" pitchFamily="34" charset="0"/>
            </a:endParaRPr>
          </a:p>
          <a:p>
            <a:pPr eaLnBrk="1" hangingPunct="1">
              <a:spcBef>
                <a:spcPct val="0"/>
              </a:spcBef>
            </a:pPr>
            <a:r>
              <a:rPr lang="en-US" altLang="en-US" sz="800" b="1" dirty="0">
                <a:latin typeface="Arial" pitchFamily="34" charset="0"/>
                <a:cs typeface="Arial" pitchFamily="34" charset="0"/>
              </a:rPr>
              <a:t>References:</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Khunti K, Andersen M, et al. Clinical</a:t>
            </a:r>
            <a:r>
              <a:rPr lang="en-US" altLang="en-US" sz="800" i="0" baseline="0" dirty="0">
                <a:latin typeface="Arial" pitchFamily="34" charset="0"/>
                <a:cs typeface="Arial" pitchFamily="34" charset="0"/>
              </a:rPr>
              <a:t> inertia in people with type 2 diabetes: A retrospective cohort study of more than 80,000 people. Diabetes Care </a:t>
            </a:r>
            <a:r>
              <a:rPr lang="en-US" altLang="en-US" sz="800" dirty="0">
                <a:latin typeface="Arial" pitchFamily="34" charset="0"/>
                <a:cs typeface="Arial" pitchFamily="34" charset="0"/>
              </a:rPr>
              <a:t>2013;36:3411-7</a:t>
            </a:r>
            <a:r>
              <a:rPr lang="en-US" altLang="en-US" sz="800" i="0" baseline="0" dirty="0">
                <a:latin typeface="Arial" pitchFamily="34" charset="0"/>
                <a:cs typeface="Arial" pitchFamily="34" charset="0"/>
              </a:rPr>
              <a:t>.</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Khunti K, Nikolajsen A, et al. Clinical inertia with regard to intensifying</a:t>
            </a:r>
            <a:r>
              <a:rPr lang="en-US" altLang="en-US" sz="800" i="0" baseline="0" dirty="0">
                <a:latin typeface="Arial" pitchFamily="34" charset="0"/>
                <a:cs typeface="Arial" pitchFamily="34" charset="0"/>
              </a:rPr>
              <a:t> therapy in people with type 2 diabetes treated with basal insulin. Diabetes Obes Metab </a:t>
            </a:r>
            <a:r>
              <a:rPr lang="en-US" altLang="en-US" sz="800" i="0" dirty="0">
                <a:latin typeface="Arial" pitchFamily="34" charset="0"/>
                <a:cs typeface="Arial" pitchFamily="34" charset="0"/>
              </a:rPr>
              <a:t>2016;18:401-9.</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Inzucchi SE, Bergenstal RM, et al. Management of hyperglycemia in type 2 diabetes,</a:t>
            </a:r>
            <a:r>
              <a:rPr lang="en-US" altLang="en-US" sz="800" i="0" baseline="0" dirty="0">
                <a:latin typeface="Arial" pitchFamily="34" charset="0"/>
                <a:cs typeface="Arial" pitchFamily="34" charset="0"/>
              </a:rPr>
              <a:t> 2015: a patient-centered approach. Update to a position statement of the American Diabetes Association and the European Association for the Study of Diabetes. Diabetes Care 2015;38:140-9.</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American Diabetes Association. 8. Pharmacologic Approaches to Glycemic Treatment. Diabetes Care 2017;40(Suppl 1):</a:t>
            </a:r>
            <a:r>
              <a:rPr lang="en-US" altLang="en-US" sz="800" dirty="0">
                <a:latin typeface="Arial" pitchFamily="34" charset="0"/>
                <a:cs typeface="Arial" pitchFamily="34" charset="0"/>
              </a:rPr>
              <a:t>S64-74.</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baseline="0" dirty="0">
                <a:latin typeface="Arial" pitchFamily="34" charset="0"/>
                <a:cs typeface="Arial" pitchFamily="34" charset="0"/>
              </a:rPr>
              <a:t>Davidson MB, Raskin P, et al. A stepwise approach to insulin therapy in patients with type 2 diabetes mellitus and basal insulin treatment failure. Endocr Pract 2011;17:395-403.</a:t>
            </a:r>
            <a:endParaRPr lang="en-US" altLang="en-US" sz="800" i="0" dirty="0">
              <a:latin typeface="Arial" pitchFamily="34" charset="0"/>
              <a:cs typeface="Arial" pitchFamily="34" charset="0"/>
            </a:endParaRP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b="0" i="0" dirty="0">
                <a:latin typeface="Arial" pitchFamily="34" charset="0"/>
                <a:cs typeface="Arial" pitchFamily="34" charset="0"/>
              </a:rPr>
              <a:t>Raccah D, Haak TJ, et al. Comparison</a:t>
            </a:r>
            <a:r>
              <a:rPr lang="en-US" altLang="en-US" sz="800" b="0" i="0" baseline="0" dirty="0">
                <a:latin typeface="Arial" pitchFamily="34" charset="0"/>
                <a:cs typeface="Arial" pitchFamily="34" charset="0"/>
              </a:rPr>
              <a:t> of stepwise addition of prandial insulin to a basal-bolus regimen when basal insulin is insufficient for glycaemic control in type 2 diabetes: results of the OSIRIS study. Diabetes Metab </a:t>
            </a:r>
            <a:r>
              <a:rPr lang="en-US" altLang="en-US" sz="800" dirty="0">
                <a:latin typeface="Arial" pitchFamily="34" charset="0"/>
                <a:cs typeface="Arial" pitchFamily="34" charset="0"/>
              </a:rPr>
              <a:t>2012;38:507-14</a:t>
            </a:r>
            <a:r>
              <a:rPr lang="en-US" altLang="en-US" sz="800" b="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b="0" i="0" dirty="0">
                <a:latin typeface="Arial" pitchFamily="34" charset="0"/>
                <a:cs typeface="Arial" pitchFamily="34" charset="0"/>
              </a:rPr>
              <a:t>Rodbard</a:t>
            </a:r>
            <a:r>
              <a:rPr lang="en-US" altLang="en-US" sz="800" b="0" i="0" baseline="0" dirty="0">
                <a:latin typeface="Arial" pitchFamily="34" charset="0"/>
                <a:cs typeface="Arial" pitchFamily="34" charset="0"/>
              </a:rPr>
              <a:t> HW, Visco VE, et al. Treatment intensification with stepwise addition of prandial insulin aspart boluses compared with full basal-bolus therapy (FullSTEP study): a randomised, treat-to-target clinical trial. Lancet Diabetes Endocrinol 2014;2;30-7.</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Edelman</a:t>
            </a:r>
            <a:r>
              <a:rPr lang="en-US" altLang="en-US" sz="800" i="0" baseline="0" dirty="0">
                <a:latin typeface="Arial" pitchFamily="34" charset="0"/>
                <a:cs typeface="Arial" pitchFamily="34" charset="0"/>
              </a:rPr>
              <a:t> SV, Liu R, et al. AUTONOMY: The first randomized trial comparing two patient-driven approaches to initiate and titrate prandial insulin lispro in type 2 diabetes. Diabetes Care 2014;37:2132-40.</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dirty="0">
                <a:latin typeface="Arial" pitchFamily="34" charset="0"/>
                <a:cs typeface="Arial" pitchFamily="34" charset="0"/>
              </a:rPr>
              <a:t>Harris</a:t>
            </a:r>
            <a:r>
              <a:rPr lang="en-US" altLang="en-US" sz="800" i="0" baseline="0" dirty="0">
                <a:latin typeface="Arial" pitchFamily="34" charset="0"/>
                <a:cs typeface="Arial" pitchFamily="34" charset="0"/>
              </a:rPr>
              <a:t> SB, Yale J-F, et al. Does a patient-managed insulin intensification strategy with insulin glargine and insulin glulisine provide similar glycemic control as a physician-managed strategy? Results of the START (Self-titration with Apidra to reach target) study: a randomized noninferiority trial. Diabetes Care 2014;37:604-10.</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800" i="0" baseline="0" dirty="0">
                <a:latin typeface="Arial" pitchFamily="34" charset="0"/>
                <a:cs typeface="Arial" pitchFamily="34" charset="0"/>
              </a:rPr>
              <a:t>White RD. Patient empowerment and optimal glycemic control. Curr Med Res Opin </a:t>
            </a:r>
            <a:r>
              <a:rPr lang="en-US" altLang="en-US" sz="800" dirty="0">
                <a:latin typeface="Arial" pitchFamily="34" charset="0"/>
                <a:cs typeface="Arial" pitchFamily="34" charset="0"/>
              </a:rPr>
              <a:t>2012;28:979-89</a:t>
            </a:r>
            <a:r>
              <a:rPr lang="en-US" altLang="en-US" sz="800" i="0" baseline="0" dirty="0">
                <a:latin typeface="Arial" pitchFamily="34" charset="0"/>
                <a:cs typeface="Arial" pitchFamily="34" charset="0"/>
              </a:rPr>
              <a:t>.</a:t>
            </a:r>
            <a:endParaRPr lang="en-US" altLang="en-US" sz="800" i="0" dirty="0">
              <a:latin typeface="Arial" pitchFamily="34" charset="0"/>
              <a:cs typeface="Arial" pitchFamily="34" charset="0"/>
            </a:endParaRPr>
          </a:p>
        </p:txBody>
      </p:sp>
    </p:spTree>
    <p:extLst>
      <p:ext uri="{BB962C8B-B14F-4D97-AF65-F5344CB8AC3E}">
        <p14:creationId xmlns:p14="http://schemas.microsoft.com/office/powerpoint/2010/main" val="101336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Rot="1" noChangeAspect="1" noChangeArrowheads="1" noTextEdit="1"/>
          </p:cNvSpPr>
          <p:nvPr>
            <p:ph type="sldImg"/>
          </p:nvPr>
        </p:nvSpPr>
        <p:spPr>
          <a:ln/>
        </p:spPr>
      </p:sp>
      <p:sp>
        <p:nvSpPr>
          <p:cNvPr id="82947" name="Rectangle 5"/>
          <p:cNvSpPr>
            <a:spLocks noGrp="1" noChangeArrowheads="1"/>
          </p:cNvSpPr>
          <p:nvPr>
            <p:ph type="body" idx="1"/>
          </p:nvPr>
        </p:nvSpPr>
        <p:spPr>
          <a:noFill/>
          <a:ln/>
        </p:spPr>
        <p:txBody>
          <a:bodyPr/>
          <a:lstStyle/>
          <a:p>
            <a:pPr marL="190500" indent="-190500">
              <a:lnSpc>
                <a:spcPct val="90000"/>
              </a:lnSpc>
            </a:pPr>
            <a:r>
              <a:rPr lang="fr-FR" sz="1400" smtClean="0">
                <a:latin typeface="Arial" charset="0"/>
              </a:rPr>
              <a:t>Recognising that good blood glucose control can help reduce the risk of developing micro- and macrovascular complications, guidelines recommend maintaining tight glycaemic control.</a:t>
            </a:r>
            <a:r>
              <a:rPr lang="fr-FR" sz="1400" baseline="30000" smtClean="0">
                <a:latin typeface="Arial" charset="0"/>
              </a:rPr>
              <a:t>1</a:t>
            </a:r>
            <a:r>
              <a:rPr lang="fr-FR" sz="1400" baseline="30000" smtClean="0">
                <a:latin typeface="Arial" charset="0"/>
                <a:cs typeface="Arial" charset="0"/>
              </a:rPr>
              <a:t>−</a:t>
            </a:r>
            <a:r>
              <a:rPr lang="fr-FR" sz="1400" baseline="30000" smtClean="0">
                <a:latin typeface="Arial" charset="0"/>
              </a:rPr>
              <a:t>4</a:t>
            </a:r>
            <a:r>
              <a:rPr lang="fr-FR" sz="1400" smtClean="0">
                <a:latin typeface="Arial" charset="0"/>
              </a:rPr>
              <a:t> </a:t>
            </a:r>
          </a:p>
          <a:p>
            <a:pPr marL="190500" indent="-190500">
              <a:lnSpc>
                <a:spcPct val="90000"/>
              </a:lnSpc>
            </a:pPr>
            <a:r>
              <a:rPr lang="fr-FR" sz="1400" smtClean="0">
                <a:latin typeface="Arial" charset="0"/>
              </a:rPr>
              <a:t>This table shows the main guideline recommendations for </a:t>
            </a:r>
            <a:r>
              <a:rPr lang="en-US" sz="1400" smtClean="0">
                <a:latin typeface="Arial" charset="0"/>
              </a:rPr>
              <a:t>HbA</a:t>
            </a:r>
            <a:r>
              <a:rPr lang="en-US" sz="1400" baseline="-25000" smtClean="0">
                <a:latin typeface="Arial" charset="0"/>
              </a:rPr>
              <a:t>1c</a:t>
            </a:r>
            <a:r>
              <a:rPr lang="en-US" sz="1400" smtClean="0">
                <a:latin typeface="Arial" charset="0"/>
              </a:rPr>
              <a:t>,</a:t>
            </a:r>
            <a:r>
              <a:rPr lang="fr-FR" sz="1400" smtClean="0">
                <a:latin typeface="Arial" charset="0"/>
              </a:rPr>
              <a:t> fasting blood glucose and post-prandial blood glucose levels in adults with type 1 diabetes mellitus.</a:t>
            </a:r>
            <a:r>
              <a:rPr lang="fr-FR" sz="1400" baseline="30000" smtClean="0">
                <a:latin typeface="Arial" charset="0"/>
              </a:rPr>
              <a:t>1–4</a:t>
            </a:r>
          </a:p>
          <a:p>
            <a:pPr marL="190500" indent="-190500">
              <a:lnSpc>
                <a:spcPct val="90000"/>
              </a:lnSpc>
            </a:pPr>
            <a:r>
              <a:rPr lang="fr-FR" sz="1400" smtClean="0">
                <a:latin typeface="Arial" charset="0"/>
              </a:rPr>
              <a:t>The International Diabetes Federation released guidelines for managing postmeal glucose in both type 1 and type 2 diabetes, and these also advocate tight glycaemic control.</a:t>
            </a:r>
            <a:r>
              <a:rPr lang="fr-FR" sz="1400" baseline="30000" smtClean="0">
                <a:latin typeface="Arial" charset="0"/>
              </a:rPr>
              <a:t>4</a:t>
            </a:r>
            <a:endParaRPr lang="fr-FR" sz="1400" b="1" smtClean="0">
              <a:latin typeface="Arial" charset="0"/>
            </a:endParaRPr>
          </a:p>
          <a:p>
            <a:pPr marL="190500" indent="-190500">
              <a:lnSpc>
                <a:spcPct val="90000"/>
              </a:lnSpc>
              <a:buFont typeface="Wingdings" pitchFamily="2" charset="2"/>
              <a:buNone/>
            </a:pPr>
            <a:r>
              <a:rPr lang="fr-FR" b="1" smtClean="0">
                <a:latin typeface="Arial" charset="0"/>
              </a:rPr>
              <a:t>References</a:t>
            </a:r>
          </a:p>
          <a:p>
            <a:pPr marL="190500" indent="-190500">
              <a:lnSpc>
                <a:spcPct val="90000"/>
              </a:lnSpc>
              <a:buFont typeface="Wingdings" pitchFamily="2" charset="2"/>
              <a:buAutoNum type="arabicPeriod"/>
            </a:pPr>
            <a:r>
              <a:rPr lang="en-GB" smtClean="0">
                <a:latin typeface="Arial" charset="0"/>
              </a:rPr>
              <a:t>American Diabetes Association. Diabetes Care 2007;30(suppl 1):S4–41.</a:t>
            </a:r>
          </a:p>
          <a:p>
            <a:pPr marL="190500" indent="-190500">
              <a:lnSpc>
                <a:spcPct val="90000"/>
              </a:lnSpc>
              <a:buFont typeface="Wingdings" pitchFamily="2" charset="2"/>
              <a:buAutoNum type="arabicPeriod"/>
            </a:pPr>
            <a:r>
              <a:rPr lang="en-GB" smtClean="0">
                <a:latin typeface="Arial" charset="0"/>
              </a:rPr>
              <a:t>American College of Endocrinology/American Association of Clinical Endocrinologists Position Statement, 2 Feb 2005: </a:t>
            </a:r>
            <a:br>
              <a:rPr lang="en-GB" smtClean="0">
                <a:latin typeface="Arial" charset="0"/>
              </a:rPr>
            </a:br>
            <a:r>
              <a:rPr lang="en-GB" smtClean="0">
                <a:latin typeface="Arial" charset="0"/>
              </a:rPr>
              <a:t>http://www.aace.com/pub/pdf/guidelines/OutpatientImplementationPositionStatement.pdf (last accessed 8 Jan 2008).</a:t>
            </a:r>
          </a:p>
          <a:p>
            <a:pPr marL="190500" indent="-190500">
              <a:lnSpc>
                <a:spcPct val="90000"/>
              </a:lnSpc>
              <a:buFont typeface="Wingdings" pitchFamily="2" charset="2"/>
              <a:buAutoNum type="arabicPeriod"/>
            </a:pPr>
            <a:r>
              <a:rPr lang="en-GB" smtClean="0">
                <a:latin typeface="Arial" charset="0"/>
              </a:rPr>
              <a:t>International Diabetes Federation. Guidelines to type 1 diabetes (1998):</a:t>
            </a:r>
            <a:br>
              <a:rPr lang="en-GB" smtClean="0">
                <a:latin typeface="Arial" charset="0"/>
              </a:rPr>
            </a:br>
            <a:r>
              <a:rPr lang="en-GB" smtClean="0">
                <a:latin typeface="Arial" charset="0"/>
              </a:rPr>
              <a:t>http://www.diabetesguidelines.com/health/dwk/pro/guidelines/type1/4_1.htm (last accessed 8 Jan 2008).</a:t>
            </a:r>
          </a:p>
          <a:p>
            <a:pPr marL="190500" indent="-190500">
              <a:lnSpc>
                <a:spcPct val="90000"/>
              </a:lnSpc>
              <a:buFont typeface="Wingdings" pitchFamily="2" charset="2"/>
              <a:buAutoNum type="arabicPeriod"/>
            </a:pPr>
            <a:r>
              <a:rPr lang="en-GB" smtClean="0">
                <a:latin typeface="Arial" charset="0"/>
              </a:rPr>
              <a:t>International Diabetes Federation. Guideline for management of postmeal glucose (2007): http://www.idf.org/webdata/docs/Guideline_PMG_final.pdf (last accessed 8 Jan 2008).</a:t>
            </a:r>
            <a:endParaRPr lang="en-GB" sz="2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37744" y="4343400"/>
            <a:ext cx="6547104" cy="475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0" dirty="0">
                <a:latin typeface="Arial" pitchFamily="34" charset="0"/>
                <a:ea typeface="ヒラギノ角ゴ Pro W3"/>
              </a:rPr>
              <a:t>Insu-00072177</a:t>
            </a:r>
          </a:p>
          <a:p>
            <a:pPr eaLnBrk="1" hangingPunct="1">
              <a:spcBef>
                <a:spcPct val="0"/>
              </a:spcBef>
            </a:pPr>
            <a:endParaRPr lang="en-US" altLang="en-US" sz="900" dirty="0">
              <a:latin typeface="Arial" pitchFamily="34" charset="0"/>
              <a:cs typeface="Arial" pitchFamily="34" charset="0"/>
            </a:endParaRPr>
          </a:p>
          <a:p>
            <a:pPr eaLnBrk="1" hangingPunct="1">
              <a:spcBef>
                <a:spcPct val="0"/>
              </a:spcBef>
            </a:pPr>
            <a:r>
              <a:rPr lang="en-US" altLang="en-US" sz="900" b="1" baseline="0" dirty="0">
                <a:latin typeface="Arial" pitchFamily="34" charset="0"/>
                <a:cs typeface="Arial" pitchFamily="34" charset="0"/>
              </a:rPr>
              <a:t>Abbreviations:</a:t>
            </a:r>
            <a:r>
              <a:rPr lang="en-US" altLang="en-US" sz="900" b="0" baseline="0" dirty="0">
                <a:latin typeface="Arial" pitchFamily="34" charset="0"/>
                <a:cs typeface="Arial" pitchFamily="34" charset="0"/>
              </a:rPr>
              <a:t> HbA1c=glycated hemoglobin; NA=not available; OAD=oral antidiabetic drug; SD=standard deviation</a:t>
            </a:r>
          </a:p>
          <a:p>
            <a:pPr eaLnBrk="1" hangingPunct="1">
              <a:spcBef>
                <a:spcPct val="0"/>
              </a:spcBef>
            </a:pPr>
            <a:endParaRPr lang="en-US" altLang="en-US" sz="900" b="1"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Key Points:</a:t>
            </a:r>
            <a:endParaRPr lang="en-US" altLang="en-US" sz="900" b="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900" b="0" baseline="0" dirty="0">
                <a:latin typeface="Arial" pitchFamily="34" charset="0"/>
                <a:cs typeface="Arial" pitchFamily="34" charset="0"/>
              </a:rPr>
              <a:t>Khunti et al conducted a large </a:t>
            </a:r>
            <a:r>
              <a:rPr lang="en-US" altLang="en-US" sz="900" b="0" dirty="0">
                <a:latin typeface="Arial" pitchFamily="34" charset="0"/>
                <a:cs typeface="Arial" pitchFamily="34" charset="0"/>
              </a:rPr>
              <a:t>retrospective cohort analysis</a:t>
            </a:r>
            <a:r>
              <a:rPr lang="en-US" altLang="en-US" sz="900" b="0" baseline="0" dirty="0">
                <a:latin typeface="Arial" pitchFamily="34" charset="0"/>
                <a:cs typeface="Arial" pitchFamily="34" charset="0"/>
              </a:rPr>
              <a:t> of data from the Clinical Practice Research Database covering the period from January 2004 to December 2006, with follow-up through April 2011, and characterized treatment intensification in patients with type 2 diabetes mellitus (N=81,753) taking OADs.</a:t>
            </a:r>
            <a:r>
              <a:rPr lang="en-US" altLang="en-US" sz="900" b="0" baseline="30000" dirty="0">
                <a:latin typeface="Arial" pitchFamily="34" charset="0"/>
                <a:cs typeface="Arial" pitchFamily="34" charset="0"/>
              </a:rPr>
              <a:t>1</a:t>
            </a:r>
            <a:endParaRPr lang="en-US" altLang="en-US" sz="900" b="0" baseline="0" dirty="0">
              <a:latin typeface="Arial" pitchFamily="34" charset="0"/>
              <a:cs typeface="Arial" pitchFamily="34" charset="0"/>
            </a:endParaRPr>
          </a:p>
          <a:p>
            <a:pPr marL="171176" indent="-171176" eaLnBrk="1" hangingPunct="1">
              <a:spcBef>
                <a:spcPct val="0"/>
              </a:spcBef>
              <a:buFont typeface="Arial" panose="020B0604020202020204" pitchFamily="34" charset="0"/>
              <a:buChar char="•"/>
            </a:pPr>
            <a:r>
              <a:rPr lang="en-US" altLang="en-US" sz="900" b="0" baseline="0" dirty="0">
                <a:latin typeface="Arial" pitchFamily="34" charset="0"/>
                <a:cs typeface="Arial" pitchFamily="34" charset="0"/>
              </a:rPr>
              <a:t>The median time to insulin initiation was &gt;7 years across patient subgroups taking one, two, or three</a:t>
            </a:r>
            <a:r>
              <a:rPr lang="en-US" altLang="en-US" sz="900" b="0" baseline="0" dirty="0">
                <a:latin typeface="Arial"/>
                <a:cs typeface="Arial"/>
              </a:rPr>
              <a:t> </a:t>
            </a:r>
            <a:r>
              <a:rPr lang="en-US" altLang="en-US" sz="900" b="0" baseline="0" dirty="0">
                <a:latin typeface="Arial" pitchFamily="34" charset="0"/>
                <a:cs typeface="Arial" pitchFamily="34" charset="0"/>
              </a:rPr>
              <a:t>OADs.</a:t>
            </a:r>
            <a:r>
              <a:rPr lang="en-US" altLang="en-US" sz="900" b="0" baseline="30000" dirty="0">
                <a:latin typeface="Arial" pitchFamily="34" charset="0"/>
                <a:cs typeface="Arial" pitchFamily="34" charset="0"/>
              </a:rPr>
              <a:t>1</a:t>
            </a:r>
            <a:endParaRPr lang="en-US" altLang="en-US" sz="900" b="0" dirty="0">
              <a:latin typeface="Arial" pitchFamily="34" charset="0"/>
              <a:cs typeface="Arial" pitchFamily="34" charset="0"/>
            </a:endParaRPr>
          </a:p>
          <a:p>
            <a:pPr marL="171176" marR="0" indent="-171176" algn="l" defTabSz="914400" rtl="0" eaLnBrk="1" fontAlgn="base" latinLnBrk="0" hangingPunct="1">
              <a:spcBef>
                <a:spcPct val="0"/>
              </a:spcBef>
              <a:spcAft>
                <a:spcPct val="0"/>
              </a:spcAft>
              <a:buClrTx/>
              <a:buSzTx/>
              <a:buFont typeface="Arial" panose="020B0604020202020204" pitchFamily="34" charset="0"/>
              <a:buChar char="•"/>
              <a:tabLst/>
              <a:defRPr/>
            </a:pPr>
            <a:r>
              <a:rPr lang="en-US" altLang="en-US" sz="900" b="0" dirty="0">
                <a:latin typeface="Arial" pitchFamily="34" charset="0"/>
                <a:cs typeface="Arial" pitchFamily="34" charset="0"/>
              </a:rPr>
              <a:t>The</a:t>
            </a:r>
            <a:r>
              <a:rPr lang="en-US" altLang="en-US" sz="900" b="0" baseline="0" dirty="0">
                <a:latin typeface="Arial" pitchFamily="34" charset="0"/>
                <a:cs typeface="Arial" pitchFamily="34" charset="0"/>
              </a:rPr>
              <a:t> m</a:t>
            </a:r>
            <a:r>
              <a:rPr lang="en-US" altLang="en-US" sz="900" b="0" dirty="0">
                <a:latin typeface="Arial" pitchFamily="34" charset="0"/>
                <a:cs typeface="Arial" pitchFamily="34" charset="0"/>
              </a:rPr>
              <a:t>edian HbA1c was</a:t>
            </a:r>
            <a:r>
              <a:rPr lang="en-US" altLang="en-US" sz="900" b="0" baseline="0" dirty="0">
                <a:latin typeface="Arial" pitchFamily="34" charset="0"/>
                <a:cs typeface="Arial" pitchFamily="34" charset="0"/>
              </a:rPr>
              <a:t> &gt;9.0% at the time of insulin initiation for each subgroup: 9.4 </a:t>
            </a:r>
            <a:r>
              <a:rPr lang="en-US" altLang="en-US" sz="900" b="0" baseline="0" dirty="0">
                <a:latin typeface="Arial"/>
                <a:cs typeface="Arial"/>
              </a:rPr>
              <a:t>± 2.3% for patients taking one OAD, 9.8 ± 1.9% for patients taking two OAD, and 9.7 ± 1.6% for patients taking three OADs.</a:t>
            </a:r>
            <a:r>
              <a:rPr lang="en-US" altLang="en-US" sz="900" b="0" baseline="30000" dirty="0">
                <a:latin typeface="Arial"/>
                <a:cs typeface="Arial"/>
              </a:rPr>
              <a:t>1</a:t>
            </a:r>
            <a:endParaRPr lang="en-US" altLang="en-US" sz="900" baseline="0" dirty="0">
              <a:latin typeface="Arial" pitchFamily="34" charset="0"/>
              <a:cs typeface="Arial" pitchFamily="34" charset="0"/>
            </a:endParaRPr>
          </a:p>
          <a:p>
            <a:pPr marL="171176" marR="0" indent="-171176" algn="l" defTabSz="914400" rtl="0" eaLnBrk="1" fontAlgn="base" latinLnBrk="0" hangingPunct="1">
              <a:spcBef>
                <a:spcPct val="0"/>
              </a:spcBef>
              <a:spcAft>
                <a:spcPct val="0"/>
              </a:spcAft>
              <a:buClrTx/>
              <a:buSzTx/>
              <a:buFont typeface="Arial" panose="020B0604020202020204" pitchFamily="34" charset="0"/>
              <a:buChar char="•"/>
              <a:tabLst/>
              <a:defRPr/>
            </a:pPr>
            <a:r>
              <a:rPr lang="en-US" altLang="en-US" sz="900" b="0" dirty="0">
                <a:latin typeface="Arial" pitchFamily="34" charset="0"/>
                <a:cs typeface="Arial" pitchFamily="34" charset="0"/>
              </a:rPr>
              <a:t>Similar HbA1c</a:t>
            </a:r>
            <a:r>
              <a:rPr lang="en-US" altLang="en-US" sz="900" b="0" baseline="0" dirty="0">
                <a:latin typeface="Arial" pitchFamily="34" charset="0"/>
                <a:cs typeface="Arial" pitchFamily="34" charset="0"/>
              </a:rPr>
              <a:t> levels at insulin initiation</a:t>
            </a:r>
            <a:r>
              <a:rPr lang="en-US" altLang="en-US" sz="900" b="0" dirty="0">
                <a:latin typeface="Arial" pitchFamily="34" charset="0"/>
                <a:cs typeface="Arial" pitchFamily="34" charset="0"/>
              </a:rPr>
              <a:t> have been reported by</a:t>
            </a:r>
            <a:r>
              <a:rPr lang="en-US" altLang="en-US" sz="900" b="0" baseline="0" dirty="0">
                <a:latin typeface="Arial" pitchFamily="34" charset="0"/>
                <a:cs typeface="Arial" pitchFamily="34" charset="0"/>
              </a:rPr>
              <a:t> other researchers.</a:t>
            </a:r>
            <a:r>
              <a:rPr lang="en-US" altLang="en-US" sz="900" b="0" baseline="30000" dirty="0">
                <a:latin typeface="Arial" pitchFamily="34" charset="0"/>
                <a:cs typeface="Arial" pitchFamily="34" charset="0"/>
              </a:rPr>
              <a:t>2,4</a:t>
            </a:r>
            <a:endParaRPr lang="en-US" altLang="en-US" sz="900" b="0" dirty="0">
              <a:latin typeface="Arial" pitchFamily="34" charset="0"/>
              <a:cs typeface="Arial" pitchFamily="34" charset="0"/>
            </a:endParaRPr>
          </a:p>
          <a:p>
            <a:pPr eaLnBrk="1" hangingPunct="1">
              <a:spcBef>
                <a:spcPct val="0"/>
              </a:spcBef>
            </a:pPr>
            <a:endParaRPr lang="en-US" altLang="en-US" sz="900" b="0"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Khunti K, Andersen M, et al. Clinical</a:t>
            </a:r>
            <a:r>
              <a:rPr lang="en-US" altLang="en-US" sz="900" i="0" baseline="0" dirty="0">
                <a:latin typeface="Arial" pitchFamily="34" charset="0"/>
                <a:cs typeface="Arial" pitchFamily="34" charset="0"/>
              </a:rPr>
              <a:t> inertia in people with type 2 diabetes: A retrospective cohort study of more than 80,000 people. Diabetes Care </a:t>
            </a:r>
            <a:r>
              <a:rPr lang="en-US" altLang="en-US" sz="900" dirty="0">
                <a:latin typeface="Arial" pitchFamily="34" charset="0"/>
                <a:cs typeface="Arial" pitchFamily="34" charset="0"/>
              </a:rPr>
              <a:t>2013;36:3411-7</a:t>
            </a:r>
            <a:r>
              <a:rPr lang="en-US" altLang="en-US" sz="900" i="0" baseline="0" dirty="0">
                <a:latin typeface="Arial" pitchFamily="34" charset="0"/>
                <a:cs typeface="Arial" pitchFamily="34" charset="0"/>
              </a:rPr>
              <a:t>.</a:t>
            </a:r>
          </a:p>
          <a:p>
            <a:pPr marL="228234" indent="-228234" eaLnBrk="1" hangingPunct="1">
              <a:spcBef>
                <a:spcPct val="0"/>
              </a:spcBef>
              <a:buFont typeface="+mj-lt"/>
              <a:buAutoNum type="arabicPeriod"/>
            </a:pPr>
            <a:r>
              <a:rPr lang="en-US" sz="900" dirty="0"/>
              <a:t>Dailey G. Optimum management of type 2 diabetes--timely introduction, optimization and intensification of basal insulin. Diabetes Obes Metab 2008;10(Suppl 2):5-13.</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Brown JB, Nichols GA, Perry A. The burden of treatment failure in type 2 diabetes. Diabetes Care 2004;27:1535-40.</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Penfornis</a:t>
            </a:r>
            <a:r>
              <a:rPr lang="en-US" altLang="en-US" sz="900" i="0" baseline="0" dirty="0">
                <a:latin typeface="Arial" pitchFamily="34" charset="0"/>
                <a:cs typeface="Arial" pitchFamily="34" charset="0"/>
              </a:rPr>
              <a:t> A, San-Galli F, et al. Current insulin therapy in patients with type 2 diabetes: Results of the ADHOC survey in France. Diabetes Met 2011;37:440-5.</a:t>
            </a:r>
          </a:p>
        </p:txBody>
      </p:sp>
    </p:spTree>
    <p:extLst>
      <p:ext uri="{BB962C8B-B14F-4D97-AF65-F5344CB8AC3E}">
        <p14:creationId xmlns:p14="http://schemas.microsoft.com/office/powerpoint/2010/main" val="47096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799" y="4343399"/>
            <a:ext cx="5800725" cy="4672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50" b="0" dirty="0">
                <a:latin typeface="Arial" pitchFamily="34" charset="0"/>
                <a:ea typeface="ヒラギノ角ゴ Pro W3"/>
              </a:rPr>
              <a:t>Insu-00072177</a:t>
            </a:r>
          </a:p>
          <a:p>
            <a:pPr eaLnBrk="1" hangingPunct="1">
              <a:spcBef>
                <a:spcPct val="0"/>
              </a:spcBef>
            </a:pPr>
            <a:endParaRPr lang="en-US" altLang="en-US" sz="950" dirty="0">
              <a:latin typeface="Arial" pitchFamily="34" charset="0"/>
              <a:cs typeface="Arial" pitchFamily="34" charset="0"/>
            </a:endParaRPr>
          </a:p>
          <a:p>
            <a:pPr eaLnBrk="1" hangingPunct="1">
              <a:spcBef>
                <a:spcPct val="0"/>
              </a:spcBef>
            </a:pPr>
            <a:r>
              <a:rPr lang="en-US" altLang="en-US" sz="95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950" i="0" dirty="0">
                <a:latin typeface="Arial" pitchFamily="34" charset="0"/>
                <a:cs typeface="Arial" pitchFamily="34" charset="0"/>
              </a:rPr>
              <a:t>Polinski JM, Smith BF, et al. Barriers to insulin progression among patients with type 2 diabetes.</a:t>
            </a:r>
            <a:r>
              <a:rPr lang="en-US" altLang="en-US" sz="950" i="0" baseline="0" dirty="0">
                <a:latin typeface="Arial" pitchFamily="34" charset="0"/>
                <a:cs typeface="Arial" pitchFamily="34" charset="0"/>
              </a:rPr>
              <a:t> Diabetes Educ 2013;39:53-65.</a:t>
            </a:r>
            <a:endParaRPr lang="en-US" altLang="en-US" sz="95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950" i="0" dirty="0">
                <a:latin typeface="Arial" pitchFamily="34" charset="0"/>
                <a:cs typeface="Arial" pitchFamily="34" charset="0"/>
              </a:rPr>
              <a:t>Peyrot M, Rubin RR, et al. Resistance to insulin</a:t>
            </a:r>
            <a:r>
              <a:rPr lang="en-US" altLang="en-US" sz="950" i="0" baseline="0" dirty="0">
                <a:latin typeface="Arial" pitchFamily="34" charset="0"/>
                <a:cs typeface="Arial" pitchFamily="34" charset="0"/>
              </a:rPr>
              <a:t> therapy among patients and providers. Diabetes Care 2005;28:2673-9.</a:t>
            </a:r>
            <a:endParaRPr lang="en-US" altLang="en-US" sz="950" i="0" dirty="0">
              <a:latin typeface="Arial" pitchFamily="34" charset="0"/>
              <a:cs typeface="Arial" pitchFamily="34" charset="0"/>
            </a:endParaRPr>
          </a:p>
          <a:p>
            <a:pPr marL="228234" indent="-228234" eaLnBrk="1" hangingPunct="1">
              <a:spcBef>
                <a:spcPct val="0"/>
              </a:spcBef>
              <a:buFont typeface="+mj-lt"/>
              <a:buAutoNum type="arabicPeriod"/>
            </a:pPr>
            <a:r>
              <a:rPr lang="en-US" altLang="en-US" sz="950" i="0" dirty="0">
                <a:latin typeface="Arial" pitchFamily="34" charset="0"/>
                <a:cs typeface="Arial" pitchFamily="34" charset="0"/>
              </a:rPr>
              <a:t>Grant RW, Pabon-Nau L, et al. Diabetes oral medication</a:t>
            </a:r>
            <a:r>
              <a:rPr lang="en-US" altLang="en-US" sz="950" i="0" baseline="0" dirty="0">
                <a:latin typeface="Arial" pitchFamily="34" charset="0"/>
                <a:cs typeface="Arial" pitchFamily="34" charset="0"/>
              </a:rPr>
              <a:t> initiation and intensification: Patient views compared with current treatment guidelines. Diabetes Educ 2011;37:78-84.</a:t>
            </a:r>
          </a:p>
          <a:p>
            <a:pPr marL="228234" indent="-228234" eaLnBrk="1" hangingPunct="1">
              <a:spcBef>
                <a:spcPct val="0"/>
              </a:spcBef>
              <a:buFont typeface="+mj-lt"/>
              <a:buAutoNum type="arabicPeriod"/>
            </a:pPr>
            <a:r>
              <a:rPr lang="en-US" altLang="en-US" sz="950" i="0" baseline="0" dirty="0">
                <a:latin typeface="Arial" pitchFamily="34" charset="0"/>
                <a:cs typeface="Arial" pitchFamily="34" charset="0"/>
              </a:rPr>
              <a:t>Cuddihy RM, Philis-Tsimikas A, et al. Type 2 diabetes care and insulin intensification: is a more multidisciplinary approach needed? Results from the MODIFY survey. Diabetes Educ 2011;37:111-23.</a:t>
            </a:r>
          </a:p>
          <a:p>
            <a:pPr marL="228234" indent="-228234" eaLnBrk="1" hangingPunct="1">
              <a:spcBef>
                <a:spcPct val="0"/>
              </a:spcBef>
              <a:buFont typeface="+mj-lt"/>
              <a:buAutoNum type="arabicPeriod"/>
            </a:pPr>
            <a:r>
              <a:rPr lang="en-US" altLang="en-US" sz="950" i="0" baseline="0" dirty="0">
                <a:latin typeface="Arial" pitchFamily="34" charset="0"/>
                <a:cs typeface="Arial" pitchFamily="34" charset="0"/>
              </a:rPr>
              <a:t>Peyrot M, Barnett AH, et al. Insulin adherence behaviours and barriers in the multinational global attitudes of patients and physicians in insulin therapy study. Diabet Med 2012;29;682-9.</a:t>
            </a:r>
            <a:endParaRPr lang="en-US" altLang="en-US" sz="950" i="0" dirty="0">
              <a:latin typeface="Arial" pitchFamily="34" charset="0"/>
              <a:cs typeface="Arial" pitchFamily="34" charset="0"/>
            </a:endParaRPr>
          </a:p>
        </p:txBody>
      </p:sp>
    </p:spTree>
    <p:extLst>
      <p:ext uri="{BB962C8B-B14F-4D97-AF65-F5344CB8AC3E}">
        <p14:creationId xmlns:p14="http://schemas.microsoft.com/office/powerpoint/2010/main" val="252981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itchFamily="34" charset="0"/>
                <a:ea typeface="ヒラギノ角ゴ Pro W3"/>
              </a:rPr>
              <a:t>Insu-00072177</a:t>
            </a:r>
          </a:p>
          <a:p>
            <a:pPr eaLnBrk="1" hangingPunct="1">
              <a:spcBef>
                <a:spcPct val="0"/>
              </a:spcBef>
            </a:pPr>
            <a:endParaRPr lang="en-US" altLang="en-US" dirty="0">
              <a:latin typeface="Arial" pitchFamily="34" charset="0"/>
              <a:cs typeface="Arial" pitchFamily="34" charset="0"/>
            </a:endParaRPr>
          </a:p>
          <a:p>
            <a:pPr eaLnBrk="1" hangingPunct="1">
              <a:spcBef>
                <a:spcPct val="0"/>
              </a:spcBef>
            </a:pPr>
            <a:r>
              <a:rPr lang="en-US" altLang="en-US" b="1" baseline="0" dirty="0">
                <a:latin typeface="Arial" pitchFamily="34" charset="0"/>
                <a:cs typeface="Arial" pitchFamily="34" charset="0"/>
              </a:rPr>
              <a:t>Abbreviation:</a:t>
            </a:r>
            <a:r>
              <a:rPr lang="en-US" altLang="en-US" b="0" baseline="0" dirty="0">
                <a:latin typeface="Arial" pitchFamily="34" charset="0"/>
                <a:cs typeface="Arial" pitchFamily="34" charset="0"/>
              </a:rPr>
              <a:t> SMBG=self-monitored blood glucose</a:t>
            </a:r>
          </a:p>
          <a:p>
            <a:pPr eaLnBrk="1" hangingPunct="1">
              <a:spcBef>
                <a:spcPct val="0"/>
              </a:spcBef>
            </a:pPr>
            <a:endParaRPr lang="en-US" altLang="en-US" b="0"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i="0" dirty="0">
                <a:latin typeface="Arial" pitchFamily="34" charset="0"/>
                <a:cs typeface="Arial" pitchFamily="34" charset="0"/>
              </a:rPr>
              <a:t>Inzucchi SE, Bergenstal RM, et al. Management of hyperglycemia in type 2 diabetes,</a:t>
            </a:r>
            <a:r>
              <a:rPr lang="en-US" altLang="en-US" i="0" baseline="0" dirty="0">
                <a:latin typeface="Arial" pitchFamily="34" charset="0"/>
                <a:cs typeface="Arial" pitchFamily="34" charset="0"/>
              </a:rPr>
              <a:t> 2015: a patient-centered approach. Update to a position statement of the American Diabetes Association and the European Association for the Study of Diabetes. Diabetes Care 2015;38:140-9.</a:t>
            </a:r>
            <a:endParaRPr lang="en-US" altLang="en-US" i="0" dirty="0">
              <a:latin typeface="Arial" pitchFamily="34" charset="0"/>
              <a:cs typeface="Arial" pitchFamily="34" charset="0"/>
            </a:endParaRPr>
          </a:p>
          <a:p>
            <a:pPr marL="228234" indent="-228234" eaLnBrk="1" hangingPunct="1">
              <a:spcBef>
                <a:spcPct val="0"/>
              </a:spcBef>
              <a:buFont typeface="+mj-lt"/>
              <a:buAutoNum type="arabicPeriod"/>
            </a:pPr>
            <a:r>
              <a:rPr lang="en-US" altLang="en-US" i="0" dirty="0">
                <a:latin typeface="Arial" pitchFamily="34" charset="0"/>
                <a:cs typeface="Arial" pitchFamily="34" charset="0"/>
              </a:rPr>
              <a:t>American Diabetes Association. Strategies</a:t>
            </a:r>
            <a:r>
              <a:rPr lang="en-US" altLang="en-US" i="0" baseline="0" dirty="0">
                <a:latin typeface="Arial" pitchFamily="34" charset="0"/>
                <a:cs typeface="Arial" pitchFamily="34" charset="0"/>
              </a:rPr>
              <a:t> for improving care. 1. Promoting Health and Reducing Disparities in Populations. Diabetes Care 2017;40(Suppl 1):</a:t>
            </a:r>
            <a:r>
              <a:rPr lang="en-US" altLang="en-US" dirty="0">
                <a:latin typeface="Arial" pitchFamily="34" charset="0"/>
                <a:cs typeface="Arial" pitchFamily="34" charset="0"/>
              </a:rPr>
              <a:t>S6-10</a:t>
            </a:r>
            <a:r>
              <a:rPr lang="en-US" altLang="en-US" i="0" baseline="0" dirty="0">
                <a:latin typeface="Arial" pitchFamily="34" charset="0"/>
                <a:cs typeface="Arial" pitchFamily="34" charset="0"/>
              </a:rPr>
              <a:t>.</a:t>
            </a:r>
            <a:endParaRPr lang="en-US" altLang="en-US" i="0" dirty="0">
              <a:latin typeface="Arial" pitchFamily="34" charset="0"/>
              <a:cs typeface="Arial" pitchFamily="34" charset="0"/>
            </a:endParaRPr>
          </a:p>
          <a:p>
            <a:pPr marL="228234" marR="0" indent="-228234" algn="l" defTabSz="914400" rtl="0" eaLnBrk="1" fontAlgn="base" latinLnBrk="0" hangingPunct="1">
              <a:spcBef>
                <a:spcPct val="0"/>
              </a:spcBef>
              <a:spcAft>
                <a:spcPct val="0"/>
              </a:spcAft>
              <a:buClrTx/>
              <a:buSzTx/>
              <a:buFont typeface="+mj-lt"/>
              <a:buAutoNum type="arabicPeriod"/>
              <a:tabLst/>
              <a:defRPr/>
            </a:pPr>
            <a:r>
              <a:rPr lang="en-US" altLang="en-US" i="0" dirty="0">
                <a:latin typeface="Arial" pitchFamily="34" charset="0"/>
                <a:cs typeface="Arial" pitchFamily="34" charset="0"/>
              </a:rPr>
              <a:t>American Diabetes Association. 8. Pharmacologic Approaches to Glycemic</a:t>
            </a:r>
            <a:r>
              <a:rPr lang="en-US" altLang="en-US" i="0" baseline="0" dirty="0">
                <a:latin typeface="Arial" pitchFamily="34" charset="0"/>
                <a:cs typeface="Arial" pitchFamily="34" charset="0"/>
              </a:rPr>
              <a:t> </a:t>
            </a:r>
            <a:r>
              <a:rPr lang="en-US" altLang="en-US" i="0" dirty="0">
                <a:latin typeface="Arial" pitchFamily="34" charset="0"/>
                <a:cs typeface="Arial" pitchFamily="34" charset="0"/>
              </a:rPr>
              <a:t>Treatment. Diabetes Care 2017;40(Suppl 1):</a:t>
            </a:r>
            <a:r>
              <a:rPr lang="en-US" altLang="en-US" dirty="0">
                <a:latin typeface="Arial" pitchFamily="34" charset="0"/>
                <a:cs typeface="Arial" pitchFamily="34" charset="0"/>
              </a:rPr>
              <a:t>S64-74</a:t>
            </a:r>
            <a:r>
              <a:rPr lang="en-US" altLang="en-US" i="0" baseline="0" dirty="0">
                <a:latin typeface="Arial" pitchFamily="34" charset="0"/>
                <a:cs typeface="Arial" pitchFamily="34" charset="0"/>
              </a:rPr>
              <a:t>.</a:t>
            </a:r>
          </a:p>
          <a:p>
            <a:pPr marL="228234" marR="0" indent="-228234" algn="l" defTabSz="914400" rtl="0" eaLnBrk="1" fontAlgn="base" latinLnBrk="0" hangingPunct="1">
              <a:spcBef>
                <a:spcPct val="0"/>
              </a:spcBef>
              <a:spcAft>
                <a:spcPct val="0"/>
              </a:spcAft>
              <a:buClrTx/>
              <a:buSzTx/>
              <a:buFont typeface="+mj-lt"/>
              <a:buAutoNum type="arabicPeriod"/>
              <a:tabLst/>
              <a:defRPr/>
            </a:pPr>
            <a:r>
              <a:rPr lang="en-US" altLang="en-US" i="0" baseline="0" dirty="0">
                <a:latin typeface="Arial" pitchFamily="34" charset="0"/>
                <a:cs typeface="Arial" pitchFamily="34" charset="0"/>
              </a:rPr>
              <a:t>Vijan S, Hayward RA, et al. The burden of diabetes therapy: implications for the design of effective patient-centered treatment regimens. J Gen Intern Med 2005;20:479-82.</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1000" i="0" dirty="0">
                <a:latin typeface="Arial" pitchFamily="34" charset="0"/>
                <a:cs typeface="Arial" pitchFamily="34" charset="0"/>
              </a:rPr>
              <a:t>Garber</a:t>
            </a:r>
            <a:r>
              <a:rPr lang="en-US" altLang="en-US" sz="1000" i="0" baseline="0" dirty="0">
                <a:latin typeface="Arial" pitchFamily="34" charset="0"/>
                <a:cs typeface="Arial" pitchFamily="34" charset="0"/>
              </a:rPr>
              <a:t> AJ, Abrahamson MJ, et al. Consensus statement by the American Association of Clinical Endocrinologists and American College of Endocrinology on the comprehensive type 2 diabetes management algorithm–2016 executive summary. Endocr Pract 2016;22:84-113.</a:t>
            </a:r>
          </a:p>
        </p:txBody>
      </p:sp>
    </p:spTree>
    <p:extLst>
      <p:ext uri="{BB962C8B-B14F-4D97-AF65-F5344CB8AC3E}">
        <p14:creationId xmlns:p14="http://schemas.microsoft.com/office/powerpoint/2010/main" val="292231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itchFamily="34" charset="0"/>
                <a:ea typeface="ヒラギノ角ゴ Pro W3"/>
              </a:rPr>
              <a:t>Insu-00072177</a:t>
            </a:r>
          </a:p>
          <a:p>
            <a:pPr eaLnBrk="1" hangingPunct="1">
              <a:spcBef>
                <a:spcPct val="0"/>
              </a:spcBef>
            </a:pPr>
            <a:endParaRPr lang="en-US" altLang="en-US" dirty="0">
              <a:latin typeface="Arial" pitchFamily="34" charset="0"/>
              <a:cs typeface="Arial" pitchFamily="34" charset="0"/>
            </a:endParaRPr>
          </a:p>
          <a:p>
            <a:pPr eaLnBrk="1" hangingPunct="1">
              <a:spcBef>
                <a:spcPct val="0"/>
              </a:spcBef>
            </a:pPr>
            <a:r>
              <a:rPr lang="en-US" altLang="en-US" b="1" dirty="0">
                <a:latin typeface="Arial" pitchFamily="34" charset="0"/>
                <a:cs typeface="Arial" pitchFamily="34" charset="0"/>
              </a:rPr>
              <a:t>References:</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1000" i="0" baseline="0" dirty="0">
                <a:latin typeface="Arial" pitchFamily="34" charset="0"/>
                <a:cs typeface="Arial" pitchFamily="34" charset="0"/>
              </a:rPr>
              <a:t>Barnett A, Begg A, et al. Insulin for type 2 diabetes: choosing a second-line insulin regimen. Int J Clin Pract 2008;62:1647-53.</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i="0" baseline="0" dirty="0">
                <a:latin typeface="Arial" pitchFamily="34" charset="0"/>
                <a:cs typeface="Arial" pitchFamily="34" charset="0"/>
              </a:rPr>
              <a:t>Wu T, Betty B, et al. Practical guidance on the use of premix insulin analogs in initiating, intensifying, or switching insulin regimens in type 2 diabetes. Diabetes Ther 2015;6:273-87.</a:t>
            </a:r>
            <a:endParaRPr lang="en-US" altLang="en-US" i="0" dirty="0">
              <a:latin typeface="Arial" pitchFamily="34" charset="0"/>
              <a:cs typeface="Arial" pitchFamily="34" charset="0"/>
            </a:endParaRPr>
          </a:p>
        </p:txBody>
      </p:sp>
    </p:spTree>
    <p:extLst>
      <p:ext uri="{BB962C8B-B14F-4D97-AF65-F5344CB8AC3E}">
        <p14:creationId xmlns:p14="http://schemas.microsoft.com/office/powerpoint/2010/main" val="300414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182880" y="4343400"/>
            <a:ext cx="682752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0" dirty="0">
                <a:latin typeface="Arial" pitchFamily="34" charset="0"/>
                <a:ea typeface="ヒラギノ角ゴ Pro W3"/>
              </a:rPr>
              <a:t>Insu-00072177</a:t>
            </a:r>
          </a:p>
          <a:p>
            <a:pPr eaLnBrk="1" hangingPunct="1">
              <a:spcBef>
                <a:spcPct val="0"/>
              </a:spcBef>
            </a:pPr>
            <a:endParaRPr lang="en-US" altLang="en-US" sz="900" dirty="0">
              <a:latin typeface="Arial" pitchFamily="34" charset="0"/>
              <a:cs typeface="Arial" pitchFamily="34" charset="0"/>
            </a:endParaRPr>
          </a:p>
          <a:p>
            <a:pPr eaLnBrk="1" hangingPunct="1">
              <a:spcBef>
                <a:spcPct val="0"/>
              </a:spcBef>
            </a:pPr>
            <a:r>
              <a:rPr lang="en-US" altLang="en-US" sz="900" b="1" baseline="0" dirty="0">
                <a:latin typeface="Arial" pitchFamily="34" charset="0"/>
                <a:cs typeface="Arial" pitchFamily="34" charset="0"/>
              </a:rPr>
              <a:t>Abbreviation:</a:t>
            </a:r>
            <a:r>
              <a:rPr lang="en-US" altLang="en-US" sz="900" b="0" baseline="0" dirty="0">
                <a:latin typeface="Arial" pitchFamily="34" charset="0"/>
                <a:cs typeface="Arial" pitchFamily="34" charset="0"/>
              </a:rPr>
              <a:t> NPH=neutral protamine Hagedorn</a:t>
            </a:r>
          </a:p>
          <a:p>
            <a:pPr eaLnBrk="1" hangingPunct="1">
              <a:spcBef>
                <a:spcPct val="0"/>
              </a:spcBef>
            </a:pPr>
            <a:endParaRPr lang="en-US" altLang="en-US" sz="900" b="0" dirty="0">
              <a:latin typeface="Arial" pitchFamily="34" charset="0"/>
              <a:cs typeface="Arial" pitchFamily="34" charset="0"/>
            </a:endParaRPr>
          </a:p>
          <a:p>
            <a:pPr eaLnBrk="1" hangingPunct="1">
              <a:spcBef>
                <a:spcPct val="0"/>
              </a:spcBef>
            </a:pPr>
            <a:r>
              <a:rPr lang="en-US" altLang="en-US" sz="900" b="1" dirty="0">
                <a:latin typeface="Arial" pitchFamily="34" charset="0"/>
                <a:cs typeface="Arial" pitchFamily="34" charset="0"/>
              </a:rPr>
              <a:t>References:</a:t>
            </a:r>
          </a:p>
          <a:p>
            <a:pPr marL="228234" indent="-228234" eaLnBrk="1" hangingPunct="1">
              <a:spcBef>
                <a:spcPct val="0"/>
              </a:spcBef>
              <a:buFont typeface="+mj-lt"/>
              <a:buAutoNum type="arabicPeriod"/>
            </a:pPr>
            <a:r>
              <a:rPr lang="en-US" altLang="en-US" sz="900" i="0" dirty="0">
                <a:latin typeface="Arial" pitchFamily="34" charset="0"/>
                <a:cs typeface="Arial" pitchFamily="34" charset="0"/>
              </a:rPr>
              <a:t>Garber</a:t>
            </a:r>
            <a:r>
              <a:rPr lang="en-US" altLang="en-US" sz="900" i="0" baseline="0" dirty="0">
                <a:latin typeface="Arial" pitchFamily="34" charset="0"/>
                <a:cs typeface="Arial" pitchFamily="34" charset="0"/>
              </a:rPr>
              <a:t> AJ, Abrahamson MJ, et al. Consensus statement by the American Association of Clinical Endocrinologists and American College of Endocrinology on the comprehensive type 2 diabetes management algorithm–2016 executive summary. Endocr Pract 2016;22:84-113.</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i="0" dirty="0">
                <a:latin typeface="Arial" pitchFamily="34" charset="0"/>
                <a:cs typeface="Arial" pitchFamily="34" charset="0"/>
              </a:rPr>
              <a:t>Inzucchi SE, Bergenstal RM, et al. Management of hyperglycemia in type 2 diabetes,</a:t>
            </a:r>
            <a:r>
              <a:rPr lang="en-US" altLang="en-US" sz="900" i="0" baseline="0" dirty="0">
                <a:latin typeface="Arial" pitchFamily="34" charset="0"/>
                <a:cs typeface="Arial" pitchFamily="34" charset="0"/>
              </a:rPr>
              <a:t> 2015: a patient-centered approach. Update to a position statement of the American Diabetes Association and the European Association for the Study of Diabetes. Diabetes Care 2015;38:140-9.</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i="0" dirty="0">
                <a:latin typeface="Arial" pitchFamily="34" charset="0"/>
                <a:cs typeface="Arial" pitchFamily="34" charset="0"/>
              </a:rPr>
              <a:t>American Diabetes Association. 8. Pharmacologic Approaches to Glycemic</a:t>
            </a:r>
            <a:r>
              <a:rPr lang="en-US" altLang="en-US" sz="900" i="0" baseline="0" dirty="0">
                <a:latin typeface="Arial" pitchFamily="34" charset="0"/>
                <a:cs typeface="Arial" pitchFamily="34" charset="0"/>
              </a:rPr>
              <a:t> </a:t>
            </a:r>
            <a:r>
              <a:rPr lang="en-US" altLang="en-US" sz="900" i="0" dirty="0">
                <a:latin typeface="Arial" pitchFamily="34" charset="0"/>
                <a:cs typeface="Arial" pitchFamily="34" charset="0"/>
              </a:rPr>
              <a:t>Treatment. Diabetes Care 2017;40(Suppl 1):</a:t>
            </a:r>
            <a:r>
              <a:rPr lang="en-US" altLang="en-US" sz="900" dirty="0">
                <a:latin typeface="Arial" pitchFamily="34" charset="0"/>
                <a:cs typeface="Arial" pitchFamily="34" charset="0"/>
              </a:rPr>
              <a:t>S64-74</a:t>
            </a:r>
            <a:r>
              <a:rPr lang="en-US" altLang="en-US" sz="900" i="0" baseline="0" dirty="0">
                <a:latin typeface="Arial" pitchFamily="34" charset="0"/>
                <a:cs typeface="Arial" pitchFamily="34" charset="0"/>
              </a:rPr>
              <a:t>.</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900" i="0" baseline="0" dirty="0">
                <a:latin typeface="Arial" pitchFamily="34" charset="0"/>
                <a:cs typeface="Arial" pitchFamily="34" charset="0"/>
              </a:rPr>
              <a:t>National Institute for Health and Clinical Excellence. Type 2 diabetes in adults: management. 2015 (updated July 2016). http://nice.org.uk/guidance/ng28. Last accessed</a:t>
            </a:r>
            <a:r>
              <a:rPr lang="en-US" altLang="en-US" sz="900" dirty="0">
                <a:latin typeface="Arial" pitchFamily="34" charset="0"/>
                <a:cs typeface="Arial" pitchFamily="34" charset="0"/>
              </a:rPr>
              <a:t>:</a:t>
            </a:r>
            <a:r>
              <a:rPr lang="en-US" altLang="en-US" sz="900" i="0" baseline="0" dirty="0">
                <a:latin typeface="Arial" pitchFamily="34" charset="0"/>
                <a:cs typeface="Arial" pitchFamily="34" charset="0"/>
              </a:rPr>
              <a:t> July 28, 2016.</a:t>
            </a:r>
          </a:p>
          <a:p>
            <a:pPr marL="228234" marR="0" indent="-228234" algn="l" defTabSz="914400" rtl="0" eaLnBrk="1" fontAlgn="base" latinLnBrk="0" hangingPunct="1">
              <a:lnSpc>
                <a:spcPct val="100000"/>
              </a:lnSpc>
              <a:spcBef>
                <a:spcPct val="0"/>
              </a:spcBef>
              <a:spcAft>
                <a:spcPct val="0"/>
              </a:spcAft>
              <a:buClrTx/>
              <a:buSzTx/>
              <a:buFont typeface="+mj-lt"/>
              <a:buAutoNum type="arabicPeriod"/>
              <a:tabLst/>
              <a:defRPr/>
            </a:pPr>
            <a:r>
              <a:rPr lang="en-US" sz="900" dirty="0"/>
              <a:t>International Diabetes Federation Guideline Development Group. Global guideline for type 2 diabetes. Diabetes Res Clin Pract 2014;104:1-52.</a:t>
            </a:r>
            <a:endParaRPr lang="en-US" altLang="en-US" sz="900" i="0" dirty="0">
              <a:latin typeface="Arial" pitchFamily="34" charset="0"/>
              <a:cs typeface="Arial" pitchFamily="34" charset="0"/>
            </a:endParaRPr>
          </a:p>
        </p:txBody>
      </p:sp>
    </p:spTree>
    <p:extLst>
      <p:ext uri="{BB962C8B-B14F-4D97-AF65-F5344CB8AC3E}">
        <p14:creationId xmlns:p14="http://schemas.microsoft.com/office/powerpoint/2010/main" val="11275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4767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329792-8E9D-4F08-98F2-2A30B4351C91}" type="slidenum">
              <a:rPr lang="en-US" smtClean="0"/>
              <a:t>10</a:t>
            </a:fld>
            <a:endParaRPr lang="en-US" dirty="0"/>
          </a:p>
        </p:txBody>
      </p:sp>
    </p:spTree>
    <p:extLst>
      <p:ext uri="{BB962C8B-B14F-4D97-AF65-F5344CB8AC3E}">
        <p14:creationId xmlns:p14="http://schemas.microsoft.com/office/powerpoint/2010/main" val="290181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5D3837-71A5-4C40-93EB-0786D4BD3906}" type="slidenum">
              <a:rPr lang="en-US" smtClean="0">
                <a:solidFill>
                  <a:srgbClr val="FFFFFF"/>
                </a:solidFill>
              </a:rPr>
              <a:pPr eaLnBrk="1" hangingPunct="1"/>
              <a:t>14</a:t>
            </a:fld>
            <a:endParaRPr lang="en-US" smtClean="0">
              <a:solidFill>
                <a:srgbClr val="FFFFFF"/>
              </a:solidFill>
            </a:endParaRPr>
          </a:p>
        </p:txBody>
      </p:sp>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defRPr/>
            </a:pPr>
            <a:fld id="{0B4C5BE7-7FFD-4482-BC7D-3F936FD8D3EF}" type="slidenum">
              <a:rPr lang="fr-CA" sz="1200" smtClean="0">
                <a:solidFill>
                  <a:prstClr val="black"/>
                </a:solidFill>
                <a:latin typeface="Arial" charset="0"/>
                <a:ea typeface="MS PGothic" pitchFamily="34" charset="-128"/>
                <a:cs typeface="+mn-cs"/>
              </a:rPr>
              <a:pPr algn="r">
                <a:defRPr/>
              </a:pPr>
              <a:t>14</a:t>
            </a:fld>
            <a:endParaRPr lang="fr-CA" sz="1200" smtClean="0">
              <a:solidFill>
                <a:prstClr val="black"/>
              </a:solidFill>
              <a:latin typeface="Arial" charset="0"/>
              <a:ea typeface="MS PGothic" pitchFamily="34" charset="-128"/>
              <a:cs typeface="+mn-cs"/>
            </a:endParaRPr>
          </a:p>
        </p:txBody>
      </p:sp>
      <p:sp>
        <p:nvSpPr>
          <p:cNvPr id="121860" name="Rectangle 2"/>
          <p:cNvSpPr>
            <a:spLocks noGrp="1" noRot="1" noChangeAspect="1" noChangeArrowheads="1" noTextEdit="1"/>
          </p:cNvSpPr>
          <p:nvPr>
            <p:ph type="sldImg"/>
          </p:nvPr>
        </p:nvSpPr>
        <p:spPr>
          <a:xfrm>
            <a:off x="1150938" y="676275"/>
            <a:ext cx="4627562" cy="3470275"/>
          </a:xfrm>
          <a:ln/>
        </p:spPr>
      </p:sp>
      <p:sp>
        <p:nvSpPr>
          <p:cNvPr id="121861" name="Rectangle 3"/>
          <p:cNvSpPr>
            <a:spLocks noGrp="1" noChangeArrowheads="1"/>
          </p:cNvSpPr>
          <p:nvPr>
            <p:ph type="body" idx="1"/>
          </p:nvPr>
        </p:nvSpPr>
        <p:spPr>
          <a:xfrm>
            <a:off x="685800" y="4371975"/>
            <a:ext cx="5486400" cy="3319463"/>
          </a:xfrm>
          <a:noFill/>
        </p:spPr>
        <p:txBody>
          <a:bodyPr lIns="91435" tIns="45718" rIns="91435" bIns="45718"/>
          <a:lstStyle/>
          <a:p>
            <a:pPr marL="185738" indent="-185738" eaLnBrk="1" hangingPunct="1"/>
            <a:r>
              <a:rPr lang="en-US" b="1" smtClean="0">
                <a:cs typeface="Arial" pitchFamily="34" charset="0"/>
              </a:rPr>
              <a:t>Key Point</a:t>
            </a:r>
          </a:p>
          <a:p>
            <a:pPr marL="185738" indent="-185738" eaLnBrk="1" hangingPunct="1">
              <a:buFontTx/>
              <a:buChar char="•"/>
            </a:pPr>
            <a:r>
              <a:rPr lang="en-US" sz="1000" smtClean="0">
                <a:cs typeface="Arial" pitchFamily="34" charset="0"/>
              </a:rPr>
              <a:t>Essentially, the key to good insulin therapy is to balance good glycemic control with a low risk of hypoglycemia.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w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l">
              <a:defRPr b="0" i="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84928"/>
            <a:ext cx="7772400" cy="937683"/>
          </a:xfrm>
        </p:spPr>
        <p:txBody>
          <a:bodyPr/>
          <a:lstStyle>
            <a:lvl1pPr marL="0" indent="0" algn="l">
              <a:buNone/>
              <a:defRPr>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LD_H_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51" y="167055"/>
            <a:ext cx="4211749" cy="1752301"/>
          </a:xfrm>
          <a:prstGeom prst="rect">
            <a:avLst/>
          </a:prstGeom>
        </p:spPr>
      </p:pic>
      <p:sp>
        <p:nvSpPr>
          <p:cNvPr id="6" name="Text Box 11"/>
          <p:cNvSpPr txBox="1">
            <a:spLocks noChangeArrowheads="1"/>
          </p:cNvSpPr>
          <p:nvPr/>
        </p:nvSpPr>
        <p:spPr bwMode="auto">
          <a:xfrm>
            <a:off x="152400" y="6490246"/>
            <a:ext cx="6097588" cy="26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pPr>
            <a:r>
              <a:rPr lang="en-US" altLang="en-US" sz="800" dirty="0">
                <a:solidFill>
                  <a:prstClr val="white"/>
                </a:solidFill>
                <a:cs typeface="Arial" pitchFamily="34" charset="0"/>
              </a:rPr>
              <a:t>©2015 Eli Lilly and Company</a:t>
            </a:r>
          </a:p>
        </p:txBody>
      </p:sp>
      <p:sp>
        <p:nvSpPr>
          <p:cNvPr id="7" name="AutoShape 3"/>
          <p:cNvSpPr>
            <a:spLocks noChangeAspect="1" noChangeArrowheads="1" noTextEdit="1"/>
          </p:cNvSpPr>
          <p:nvPr userDrawn="1"/>
        </p:nvSpPr>
        <p:spPr bwMode="auto">
          <a:xfrm>
            <a:off x="-1588" y="0"/>
            <a:ext cx="9144001" cy="6715125"/>
          </a:xfrm>
          <a:prstGeom prst="rect">
            <a:avLst/>
          </a:prstGeom>
          <a:noFill/>
          <a:ln w="9525">
            <a:noFill/>
            <a:miter lim="800000"/>
            <a:headEnd/>
            <a:tailEnd/>
          </a:ln>
        </p:spPr>
        <p:txBody>
          <a:bodyPr/>
          <a:lstStyle/>
          <a:p>
            <a:pPr defTabSz="914400" fontAlgn="base">
              <a:spcBef>
                <a:spcPct val="0"/>
              </a:spcBef>
              <a:spcAft>
                <a:spcPct val="0"/>
              </a:spcAft>
              <a:defRPr/>
            </a:pPr>
            <a:endParaRPr lang="en-US" sz="2400" dirty="0">
              <a:solidFill>
                <a:srgbClr val="BE0023"/>
              </a:solidFill>
            </a:endParaRPr>
          </a:p>
        </p:txBody>
      </p:sp>
    </p:spTree>
    <p:extLst>
      <p:ext uri="{BB962C8B-B14F-4D97-AF65-F5344CB8AC3E}">
        <p14:creationId xmlns:p14="http://schemas.microsoft.com/office/powerpoint/2010/main" val="131860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rgbClr val="000000">
                    <a:tint val="75000"/>
                  </a:srgbClr>
                </a:solidFill>
              </a:defRPr>
            </a:lvl1pPr>
          </a:lstStyle>
          <a:p>
            <a:pPr>
              <a:defRPr/>
            </a:pPr>
            <a:fld id="{F8D241BA-E0F9-4B6C-9110-015AE8FF9E8D}" type="slidenum">
              <a:rPr lang="en-US"/>
              <a:pPr>
                <a:defRPr/>
              </a:pPr>
              <a:t>‹#›</a:t>
            </a:fld>
            <a:endParaRPr lang="en-US" dirty="0"/>
          </a:p>
        </p:txBody>
      </p:sp>
    </p:spTree>
    <p:extLst>
      <p:ext uri="{BB962C8B-B14F-4D97-AF65-F5344CB8AC3E}">
        <p14:creationId xmlns:p14="http://schemas.microsoft.com/office/powerpoint/2010/main" val="2145743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solidFill>
                  <a:srgbClr val="000000"/>
                </a:solidFill>
              </a:defRPr>
            </a:lvl1pPr>
          </a:lstStyle>
          <a:p>
            <a:pPr>
              <a:defRPr/>
            </a:pPr>
            <a:fld id="{0FCF635C-BE79-4BB7-9600-A3A39042363B}" type="slidenum">
              <a:rPr lang="en-US"/>
              <a:pPr>
                <a:defRPr/>
              </a:pPr>
              <a:t>‹#›</a:t>
            </a:fld>
            <a:endParaRPr lang="en-US" dirty="0"/>
          </a:p>
        </p:txBody>
      </p:sp>
    </p:spTree>
    <p:extLst>
      <p:ext uri="{BB962C8B-B14F-4D97-AF65-F5344CB8AC3E}">
        <p14:creationId xmlns:p14="http://schemas.microsoft.com/office/powerpoint/2010/main" val="348099942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solidFill>
                  <a:srgbClr val="000000"/>
                </a:solidFill>
              </a:defRPr>
            </a:lvl1pPr>
          </a:lstStyle>
          <a:p>
            <a:pPr>
              <a:defRPr/>
            </a:pPr>
            <a:fld id="{4C7B6B6C-EBA5-4D20-BD9D-EF7EC7C27CED}" type="slidenum">
              <a:rPr lang="en-US"/>
              <a:pPr>
                <a:defRPr/>
              </a:pPr>
              <a:t>‹#›</a:t>
            </a:fld>
            <a:endParaRPr lang="en-US" dirty="0"/>
          </a:p>
        </p:txBody>
      </p:sp>
    </p:spTree>
    <p:extLst>
      <p:ext uri="{BB962C8B-B14F-4D97-AF65-F5344CB8AC3E}">
        <p14:creationId xmlns:p14="http://schemas.microsoft.com/office/powerpoint/2010/main" val="121179173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1896"/>
            <a:ext cx="7772400" cy="2375064"/>
          </a:xfrm>
        </p:spPr>
        <p:txBody>
          <a:bodyPr rtlCol="0">
            <a:normAutofit/>
          </a:bodyPr>
          <a:lstStyle>
            <a:lvl1pPr algn="l" defTabSz="685732" rtl="0" eaLnBrk="1" latinLnBrk="0" hangingPunct="1">
              <a:spcBef>
                <a:spcPct val="0"/>
              </a:spcBef>
              <a:buNone/>
              <a:defRPr lang="en-US" sz="2700" kern="1200" dirty="0">
                <a:solidFill>
                  <a:schemeClr val="bg1"/>
                </a:solidFill>
                <a:latin typeface="+mn-lt"/>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3357750"/>
            <a:ext cx="6400800" cy="1752600"/>
          </a:xfrm>
        </p:spPr>
        <p:txBody>
          <a:bodyPr>
            <a:normAutofit/>
          </a:bodyPr>
          <a:lstStyle>
            <a:lvl1pPr marL="0" indent="0" algn="l">
              <a:spcBef>
                <a:spcPts val="150"/>
              </a:spcBef>
              <a:buNone/>
              <a:defRPr sz="1500" b="1">
                <a:solidFill>
                  <a:schemeClr val="tx1"/>
                </a:solidFill>
                <a:latin typeface="+mn-lt"/>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7" indent="0" algn="ctr">
              <a:buNone/>
              <a:defRPr>
                <a:solidFill>
                  <a:schemeClr val="tx1">
                    <a:tint val="75000"/>
                  </a:schemeClr>
                </a:solidFill>
              </a:defRPr>
            </a:lvl4pPr>
            <a:lvl5pPr marL="1371464" indent="0" algn="ctr">
              <a:buNone/>
              <a:defRPr>
                <a:solidFill>
                  <a:schemeClr val="tx1">
                    <a:tint val="75000"/>
                  </a:schemeClr>
                </a:solidFill>
              </a:defRPr>
            </a:lvl5pPr>
            <a:lvl6pPr marL="1714329"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5705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99408"/>
          </a:xfrm>
        </p:spPr>
        <p:txBody>
          <a:bodyPr/>
          <a:lstStyle/>
          <a:p>
            <a:r>
              <a:rPr lang="en-US"/>
              <a:t>Click to edit Master title style</a:t>
            </a:r>
            <a:endParaRPr lang="en-US" dirty="0"/>
          </a:p>
        </p:txBody>
      </p:sp>
      <p:sp>
        <p:nvSpPr>
          <p:cNvPr id="3" name="Content Placeholder 2"/>
          <p:cNvSpPr>
            <a:spLocks noGrp="1"/>
          </p:cNvSpPr>
          <p:nvPr>
            <p:ph idx="1"/>
          </p:nvPr>
        </p:nvSpPr>
        <p:spPr>
          <a:xfrm>
            <a:off x="581025" y="1555427"/>
            <a:ext cx="8229600" cy="4525963"/>
          </a:xfrm>
          <a:prstGeom prst="rect">
            <a:avLst/>
          </a:prstGeom>
        </p:spPr>
        <p:txBody>
          <a:bodyPr/>
          <a:lstStyle>
            <a:lvl1pPr marL="128588" indent="-128588">
              <a:buClr>
                <a:schemeClr val="accent1"/>
              </a:buClr>
              <a:buSzPct val="120000"/>
              <a:defRPr sz="1500">
                <a:solidFill>
                  <a:schemeClr val="tx1"/>
                </a:solidFill>
                <a:latin typeface="+mj-lt"/>
              </a:defRPr>
            </a:lvl1pPr>
            <a:lvl2pPr marL="428625" indent="-214313">
              <a:buClr>
                <a:schemeClr val="accent1"/>
              </a:buClr>
              <a:defRPr>
                <a:solidFill>
                  <a:schemeClr val="tx1"/>
                </a:solidFill>
                <a:latin typeface="+mn-lt"/>
              </a:defRPr>
            </a:lvl2pPr>
            <a:lvl3pPr marL="557213" indent="-128588">
              <a:buClr>
                <a:schemeClr val="accent1"/>
              </a:buClr>
              <a:defRPr>
                <a:solidFill>
                  <a:schemeClr val="tx1"/>
                </a:solidFill>
                <a:latin typeface="+mn-lt"/>
              </a:defRPr>
            </a:lvl3pPr>
            <a:lvl4pPr marL="771525" indent="-171450">
              <a:buClr>
                <a:schemeClr val="accent1"/>
              </a:buClr>
              <a:defRPr>
                <a:solidFill>
                  <a:schemeClr val="tx1"/>
                </a:solidFill>
                <a:latin typeface="+mn-lt"/>
              </a:defRPr>
            </a:lvl4pPr>
            <a:lvl5pPr marL="1243013" indent="-171450">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4683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xmlns="" id="{5FC13D25-1C0D-46CD-8B82-84BF5D052E74}"/>
              </a:ext>
            </a:extLst>
          </p:cNvPr>
          <p:cNvSpPr txBox="1"/>
          <p:nvPr userDrawn="1"/>
        </p:nvSpPr>
        <p:spPr>
          <a:xfrm>
            <a:off x="0" y="6471251"/>
            <a:ext cx="2595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72514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8963" y="1557390"/>
            <a:ext cx="7772400" cy="1500187"/>
          </a:xfrm>
          <a:prstGeom prst="rect">
            <a:avLst/>
          </a:prstGeom>
        </p:spPr>
        <p:txBody>
          <a:bodyPr anchor="t"/>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3"/>
          </p:nvPr>
        </p:nvSpPr>
        <p:spPr>
          <a:xfrm>
            <a:off x="576263" y="3460802"/>
            <a:ext cx="7877175" cy="1533525"/>
          </a:xfrm>
          <a:prstGeom prst="rect">
            <a:avLst/>
          </a:prstGeom>
        </p:spPr>
        <p:txBody>
          <a:bodyPr/>
          <a:lstStyle>
            <a:lvl1pPr marL="300038" indent="-128588">
              <a:spcBef>
                <a:spcPts val="150"/>
              </a:spcBef>
              <a:buClr>
                <a:schemeClr val="accent1"/>
              </a:buClr>
              <a:buSzPct val="120000"/>
              <a:defRPr sz="1200">
                <a:solidFill>
                  <a:schemeClr val="tx1"/>
                </a:solidFill>
                <a:latin typeface="Arial" pitchFamily="34" charset="0"/>
                <a:cs typeface="Arial" pitchFamily="34" charset="0"/>
              </a:defRPr>
            </a:lvl1pPr>
            <a:lvl2pPr>
              <a:buClr>
                <a:schemeClr val="accent1"/>
              </a:buClr>
              <a:defRPr sz="1050">
                <a:solidFill>
                  <a:schemeClr val="tx1"/>
                </a:solidFill>
              </a:defRPr>
            </a:lvl2pPr>
            <a:lvl3pPr>
              <a:buClr>
                <a:schemeClr val="accent1"/>
              </a:buClr>
              <a:defRPr sz="900">
                <a:solidFill>
                  <a:schemeClr val="tx1"/>
                </a:solidFill>
              </a:defRPr>
            </a:lvl3pPr>
            <a:lvl4pPr>
              <a:buClr>
                <a:schemeClr val="accent1"/>
              </a:buClr>
              <a:defRPr sz="9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581026" y="3098851"/>
            <a:ext cx="7915275" cy="371474"/>
          </a:xfrm>
          <a:prstGeom prst="rect">
            <a:avLst/>
          </a:prstGeom>
        </p:spPr>
        <p:txBody>
          <a:bodyPr/>
          <a:lstStyle>
            <a:lvl1pPr>
              <a:buFontTx/>
              <a:buNone/>
              <a:defRPr sz="1350" b="1">
                <a:solidFill>
                  <a:schemeClr val="accent1"/>
                </a:solidFill>
                <a:latin typeface="Arial Narrow" pitchFamily="34" charset="0"/>
              </a:defRPr>
            </a:lvl1pPr>
            <a:lvl3pPr>
              <a:buNone/>
              <a:defRPr/>
            </a:lvl3pPr>
          </a:lstStyle>
          <a:p>
            <a:pPr lvl="0"/>
            <a:r>
              <a:rPr lang="en-US"/>
              <a:t>Click to edit Master text styles</a:t>
            </a:r>
          </a:p>
          <a:p>
            <a:pPr lvl="1"/>
            <a:r>
              <a:rPr lang="en-US"/>
              <a:t>Second level</a:t>
            </a:r>
          </a:p>
        </p:txBody>
      </p:sp>
      <p:sp>
        <p:nvSpPr>
          <p:cNvPr id="13" name="Title 12"/>
          <p:cNvSpPr>
            <a:spLocks noGrp="1"/>
          </p:cNvSpPr>
          <p:nvPr>
            <p:ph type="title"/>
          </p:nvPr>
        </p:nvSpPr>
        <p:spPr>
          <a:xfrm>
            <a:off x="571500" y="58163"/>
            <a:ext cx="8229600" cy="114300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408891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274" y="1540825"/>
            <a:ext cx="3819525" cy="4525963"/>
          </a:xfrm>
          <a:prstGeom prst="rect">
            <a:avLst/>
          </a:prstGeom>
        </p:spPr>
        <p:txBody>
          <a:bodyPr/>
          <a:lstStyle>
            <a:lvl1pPr marL="128588" indent="-128588">
              <a:buClr>
                <a:schemeClr val="accent1"/>
              </a:buClr>
              <a:buSzPct val="120000"/>
              <a:defRPr sz="1500">
                <a:solidFill>
                  <a:schemeClr val="tx1"/>
                </a:solidFill>
                <a:latin typeface="Arial" pitchFamily="34" charset="0"/>
                <a:cs typeface="Arial" pitchFamily="34" charset="0"/>
              </a:defRPr>
            </a:lvl1pPr>
            <a:lvl2pPr>
              <a:buClr>
                <a:schemeClr val="accent1"/>
              </a:buClr>
              <a:defRPr sz="1350">
                <a:solidFill>
                  <a:schemeClr val="tx1"/>
                </a:solidFill>
              </a:defRPr>
            </a:lvl2pPr>
            <a:lvl3pPr>
              <a:buClr>
                <a:schemeClr val="accent1"/>
              </a:buClr>
              <a:defRPr sz="1200">
                <a:solidFill>
                  <a:schemeClr val="tx1"/>
                </a:solidFill>
              </a:defRPr>
            </a:lvl3pPr>
            <a:lvl4pPr>
              <a:buClr>
                <a:schemeClr val="accent1"/>
              </a:buClr>
              <a:defRPr sz="1050">
                <a:solidFill>
                  <a:schemeClr val="tx1"/>
                </a:solidFill>
              </a:defRPr>
            </a:lvl4pPr>
            <a:lvl5pPr>
              <a:buClr>
                <a:schemeClr val="accent1"/>
              </a:buClr>
              <a:defRPr sz="10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40825"/>
            <a:ext cx="4038600" cy="4525963"/>
          </a:xfrm>
          <a:prstGeom prst="rect">
            <a:avLst/>
          </a:prstGeom>
        </p:spPr>
        <p:txBody>
          <a:bodyPr/>
          <a:lstStyle>
            <a:lvl1pPr marL="128588" indent="-128588" algn="l" defTabSz="685800" rtl="0" eaLnBrk="1" latinLnBrk="0" hangingPunct="1">
              <a:spcBef>
                <a:spcPct val="20000"/>
              </a:spcBef>
              <a:buClr>
                <a:schemeClr val="accent1"/>
              </a:buClr>
              <a:buSzPct val="120000"/>
              <a:buFont typeface="Arial" pitchFamily="34" charset="0"/>
              <a:defRPr lang="en-US" sz="1500" kern="1200" dirty="0" smtClean="0">
                <a:solidFill>
                  <a:schemeClr val="tx1"/>
                </a:solidFill>
                <a:latin typeface="Arial" pitchFamily="34" charset="0"/>
                <a:ea typeface="+mn-ea"/>
                <a:cs typeface="Arial" pitchFamily="34" charset="0"/>
              </a:defRPr>
            </a:lvl1pPr>
            <a:lvl2pPr algn="l" defTabSz="685800" rtl="0" eaLnBrk="1" latinLnBrk="0" hangingPunct="1">
              <a:spcBef>
                <a:spcPct val="20000"/>
              </a:spcBef>
              <a:buClr>
                <a:schemeClr val="accent1"/>
              </a:buClr>
              <a:buFont typeface="Arial" pitchFamily="34" charset="0"/>
              <a:defRPr lang="en-US" sz="1350" kern="1200" dirty="0" smtClean="0">
                <a:solidFill>
                  <a:schemeClr val="tx1"/>
                </a:solidFill>
                <a:latin typeface="Cambria" pitchFamily="18" charset="0"/>
                <a:ea typeface="+mn-ea"/>
                <a:cs typeface="Times New Roman" pitchFamily="18" charset="0"/>
              </a:defRPr>
            </a:lvl2pPr>
            <a:lvl3pPr algn="l" defTabSz="685800" rtl="0" eaLnBrk="1" latinLnBrk="0" hangingPunct="1">
              <a:spcBef>
                <a:spcPct val="20000"/>
              </a:spcBef>
              <a:buClr>
                <a:schemeClr val="accent1"/>
              </a:buClr>
              <a:buFont typeface="Arial" pitchFamily="34" charset="0"/>
              <a:defRPr lang="en-US" sz="1200" kern="1200" dirty="0" smtClean="0">
                <a:solidFill>
                  <a:schemeClr val="tx1"/>
                </a:solidFill>
                <a:latin typeface="Cambria" pitchFamily="18" charset="0"/>
                <a:ea typeface="+mn-ea"/>
                <a:cs typeface="Times New Roman" pitchFamily="18" charset="0"/>
              </a:defRPr>
            </a:lvl3pPr>
            <a:lvl4pPr algn="l" defTabSz="685800" rtl="0" eaLnBrk="1" latinLnBrk="0" hangingPunct="1">
              <a:spcBef>
                <a:spcPct val="20000"/>
              </a:spcBef>
              <a:buClr>
                <a:schemeClr val="accent1"/>
              </a:buClr>
              <a:buFont typeface="Arial" pitchFamily="34" charset="0"/>
              <a:defRPr lang="en-US" sz="1050" kern="1200" dirty="0" smtClean="0">
                <a:solidFill>
                  <a:schemeClr val="tx1"/>
                </a:solidFill>
                <a:latin typeface="Cambria" pitchFamily="18" charset="0"/>
                <a:ea typeface="+mn-ea"/>
                <a:cs typeface="Times New Roman" pitchFamily="18" charset="0"/>
              </a:defRPr>
            </a:lvl4pPr>
            <a:lvl5pPr algn="l" defTabSz="685800" rtl="0" eaLnBrk="1" latinLnBrk="0" hangingPunct="1">
              <a:spcBef>
                <a:spcPct val="20000"/>
              </a:spcBef>
              <a:buClr>
                <a:schemeClr val="accent1"/>
              </a:buClr>
              <a:buFont typeface="Arial" pitchFamily="34" charset="0"/>
              <a:defRPr lang="en-US" sz="1050" kern="1200" dirty="0" smtClean="0">
                <a:solidFill>
                  <a:schemeClr val="tx1"/>
                </a:solidFill>
                <a:latin typeface="Cambria" pitchFamily="18" charset="0"/>
                <a:ea typeface="+mn-ea"/>
                <a:cs typeface="Times New Roman" pitchFamily="18"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endParaRPr lang="en-US" dirty="0"/>
          </a:p>
        </p:txBody>
      </p:sp>
    </p:spTree>
    <p:extLst>
      <p:ext uri="{BB962C8B-B14F-4D97-AF65-F5344CB8AC3E}">
        <p14:creationId xmlns:p14="http://schemas.microsoft.com/office/powerpoint/2010/main" val="74271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endParaRPr lang="en-US" dirty="0"/>
          </a:p>
        </p:txBody>
      </p:sp>
    </p:spTree>
    <p:extLst>
      <p:ext uri="{BB962C8B-B14F-4D97-AF65-F5344CB8AC3E}">
        <p14:creationId xmlns:p14="http://schemas.microsoft.com/office/powerpoint/2010/main" val="266807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E10D2B-B8E0-4D9A-BBFD-92952475F801}"/>
              </a:ext>
            </a:extLst>
          </p:cNvPr>
          <p:cNvSpPr txBox="1"/>
          <p:nvPr userDrawn="1"/>
        </p:nvSpPr>
        <p:spPr>
          <a:xfrm>
            <a:off x="0" y="6505303"/>
            <a:ext cx="2595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4525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DCADC-37B3-B74E-BA43-1DCEFE10FE0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6899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16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153400" cy="914400"/>
          </a:xfrm>
        </p:spPr>
        <p:txBody>
          <a:bodyPr/>
          <a:lstStyle/>
          <a:p>
            <a:r>
              <a:rPr lang="en-US"/>
              <a:t>Click to edit Master title style</a:t>
            </a:r>
          </a:p>
        </p:txBody>
      </p:sp>
      <p:sp>
        <p:nvSpPr>
          <p:cNvPr id="3" name="Content Placeholder 2"/>
          <p:cNvSpPr>
            <a:spLocks noGrp="1"/>
          </p:cNvSpPr>
          <p:nvPr>
            <p:ph sz="quarter" idx="1"/>
          </p:nvPr>
        </p:nvSpPr>
        <p:spPr>
          <a:xfrm>
            <a:off x="533400" y="1447800"/>
            <a:ext cx="40005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447800"/>
            <a:ext cx="40005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3733800"/>
            <a:ext cx="40005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733800"/>
            <a:ext cx="40005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4"/>
          <p:cNvSpPr>
            <a:spLocks noGrp="1" noChangeArrowheads="1"/>
          </p:cNvSpPr>
          <p:nvPr>
            <p:ph type="sldNum" sz="quarter" idx="11"/>
          </p:nvPr>
        </p:nvSpPr>
        <p:spPr>
          <a:xfrm>
            <a:off x="7010400" y="6381750"/>
            <a:ext cx="2133600" cy="476250"/>
          </a:xfrm>
          <a:prstGeom prst="rect">
            <a:avLst/>
          </a:prstGeom>
        </p:spPr>
        <p:txBody>
          <a:bodyPr/>
          <a:lstStyle>
            <a:lvl1pPr fontAlgn="auto">
              <a:spcBef>
                <a:spcPts val="0"/>
              </a:spcBef>
              <a:spcAft>
                <a:spcPts val="0"/>
              </a:spcAft>
              <a:defRPr>
                <a:solidFill>
                  <a:srgbClr val="7F0144"/>
                </a:solidFill>
                <a:latin typeface="+mn-lt"/>
              </a:defRPr>
            </a:lvl1pPr>
          </a:lstStyle>
          <a:p>
            <a:pPr>
              <a:defRPr/>
            </a:pPr>
            <a:fld id="{F34549DB-28E1-4C0D-ABE0-DB84B18FE946}" type="slidenum">
              <a:rPr lang="en-US"/>
              <a:pPr>
                <a:defRPr/>
              </a:pPr>
              <a:t>‹#›</a:t>
            </a:fld>
            <a:endParaRPr lang="en-US" dirty="0"/>
          </a:p>
        </p:txBody>
      </p:sp>
    </p:spTree>
    <p:extLst>
      <p:ext uri="{BB962C8B-B14F-4D97-AF65-F5344CB8AC3E}">
        <p14:creationId xmlns:p14="http://schemas.microsoft.com/office/powerpoint/2010/main" val="1213519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14400"/>
          </a:xfrm>
        </p:spPr>
        <p:txBody>
          <a:bodyPr/>
          <a:lstStyle/>
          <a:p>
            <a:r>
              <a:rPr lang="en-US"/>
              <a:t>Click to edit Master title style</a:t>
            </a:r>
          </a:p>
        </p:txBody>
      </p:sp>
      <p:sp>
        <p:nvSpPr>
          <p:cNvPr id="3" name="Table Placeholder 2"/>
          <p:cNvSpPr>
            <a:spLocks noGrp="1"/>
          </p:cNvSpPr>
          <p:nvPr>
            <p:ph type="tbl" idx="1"/>
          </p:nvPr>
        </p:nvSpPr>
        <p:spPr>
          <a:xfrm>
            <a:off x="533400" y="1447800"/>
            <a:ext cx="8153400" cy="4419600"/>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319407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 descr="Molecules-R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57201" y="6221415"/>
            <a:ext cx="2798763" cy="2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lnSpc>
                <a:spcPct val="150000"/>
              </a:lnSpc>
              <a:defRPr/>
            </a:pPr>
            <a:r>
              <a:rPr lang="en-US" altLang="en-US" sz="600" dirty="0">
                <a:solidFill>
                  <a:srgbClr val="FFFFFF"/>
                </a:solidFill>
              </a:rPr>
              <a:t>Company Confidential  © 2015 Eli Lilly and Company</a:t>
            </a:r>
          </a:p>
        </p:txBody>
      </p:sp>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8901" y="6089652"/>
            <a:ext cx="1171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2162680"/>
            <a:ext cx="7772400" cy="1470025"/>
          </a:xfrm>
          <a:effectLst/>
        </p:spPr>
        <p:txBody>
          <a:bodyPr/>
          <a:lstStyle>
            <a:lvl1pPr>
              <a:defRPr b="0" i="0">
                <a:solidFill>
                  <a:srgbClr val="FFFFFF"/>
                </a:solidFill>
                <a:latin typeface="+mn-lt"/>
                <a:cs typeface="DIN-Bold"/>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32703"/>
            <a:ext cx="6400800" cy="869088"/>
          </a:xfrm>
          <a:effectLst/>
        </p:spPr>
        <p:txBody>
          <a:bodyPr/>
          <a:lstStyle>
            <a:lvl1pPr marL="0" indent="0">
              <a:buFontTx/>
              <a:buNone/>
              <a:defRPr sz="1500" b="0" i="1">
                <a:solidFill>
                  <a:srgbClr val="FFFFFF"/>
                </a:solidFill>
                <a:latin typeface="+mn-lt"/>
                <a:cs typeface="DIN-Bold"/>
              </a:defRPr>
            </a:lvl1pPr>
          </a:lstStyle>
          <a:p>
            <a:r>
              <a:rPr lang="en-US"/>
              <a:t>Click to edit Master subtitle style</a:t>
            </a:r>
            <a:endParaRPr lang="en-US" dirty="0"/>
          </a:p>
        </p:txBody>
      </p:sp>
    </p:spTree>
    <p:extLst>
      <p:ext uri="{BB962C8B-B14F-4D97-AF65-F5344CB8AC3E}">
        <p14:creationId xmlns:p14="http://schemas.microsoft.com/office/powerpoint/2010/main" val="383808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a:t>Click to edit Master title style</a:t>
            </a:r>
          </a:p>
        </p:txBody>
      </p:sp>
      <p:sp>
        <p:nvSpPr>
          <p:cNvPr id="3" name="Content Placeholder 2"/>
          <p:cNvSpPr>
            <a:spLocks noGrp="1"/>
          </p:cNvSpPr>
          <p:nvPr>
            <p:ph idx="1"/>
          </p:nvPr>
        </p:nvSpPr>
        <p:spPr/>
        <p:txBody>
          <a:bodyPr/>
          <a:lstStyle>
            <a:lvl1pPr marL="257175" indent="-257175">
              <a:buFont typeface="Arial" panose="020B0604020202020204" pitchFamily="34" charset="0"/>
              <a:buChar char="♦"/>
              <a:defRPr/>
            </a:lvl1pPr>
            <a:lvl3pPr marL="857250" indent="-17145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59175" y="5991227"/>
            <a:ext cx="8182800" cy="309265"/>
          </a:xfrm>
        </p:spPr>
        <p:txBody>
          <a:bodyPr lIns="90000" rIns="90000" anchor="b">
            <a:noAutofit/>
          </a:bodyPr>
          <a:lstStyle>
            <a:lvl1pPr marL="0" indent="0">
              <a:lnSpc>
                <a:spcPct val="95000"/>
              </a:lnSpc>
              <a:spcAft>
                <a:spcPts val="0"/>
              </a:spcAft>
              <a:buFontTx/>
              <a:buNone/>
              <a:defRPr sz="900">
                <a:latin typeface="Arial Narrow" panose="020B0606020202030204" pitchFamily="34" charset="0"/>
              </a:defRPr>
            </a:lvl1pPr>
            <a:lvl2pPr>
              <a:defRPr sz="1050"/>
            </a:lvl2pPr>
          </a:lstStyle>
          <a:p>
            <a:pPr lvl="0"/>
            <a:r>
              <a:rPr lang="en-US"/>
              <a:t>Click to edit Master text styles</a:t>
            </a:r>
          </a:p>
        </p:txBody>
      </p:sp>
      <p:sp>
        <p:nvSpPr>
          <p:cNvPr id="8" name="Text Placeholder 7"/>
          <p:cNvSpPr>
            <a:spLocks noGrp="1"/>
          </p:cNvSpPr>
          <p:nvPr>
            <p:ph type="body" sz="quarter" idx="14"/>
          </p:nvPr>
        </p:nvSpPr>
        <p:spPr>
          <a:xfrm>
            <a:off x="457200" y="6264000"/>
            <a:ext cx="3610800" cy="457200"/>
          </a:xfrm>
        </p:spPr>
        <p:txBody>
          <a:bodyPr/>
          <a:lstStyle>
            <a:lvl1pPr marL="200025" indent="-200025">
              <a:lnSpc>
                <a:spcPct val="95000"/>
              </a:lnSpc>
              <a:spcAft>
                <a:spcPts val="0"/>
              </a:spcAft>
              <a:buClrTx/>
              <a:buFont typeface="+mj-lt"/>
              <a:buAutoNum type="arabicPeriod"/>
              <a:defRPr sz="900">
                <a:solidFill>
                  <a:schemeClr val="tx1"/>
                </a:solidFill>
                <a:latin typeface="Arial Narrow" pitchFamily="34" charset="0"/>
              </a:defRPr>
            </a:lvl1pPr>
          </a:lstStyle>
          <a:p>
            <a:pPr lvl="0"/>
            <a:r>
              <a:rPr lang="en-US" dirty="0"/>
              <a:t>Click to edit Master text styles</a:t>
            </a:r>
          </a:p>
        </p:txBody>
      </p:sp>
      <p:sp>
        <p:nvSpPr>
          <p:cNvPr id="6" name="Rectangle 4"/>
          <p:cNvSpPr>
            <a:spLocks noGrp="1" noChangeArrowheads="1"/>
          </p:cNvSpPr>
          <p:nvPr>
            <p:ph type="dt" sz="half" idx="15"/>
          </p:nvPr>
        </p:nvSpPr>
        <p:spPr/>
        <p:txBody>
          <a:bodyPr/>
          <a:lstStyle>
            <a:lvl1pPr>
              <a:defRPr/>
            </a:lvl1pPr>
          </a:lstStyle>
          <a:p>
            <a:pPr>
              <a:defRPr/>
            </a:pPr>
            <a:fld id="{E0472D62-5DDE-4C5A-9828-1D6B8BD489B5}" type="datetime1">
              <a:rPr lang="en-US"/>
              <a:pPr>
                <a:defRPr/>
              </a:pPr>
              <a:t>12/31/2020</a:t>
            </a:fld>
            <a:endParaRPr lang="en-US" dirty="0"/>
          </a:p>
        </p:txBody>
      </p:sp>
      <p:sp>
        <p:nvSpPr>
          <p:cNvPr id="9" name="Rectangle 5"/>
          <p:cNvSpPr>
            <a:spLocks noGrp="1" noChangeArrowheads="1"/>
          </p:cNvSpPr>
          <p:nvPr>
            <p:ph type="ftr" sz="quarter" idx="16"/>
          </p:nvPr>
        </p:nvSpPr>
        <p:spPr/>
        <p:txBody>
          <a:bodyPr/>
          <a:lstStyle>
            <a:lvl1pPr>
              <a:defRPr/>
            </a:lvl1pPr>
          </a:lstStyle>
          <a:p>
            <a:pPr>
              <a:defRPr/>
            </a:pPr>
            <a:r>
              <a:rPr lang="en-US"/>
              <a:t>Company Confidential © 2014 Eli Lilly and Company </a:t>
            </a:r>
          </a:p>
        </p:txBody>
      </p:sp>
    </p:spTree>
    <p:extLst>
      <p:ext uri="{BB962C8B-B14F-4D97-AF65-F5344CB8AC3E}">
        <p14:creationId xmlns:p14="http://schemas.microsoft.com/office/powerpoint/2010/main" val="3331898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74664" y="2"/>
            <a:ext cx="8189912" cy="1140031"/>
          </a:xfrm>
        </p:spPr>
        <p:txBody>
          <a:bodyPr/>
          <a:lstStyle>
            <a:lvl1pPr>
              <a:lnSpc>
                <a:spcPct val="95000"/>
              </a:lnSpc>
              <a:defRPr/>
            </a:lvl1pPr>
          </a:lstStyle>
          <a:p>
            <a:r>
              <a:rPr lang="en-US" dirty="0"/>
              <a:t>Click to edit Master title style</a:t>
            </a:r>
          </a:p>
        </p:txBody>
      </p:sp>
      <p:sp>
        <p:nvSpPr>
          <p:cNvPr id="7" name="Text Placeholder 5"/>
          <p:cNvSpPr>
            <a:spLocks noGrp="1"/>
          </p:cNvSpPr>
          <p:nvPr>
            <p:ph type="body" sz="quarter" idx="11"/>
          </p:nvPr>
        </p:nvSpPr>
        <p:spPr>
          <a:xfrm>
            <a:off x="504000" y="5991227"/>
            <a:ext cx="8182800" cy="309265"/>
          </a:xfrm>
        </p:spPr>
        <p:txBody>
          <a:bodyPr lIns="90000" rIns="90000" anchor="b">
            <a:noAutofit/>
          </a:bodyPr>
          <a:lstStyle>
            <a:lvl1pPr marL="0" indent="0">
              <a:lnSpc>
                <a:spcPct val="95000"/>
              </a:lnSpc>
              <a:spcAft>
                <a:spcPts val="0"/>
              </a:spcAft>
              <a:buFont typeface="Arial" pitchFamily="34" charset="0"/>
              <a:buNone/>
              <a:defRPr sz="1050"/>
            </a:lvl1pPr>
            <a:lvl2pPr>
              <a:defRPr sz="1050"/>
            </a:lvl2pPr>
          </a:lstStyle>
          <a:p>
            <a:pPr lvl="0"/>
            <a:r>
              <a:rPr lang="en-US"/>
              <a:t>Click to edit Master text styles</a:t>
            </a:r>
          </a:p>
        </p:txBody>
      </p:sp>
      <p:sp>
        <p:nvSpPr>
          <p:cNvPr id="8" name="Text Placeholder 7"/>
          <p:cNvSpPr>
            <a:spLocks noGrp="1"/>
          </p:cNvSpPr>
          <p:nvPr>
            <p:ph type="body" sz="quarter" idx="12"/>
          </p:nvPr>
        </p:nvSpPr>
        <p:spPr>
          <a:xfrm>
            <a:off x="504000" y="6264000"/>
            <a:ext cx="3610800" cy="457200"/>
          </a:xfrm>
        </p:spPr>
        <p:txBody>
          <a:bodyPr/>
          <a:lstStyle>
            <a:lvl1pPr marL="200025" indent="-200025">
              <a:lnSpc>
                <a:spcPct val="95000"/>
              </a:lnSpc>
              <a:spcAft>
                <a:spcPts val="0"/>
              </a:spcAft>
              <a:buClrTx/>
              <a:buFont typeface="+mj-lt"/>
              <a:buAutoNum type="arabicPeriod"/>
              <a:defRPr sz="900">
                <a:solidFill>
                  <a:schemeClr val="tx1"/>
                </a:solidFill>
                <a:latin typeface="Arial Narrow" pitchFamily="34" charset="0"/>
              </a:defRPr>
            </a:lvl1pPr>
          </a:lstStyle>
          <a:p>
            <a:pPr lvl="0"/>
            <a:r>
              <a:rPr lang="en-US"/>
              <a:t>Click to edit Master text styles</a:t>
            </a:r>
          </a:p>
        </p:txBody>
      </p:sp>
    </p:spTree>
    <p:extLst>
      <p:ext uri="{BB962C8B-B14F-4D97-AF65-F5344CB8AC3E}">
        <p14:creationId xmlns:p14="http://schemas.microsoft.com/office/powerpoint/2010/main" val="605983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lnSpc>
                <a:spcPct val="95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7"/>
            <a:ext cx="4040188" cy="3616325"/>
          </a:xfrm>
        </p:spPr>
        <p:txBody>
          <a:bodyPr/>
          <a:lstStyle>
            <a:lvl1pPr>
              <a:lnSpc>
                <a:spcPct val="100000"/>
              </a:lnSpc>
              <a:defRPr sz="1800"/>
            </a:lvl1pPr>
            <a:lvl2pPr>
              <a:lnSpc>
                <a:spcPct val="100000"/>
              </a:lnSpc>
              <a:defRPr sz="1500"/>
            </a:lvl2pPr>
            <a:lvl3pPr>
              <a:lnSpc>
                <a:spcPct val="100000"/>
              </a:lnSpc>
              <a:defRPr sz="1350"/>
            </a:lvl3pPr>
            <a:lvl4pPr>
              <a:lnSpc>
                <a:spcPct val="100000"/>
              </a:lnSpc>
              <a:defRPr sz="1200"/>
            </a:lvl4pPr>
            <a:lvl5pPr>
              <a:lnSpc>
                <a:spcPct val="100000"/>
              </a:lnSpc>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lnSpc>
                <a:spcPct val="95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7"/>
            <a:ext cx="4041775" cy="3616325"/>
          </a:xfrm>
        </p:spPr>
        <p:txBody>
          <a:bodyPr/>
          <a:lstStyle>
            <a:lvl1pPr>
              <a:lnSpc>
                <a:spcPct val="100000"/>
              </a:lnSpc>
              <a:defRPr sz="1800"/>
            </a:lvl1pPr>
            <a:lvl2pPr>
              <a:lnSpc>
                <a:spcPct val="100000"/>
              </a:lnSpc>
              <a:defRPr sz="1500"/>
            </a:lvl2pPr>
            <a:lvl3pPr>
              <a:lnSpc>
                <a:spcPct val="100000"/>
              </a:lnSpc>
              <a:defRPr sz="1350"/>
            </a:lvl3pPr>
            <a:lvl4pPr>
              <a:lnSpc>
                <a:spcPct val="100000"/>
              </a:lnSpc>
              <a:defRPr sz="1200"/>
            </a:lvl4pPr>
            <a:lvl5pPr>
              <a:lnSpc>
                <a:spcPct val="100000"/>
              </a:lnSpc>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74664" y="0"/>
            <a:ext cx="8189912" cy="1295400"/>
          </a:xfrm>
        </p:spPr>
        <p:txBody>
          <a:bodyPr/>
          <a:lstStyle>
            <a:lvl1pPr>
              <a:lnSpc>
                <a:spcPct val="95000"/>
              </a:lnSpc>
              <a:defRPr/>
            </a:lvl1pPr>
          </a:lstStyle>
          <a:p>
            <a:r>
              <a:rPr lang="en-US" dirty="0"/>
              <a:t>Click to edit Master title style</a:t>
            </a:r>
          </a:p>
        </p:txBody>
      </p:sp>
      <p:sp>
        <p:nvSpPr>
          <p:cNvPr id="11" name="Text Placeholder 5"/>
          <p:cNvSpPr>
            <a:spLocks noGrp="1"/>
          </p:cNvSpPr>
          <p:nvPr>
            <p:ph type="body" sz="quarter" idx="11"/>
          </p:nvPr>
        </p:nvSpPr>
        <p:spPr>
          <a:xfrm>
            <a:off x="504000" y="5991227"/>
            <a:ext cx="8182800" cy="309265"/>
          </a:xfrm>
        </p:spPr>
        <p:txBody>
          <a:bodyPr lIns="90000" rIns="90000" anchor="b">
            <a:noAutofit/>
          </a:bodyPr>
          <a:lstStyle>
            <a:lvl1pPr marL="0" indent="0">
              <a:lnSpc>
                <a:spcPct val="95000"/>
              </a:lnSpc>
              <a:spcAft>
                <a:spcPts val="0"/>
              </a:spcAft>
              <a:buFont typeface="Arial" pitchFamily="34" charset="0"/>
              <a:buNone/>
              <a:defRPr sz="900">
                <a:latin typeface="Arial Narrow" panose="020B0606020202030204" pitchFamily="34" charset="0"/>
              </a:defRPr>
            </a:lvl1pPr>
            <a:lvl2pPr>
              <a:defRPr sz="1050"/>
            </a:lvl2pPr>
          </a:lstStyle>
          <a:p>
            <a:pPr lvl="0"/>
            <a:r>
              <a:rPr lang="en-US" dirty="0"/>
              <a:t>Click to edit Master text styles</a:t>
            </a:r>
          </a:p>
        </p:txBody>
      </p:sp>
      <p:sp>
        <p:nvSpPr>
          <p:cNvPr id="12" name="Text Placeholder 7"/>
          <p:cNvSpPr>
            <a:spLocks noGrp="1"/>
          </p:cNvSpPr>
          <p:nvPr>
            <p:ph type="body" sz="quarter" idx="12"/>
          </p:nvPr>
        </p:nvSpPr>
        <p:spPr>
          <a:xfrm>
            <a:off x="504000" y="6264000"/>
            <a:ext cx="3610800" cy="457200"/>
          </a:xfrm>
        </p:spPr>
        <p:txBody>
          <a:bodyPr/>
          <a:lstStyle>
            <a:lvl1pPr marL="200025" indent="-200025">
              <a:lnSpc>
                <a:spcPct val="95000"/>
              </a:lnSpc>
              <a:spcAft>
                <a:spcPts val="0"/>
              </a:spcAft>
              <a:buClrTx/>
              <a:buFont typeface="+mj-lt"/>
              <a:buAutoNum type="arabicPeriod"/>
              <a:defRPr sz="900">
                <a:solidFill>
                  <a:schemeClr val="bg2"/>
                </a:solidFill>
                <a:latin typeface="Arial Narrow" pitchFamily="34" charset="0"/>
              </a:defRPr>
            </a:lvl1pPr>
          </a:lstStyle>
          <a:p>
            <a:pPr lvl="0"/>
            <a:r>
              <a:rPr lang="en-US"/>
              <a:t>Click to edit Master text styles</a:t>
            </a:r>
          </a:p>
        </p:txBody>
      </p:sp>
    </p:spTree>
    <p:extLst>
      <p:ext uri="{BB962C8B-B14F-4D97-AF65-F5344CB8AC3E}">
        <p14:creationId xmlns:p14="http://schemas.microsoft.com/office/powerpoint/2010/main" val="2416487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57319-9B8E-4FCF-97C8-3CBAC8380887}"/>
              </a:ext>
            </a:extLst>
          </p:cNvPr>
          <p:cNvSpPr>
            <a:spLocks noGrp="1"/>
          </p:cNvSpPr>
          <p:nvPr>
            <p:ph type="title"/>
          </p:nvPr>
        </p:nvSpPr>
        <p:spPr/>
        <p:txBody>
          <a:bodyPr/>
          <a:lstStyle/>
          <a:p>
            <a:r>
              <a:rPr lang="en-US" dirty="0"/>
              <a:t>Click to edit Master title style</a:t>
            </a:r>
          </a:p>
        </p:txBody>
      </p:sp>
      <p:sp>
        <p:nvSpPr>
          <p:cNvPr id="9" name="Text Placeholder 8">
            <a:extLst>
              <a:ext uri="{FF2B5EF4-FFF2-40B4-BE49-F238E27FC236}">
                <a16:creationId xmlns:a16="http://schemas.microsoft.com/office/drawing/2014/main" xmlns="" id="{0017DA06-FC1C-4867-B6F2-B591C57ABC43}"/>
              </a:ext>
            </a:extLst>
          </p:cNvPr>
          <p:cNvSpPr>
            <a:spLocks noGrp="1"/>
          </p:cNvSpPr>
          <p:nvPr>
            <p:ph type="body" sz="quarter" idx="12"/>
          </p:nvPr>
        </p:nvSpPr>
        <p:spPr>
          <a:xfrm>
            <a:off x="400051" y="1447800"/>
            <a:ext cx="8276034" cy="46482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EACAADB7-D2E0-C846-AF04-75E2ED15C011}"/>
              </a:ext>
            </a:extLst>
          </p:cNvPr>
          <p:cNvSpPr>
            <a:spLocks noGrp="1"/>
          </p:cNvSpPr>
          <p:nvPr>
            <p:ph type="ftr" sz="quarter" idx="3"/>
          </p:nvPr>
        </p:nvSpPr>
        <p:spPr>
          <a:xfrm>
            <a:off x="400050" y="6097589"/>
            <a:ext cx="7886700" cy="441325"/>
          </a:xfrm>
          <a:prstGeom prst="rect">
            <a:avLst/>
          </a:prstGeom>
        </p:spPr>
        <p:txBody>
          <a:bodyPr vert="horz" lIns="91440" tIns="45720" rIns="91440" bIns="45720" rtlCol="0" anchor="b"/>
          <a:lstStyle>
            <a:lvl1pPr algn="l">
              <a:defRPr sz="600">
                <a:solidFill>
                  <a:schemeClr val="tx1">
                    <a:lumMod val="75000"/>
                    <a:lumOff val="2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516826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defTabSz="914400" fontAlgn="base">
              <a:spcBef>
                <a:spcPct val="0"/>
              </a:spcBef>
              <a:spcAft>
                <a:spcPct val="0"/>
              </a:spcAft>
            </a:pPr>
            <a:r>
              <a:rPr lang="en-US" altLang="fa-IR" sz="800" smtClean="0">
                <a:solidFill>
                  <a:srgbClr val="000000"/>
                </a:solidFill>
              </a:rPr>
              <a:t>     |   </a:t>
            </a:r>
            <a:fld id="{53BA95EE-32EA-47F7-B995-C906C4D47C7A}" type="slidenum">
              <a:rPr lang="en-US" altLang="fa-IR" sz="800" smtClean="0">
                <a:solidFill>
                  <a:srgbClr val="000000"/>
                </a:solidFill>
              </a:rPr>
              <a:pPr algn="r" defTabSz="914400" fontAlgn="base">
                <a:spcBef>
                  <a:spcPct val="0"/>
                </a:spcBef>
                <a:spcAft>
                  <a:spcPct val="0"/>
                </a:spcAft>
              </a:pPr>
              <a:t>‹#›</a:t>
            </a:fld>
            <a:endParaRPr lang="en-US" altLang="fa-IR" sz="800" smtClean="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50000"/>
              </a:spcBef>
              <a:spcAft>
                <a:spcPct val="0"/>
              </a:spcAft>
              <a:defRPr/>
            </a:pPr>
            <a:endParaRPr lang="en-US" sz="1600" smtClean="0">
              <a:solidFill>
                <a:srgbClr val="1F60A9"/>
              </a:solidFill>
            </a:endParaRPr>
          </a:p>
        </p:txBody>
      </p:sp>
      <p:pic>
        <p:nvPicPr>
          <p:cNvPr id="6" name="Picture 9" descr="SANOFI_DIABETES_without_tagl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6278563"/>
            <a:ext cx="3000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dirty="0"/>
              <a:t>CLIQUEZ POUR MODIFIER LE STYLE DU TITRE</a:t>
            </a:r>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dirty="0" err="1"/>
              <a:t>Cliquez</a:t>
            </a:r>
            <a:r>
              <a:rPr lang="en-US" dirty="0"/>
              <a:t> pour modifier le style des </a:t>
            </a:r>
            <a:r>
              <a:rPr lang="en-US" dirty="0" err="1"/>
              <a:t>sous-titres</a:t>
            </a:r>
            <a:r>
              <a:rPr lang="en-US" dirty="0"/>
              <a:t> du masque</a:t>
            </a:r>
          </a:p>
        </p:txBody>
      </p:sp>
    </p:spTree>
    <p:extLst>
      <p:ext uri="{BB962C8B-B14F-4D97-AF65-F5344CB8AC3E}">
        <p14:creationId xmlns:p14="http://schemas.microsoft.com/office/powerpoint/2010/main" val="541333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940675" cy="1160463"/>
          </a:xfrm>
        </p:spPr>
        <p:txBody>
          <a:bodyPr/>
          <a:lstStyle>
            <a:lvl1pPr algn="ctr">
              <a:defRPr sz="32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17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9E5499E-7212-473F-A19E-23D64B82F4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472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815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829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27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5393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17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382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2615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598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8520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vl1pPr>
          </a:lstStyle>
          <a:p>
            <a:pPr defTabSz="914400" fontAlgn="base">
              <a:spcBef>
                <a:spcPct val="0"/>
              </a:spcBef>
              <a:spcAft>
                <a:spcPct val="0"/>
              </a:spcAft>
              <a:defRPr/>
            </a:pPr>
            <a:endParaRPr lang="en-GB">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vl1pPr>
          </a:lstStyle>
          <a:p>
            <a:pPr defTabSz="914400" fontAlgn="base">
              <a:spcBef>
                <a:spcPct val="0"/>
              </a:spcBef>
              <a:spcAft>
                <a:spcPct val="0"/>
              </a:spcAft>
              <a:defRPr/>
            </a:pPr>
            <a:endParaRPr lang="en-GB">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914400" fontAlgn="base">
              <a:spcBef>
                <a:spcPct val="0"/>
              </a:spcBef>
              <a:spcAft>
                <a:spcPct val="0"/>
              </a:spcAft>
              <a:defRPr/>
            </a:pPr>
            <a:fld id="{46F5D0B3-1261-41A0-903B-6CE03FECAD36}" type="slidenum">
              <a:rPr lang="en-GB" altLang="fa-IR">
                <a:solidFill>
                  <a:srgbClr val="000000"/>
                </a:solidFill>
              </a:rPr>
              <a:pPr defTabSz="914400" fontAlgn="base">
                <a:spcBef>
                  <a:spcPct val="0"/>
                </a:spcBef>
                <a:spcAft>
                  <a:spcPct val="0"/>
                </a:spcAft>
                <a:defRPr/>
              </a:pPr>
              <a:t>‹#›</a:t>
            </a:fld>
            <a:endParaRPr lang="en-GB" altLang="fa-IR">
              <a:solidFill>
                <a:srgbClr val="000000"/>
              </a:solidFill>
            </a:endParaRPr>
          </a:p>
        </p:txBody>
      </p:sp>
    </p:spTree>
    <p:extLst>
      <p:ext uri="{BB962C8B-B14F-4D97-AF65-F5344CB8AC3E}">
        <p14:creationId xmlns:p14="http://schemas.microsoft.com/office/powerpoint/2010/main" val="909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4936FD-8ADC-4C00-99A9-F076F1036D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669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CA" noProof="0" smtClean="0"/>
          </a:p>
        </p:txBody>
      </p:sp>
    </p:spTree>
    <p:extLst>
      <p:ext uri="{BB962C8B-B14F-4D97-AF65-F5344CB8AC3E}">
        <p14:creationId xmlns:p14="http://schemas.microsoft.com/office/powerpoint/2010/main" val="104160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0"/>
            <a:ext cx="8189912" cy="1371600"/>
          </a:xfrm>
        </p:spPr>
        <p:txBody>
          <a:bodyPr/>
          <a:lstStyle>
            <a:lvl1pPr>
              <a:lnSpc>
                <a:spcPct val="95000"/>
              </a:lnSpc>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456375" y="6039210"/>
            <a:ext cx="8201088" cy="457200"/>
          </a:xfrm>
        </p:spPr>
        <p:txBody>
          <a:bodyPr anchor="b"/>
          <a:lstStyle>
            <a:lvl1pPr marL="266700" indent="-266700">
              <a:lnSpc>
                <a:spcPct val="95000"/>
              </a:lnSpc>
              <a:spcAft>
                <a:spcPts val="0"/>
              </a:spcAft>
              <a:buFont typeface="+mj-lt"/>
              <a:buAutoNum type="arabicPeriod"/>
              <a:defRPr lang="en-US" sz="750" kern="1200" dirty="0" smtClean="0">
                <a:solidFill>
                  <a:schemeClr val="tx1"/>
                </a:solidFill>
                <a:latin typeface="Arial" pitchFamily="34" charset="0"/>
                <a:ea typeface="+mn-ea"/>
                <a:cs typeface="Arial" panose="020B0604020202020204" pitchFamily="34" charset="0"/>
              </a:defRPr>
            </a:lvl1pPr>
          </a:lstStyle>
          <a:p>
            <a:pPr marL="109538" lvl="0" indent="-109538" algn="l" defTabSz="457200" rtl="0" eaLnBrk="1" latinLnBrk="0" hangingPunct="1">
              <a:lnSpc>
                <a:spcPct val="95000"/>
              </a:lnSpc>
              <a:spcBef>
                <a:spcPct val="20000"/>
              </a:spcBef>
              <a:spcAft>
                <a:spcPts val="0"/>
              </a:spcAft>
              <a:buFont typeface="+mj-lt"/>
              <a:buAutoNum type="arabicPeriod"/>
            </a:pPr>
            <a:r>
              <a:rPr lang="en-US" dirty="0"/>
              <a:t>Click to edit Master text styles</a:t>
            </a:r>
          </a:p>
        </p:txBody>
      </p:sp>
      <p:sp>
        <p:nvSpPr>
          <p:cNvPr id="7" name="Footer Placeholder 3"/>
          <p:cNvSpPr>
            <a:spLocks noGrp="1"/>
          </p:cNvSpPr>
          <p:nvPr>
            <p:ph type="ftr" sz="quarter" idx="10"/>
          </p:nvPr>
        </p:nvSpPr>
        <p:spPr>
          <a:xfrm>
            <a:off x="3759161" y="6606365"/>
            <a:ext cx="4724400" cy="228600"/>
          </a:xfrm>
          <a:prstGeom prst="rect">
            <a:avLst/>
          </a:prstGeom>
        </p:spPr>
        <p:txBody>
          <a:bodyPr/>
          <a:lstStyle>
            <a:lvl1pPr>
              <a:defRPr sz="800">
                <a:solidFill>
                  <a:schemeClr val="tx1"/>
                </a:solidFill>
                <a:cs typeface="Arial" charset="0"/>
              </a:defRPr>
            </a:lvl1pPr>
          </a:lstStyle>
          <a:p>
            <a:pPr fontAlgn="base">
              <a:spcBef>
                <a:spcPct val="0"/>
              </a:spcBef>
              <a:spcAft>
                <a:spcPct val="0"/>
              </a:spcAft>
              <a:defRPr/>
            </a:pPr>
            <a:r>
              <a:rPr lang="en-US" dirty="0">
                <a:solidFill>
                  <a:srgbClr val="000000"/>
                </a:solidFill>
              </a:rPr>
              <a:t>Eli Lilly and Company – Confidential</a:t>
            </a:r>
          </a:p>
        </p:txBody>
      </p:sp>
    </p:spTree>
    <p:custDataLst>
      <p:tags r:id="rId1"/>
    </p:custDataLst>
    <p:extLst>
      <p:ext uri="{BB962C8B-B14F-4D97-AF65-F5344CB8AC3E}">
        <p14:creationId xmlns:p14="http://schemas.microsoft.com/office/powerpoint/2010/main" val="311428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040"/>
            <a:ext cx="8229600" cy="4493877"/>
          </a:xfrm>
        </p:spPr>
        <p:txBody>
          <a:bodyPr/>
          <a:lstStyle>
            <a:lvl1pPr marL="342900" indent="-342900">
              <a:buFont typeface="Arial" panose="020B0604020202020204" pitchFamily="34" charset="0"/>
              <a:buChar char="♦"/>
              <a:defRPr/>
            </a:lvl1pPr>
            <a:lvl3pPr marL="1143000" indent="-228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7" name="Text Placeholder 5"/>
          <p:cNvSpPr>
            <a:spLocks noGrp="1"/>
          </p:cNvSpPr>
          <p:nvPr>
            <p:ph type="body" sz="quarter" idx="13"/>
          </p:nvPr>
        </p:nvSpPr>
        <p:spPr>
          <a:xfrm>
            <a:off x="459175" y="5991225"/>
            <a:ext cx="8182800" cy="309265"/>
          </a:xfrm>
        </p:spPr>
        <p:txBody>
          <a:bodyPr lIns="90000" rIns="90000" anchor="b">
            <a:noAutofit/>
          </a:bodyPr>
          <a:lstStyle>
            <a:lvl1pPr marL="0" indent="0">
              <a:lnSpc>
                <a:spcPct val="95000"/>
              </a:lnSpc>
              <a:spcAft>
                <a:spcPts val="0"/>
              </a:spcAft>
              <a:buFontTx/>
              <a:buNone/>
              <a:defRPr sz="1200">
                <a:latin typeface="Arial Narrow" panose="020B0606020202030204" pitchFamily="34" charset="0"/>
              </a:defRPr>
            </a:lvl1pPr>
            <a:lvl2pPr>
              <a:defRPr sz="1400"/>
            </a:lvl2pPr>
          </a:lstStyle>
          <a:p>
            <a:pPr lvl="0"/>
            <a:r>
              <a:rPr lang="en-US" dirty="0"/>
              <a:t>Click to edit Master text styles</a:t>
            </a:r>
          </a:p>
        </p:txBody>
      </p:sp>
      <p:sp>
        <p:nvSpPr>
          <p:cNvPr id="8" name="Text Placeholder 7"/>
          <p:cNvSpPr>
            <a:spLocks noGrp="1"/>
          </p:cNvSpPr>
          <p:nvPr>
            <p:ph type="body" sz="quarter" idx="14"/>
          </p:nvPr>
        </p:nvSpPr>
        <p:spPr>
          <a:xfrm>
            <a:off x="457200" y="6264000"/>
            <a:ext cx="8189650" cy="457200"/>
          </a:xfrm>
        </p:spPr>
        <p:txBody>
          <a:bodyPr/>
          <a:lstStyle>
            <a:lvl1pPr marL="0" indent="-18288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dirty="0"/>
              <a:t>Click to edit Master text styles</a:t>
            </a:r>
          </a:p>
        </p:txBody>
      </p:sp>
    </p:spTree>
    <p:extLst>
      <p:ext uri="{BB962C8B-B14F-4D97-AF65-F5344CB8AC3E}">
        <p14:creationId xmlns:p14="http://schemas.microsoft.com/office/powerpoint/2010/main" val="186702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0"/>
            <a:ext cx="8189912" cy="1295400"/>
          </a:xfrm>
        </p:spPr>
        <p:txBody>
          <a:bodyPr/>
          <a:lstStyle>
            <a:lvl1pPr>
              <a:lnSpc>
                <a:spcPct val="95000"/>
              </a:lnSpc>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504000" y="5991225"/>
            <a:ext cx="8182800" cy="309265"/>
          </a:xfrm>
        </p:spPr>
        <p:txBody>
          <a:bodyPr lIns="90000" rIns="90000" anchor="b">
            <a:noAutofit/>
          </a:bodyPr>
          <a:lstStyle>
            <a:lvl1pPr marL="285750" indent="-285750">
              <a:lnSpc>
                <a:spcPct val="95000"/>
              </a:lnSpc>
              <a:spcAft>
                <a:spcPts val="0"/>
              </a:spcAft>
              <a:buFont typeface="Arial" pitchFamily="34" charset="0"/>
              <a:buChar char="•"/>
              <a:defRPr sz="1400"/>
            </a:lvl1pPr>
            <a:lvl2pPr>
              <a:defRPr sz="1400"/>
            </a:lvl2pPr>
          </a:lstStyle>
          <a:p>
            <a:pPr lvl="0"/>
            <a:r>
              <a:rPr lang="en-US" dirty="0"/>
              <a:t>Click to edit Master text styles</a:t>
            </a:r>
          </a:p>
        </p:txBody>
      </p:sp>
      <p:sp>
        <p:nvSpPr>
          <p:cNvPr id="8" name="Text Placeholder 7"/>
          <p:cNvSpPr>
            <a:spLocks noGrp="1"/>
          </p:cNvSpPr>
          <p:nvPr>
            <p:ph type="body" sz="quarter" idx="12"/>
          </p:nvPr>
        </p:nvSpPr>
        <p:spPr>
          <a:xfrm>
            <a:off x="504000" y="6264000"/>
            <a:ext cx="3610800" cy="457200"/>
          </a:xfrm>
        </p:spPr>
        <p:txBody>
          <a:bodyPr/>
          <a:lstStyle>
            <a:lvl1pPr marL="266700" indent="-266700">
              <a:lnSpc>
                <a:spcPct val="95000"/>
              </a:lnSpc>
              <a:spcAft>
                <a:spcPts val="0"/>
              </a:spcAft>
              <a:buFont typeface="+mj-lt"/>
              <a:buAutoNum type="arabicPeriod"/>
              <a:defRPr sz="1200">
                <a:solidFill>
                  <a:schemeClr val="tx1"/>
                </a:solidFill>
                <a:latin typeface="Arial Narrow" pitchFamily="34" charset="0"/>
              </a:defRPr>
            </a:lvl1pPr>
          </a:lstStyle>
          <a:p>
            <a:pPr lvl="0"/>
            <a:r>
              <a:rPr lang="en-US"/>
              <a:t>Click to edit Master text styles</a:t>
            </a:r>
          </a:p>
        </p:txBody>
      </p:sp>
    </p:spTree>
    <p:extLst>
      <p:ext uri="{BB962C8B-B14F-4D97-AF65-F5344CB8AC3E}">
        <p14:creationId xmlns:p14="http://schemas.microsoft.com/office/powerpoint/2010/main" val="202898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a:xfrm>
            <a:off x="504000" y="5991225"/>
            <a:ext cx="8182800" cy="309265"/>
          </a:xfrm>
        </p:spPr>
        <p:txBody>
          <a:bodyPr lIns="90000" rIns="90000" anchor="b">
            <a:noAutofit/>
          </a:bodyPr>
          <a:lstStyle>
            <a:lvl1pPr marL="0" indent="0">
              <a:lnSpc>
                <a:spcPct val="95000"/>
              </a:lnSpc>
              <a:spcAft>
                <a:spcPts val="0"/>
              </a:spcAft>
              <a:buFont typeface="Arial" pitchFamily="34" charset="0"/>
              <a:buNone/>
              <a:defRPr sz="1200">
                <a:latin typeface="Arial Narrow" panose="020B0606020202030204" pitchFamily="34" charset="0"/>
              </a:defRPr>
            </a:lvl1pPr>
            <a:lvl2pPr>
              <a:defRPr sz="1400"/>
            </a:lvl2pPr>
          </a:lstStyle>
          <a:p>
            <a:pPr lvl="0"/>
            <a:r>
              <a:rPr lang="en-US" dirty="0"/>
              <a:t>Click to edit Master text styles</a:t>
            </a:r>
          </a:p>
        </p:txBody>
      </p:sp>
      <p:sp>
        <p:nvSpPr>
          <p:cNvPr id="8" name="Text Placeholder 7"/>
          <p:cNvSpPr>
            <a:spLocks noGrp="1"/>
          </p:cNvSpPr>
          <p:nvPr>
            <p:ph type="body" sz="quarter" idx="12"/>
          </p:nvPr>
        </p:nvSpPr>
        <p:spPr>
          <a:xfrm>
            <a:off x="503999" y="6264000"/>
            <a:ext cx="8196117" cy="457200"/>
          </a:xfrm>
        </p:spPr>
        <p:txBody>
          <a:bodyPr/>
          <a:lstStyle>
            <a:lvl1pPr marL="0" indent="-18288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dirty="0"/>
              <a:t>Click to edit Master text styles</a:t>
            </a:r>
          </a:p>
        </p:txBody>
      </p:sp>
      <p:sp>
        <p:nvSpPr>
          <p:cNvPr id="5" name="Title 1"/>
          <p:cNvSpPr>
            <a:spLocks noGrp="1"/>
          </p:cNvSpPr>
          <p:nvPr>
            <p:ph type="title"/>
          </p:nvPr>
        </p:nvSpPr>
        <p:spPr>
          <a:xfrm>
            <a:off x="457200" y="0"/>
            <a:ext cx="8229600" cy="1371600"/>
          </a:xfrm>
        </p:spPr>
        <p:txBody>
          <a:bodyPr/>
          <a:lstStyle/>
          <a:p>
            <a:r>
              <a:rPr lang="en-US" dirty="0"/>
              <a:t>Click to edit Master title style</a:t>
            </a:r>
          </a:p>
        </p:txBody>
      </p:sp>
    </p:spTree>
    <p:extLst>
      <p:ext uri="{BB962C8B-B14F-4D97-AF65-F5344CB8AC3E}">
        <p14:creationId xmlns:p14="http://schemas.microsoft.com/office/powerpoint/2010/main" val="224254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D_H_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6688"/>
            <a:ext cx="42116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152400" y="6489700"/>
            <a:ext cx="6097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defRPr/>
            </a:pPr>
            <a:r>
              <a:rPr lang="en-US" altLang="en-US" sz="800" dirty="0">
                <a:solidFill>
                  <a:prstClr val="white"/>
                </a:solidFill>
                <a:cs typeface="Arial" pitchFamily="34" charset="0"/>
              </a:rPr>
              <a:t>©2015 Eli Lilly and Company</a:t>
            </a:r>
          </a:p>
        </p:txBody>
      </p:sp>
      <p:sp>
        <p:nvSpPr>
          <p:cNvPr id="7" name="AutoShape 3"/>
          <p:cNvSpPr>
            <a:spLocks noChangeAspect="1" noChangeArrowheads="1" noTextEdit="1"/>
          </p:cNvSpPr>
          <p:nvPr userDrawn="1"/>
        </p:nvSpPr>
        <p:spPr bwMode="auto">
          <a:xfrm>
            <a:off x="-1588" y="0"/>
            <a:ext cx="9144001"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cs typeface="Arial" pitchFamily="34" charset="0"/>
            </a:endParaRPr>
          </a:p>
        </p:txBody>
      </p:sp>
      <p:sp>
        <p:nvSpPr>
          <p:cNvPr id="2" name="Title 1"/>
          <p:cNvSpPr>
            <a:spLocks noGrp="1"/>
          </p:cNvSpPr>
          <p:nvPr>
            <p:ph type="ctrTitle"/>
          </p:nvPr>
        </p:nvSpPr>
        <p:spPr>
          <a:xfrm>
            <a:off x="685800" y="2130425"/>
            <a:ext cx="7772400" cy="1470025"/>
          </a:xfrm>
        </p:spPr>
        <p:txBody>
          <a:bodyPr/>
          <a:lstStyle>
            <a:lvl1pPr algn="l">
              <a:defRPr b="0" i="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84928"/>
            <a:ext cx="7772400" cy="937683"/>
          </a:xfrm>
        </p:spPr>
        <p:txBody>
          <a:bodyPr/>
          <a:lstStyle>
            <a:lvl1pPr marL="0" indent="0" algn="l">
              <a:buNone/>
              <a:defRPr>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2181624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9.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8.w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itle Placeholder 1"/>
          <p:cNvSpPr>
            <a:spLocks noGrp="1"/>
          </p:cNvSpPr>
          <p:nvPr>
            <p:ph type="title"/>
          </p:nvPr>
        </p:nvSpPr>
        <p:spPr>
          <a:xfrm>
            <a:off x="457200" y="0"/>
            <a:ext cx="8229600" cy="1371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488722"/>
            <a:ext cx="8229600" cy="463744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97326" y="6356350"/>
            <a:ext cx="489473" cy="365125"/>
          </a:xfrm>
          <a:prstGeom prst="rect">
            <a:avLst/>
          </a:prstGeom>
        </p:spPr>
        <p:txBody>
          <a:bodyPr vert="horz" lIns="91440" tIns="45720" rIns="91440" bIns="45720" rtlCol="0" anchor="ctr"/>
          <a:lstStyle>
            <a:lvl1pPr algn="r">
              <a:defRPr sz="800">
                <a:solidFill>
                  <a:schemeClr val="tx1">
                    <a:tint val="75000"/>
                  </a:schemeClr>
                </a:solidFill>
                <a:latin typeface="DIN-Regular"/>
                <a:cs typeface="DIN-Regular"/>
              </a:defRPr>
            </a:lvl1pPr>
          </a:lstStyle>
          <a:p>
            <a:pPr defTabSz="914400" fontAlgn="base">
              <a:spcBef>
                <a:spcPct val="0"/>
              </a:spcBef>
              <a:spcAft>
                <a:spcPct val="0"/>
              </a:spcAft>
              <a:defRPr/>
            </a:pPr>
            <a:fld id="{D4FB92A2-0344-41EA-80E7-6A2B20A83CA7}" type="slidenum">
              <a:rPr lang="en-US" smtClean="0">
                <a:solidFill>
                  <a:srgbClr val="BE0023"/>
                </a:solidFill>
              </a:rPr>
              <a:pPr defTabSz="914400" fontAlgn="base">
                <a:spcBef>
                  <a:spcPct val="0"/>
                </a:spcBef>
                <a:spcAft>
                  <a:spcPct val="0"/>
                </a:spcAft>
                <a:defRPr/>
              </a:pPr>
              <a:t>‹#›</a:t>
            </a:fld>
            <a:endParaRPr lang="en-US" dirty="0">
              <a:solidFill>
                <a:srgbClr val="BE0023"/>
              </a:solidFill>
            </a:endParaRPr>
          </a:p>
        </p:txBody>
      </p:sp>
      <p:sp>
        <p:nvSpPr>
          <p:cNvPr id="8" name="Text Box 11"/>
          <p:cNvSpPr txBox="1">
            <a:spLocks noChangeArrowheads="1"/>
          </p:cNvSpPr>
          <p:nvPr/>
        </p:nvSpPr>
        <p:spPr bwMode="auto">
          <a:xfrm>
            <a:off x="379412" y="6288151"/>
            <a:ext cx="6097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pPr>
            <a:endParaRPr lang="en-US" altLang="en-US" sz="800" dirty="0">
              <a:solidFill>
                <a:srgbClr val="86786F"/>
              </a:solidFill>
              <a:cs typeface="Arial" pitchFamily="34" charset="0"/>
            </a:endParaRPr>
          </a:p>
        </p:txBody>
      </p:sp>
      <p:sp>
        <p:nvSpPr>
          <p:cNvPr id="9" name="Text Box 11"/>
          <p:cNvSpPr txBox="1">
            <a:spLocks noChangeArrowheads="1"/>
          </p:cNvSpPr>
          <p:nvPr userDrawn="1"/>
        </p:nvSpPr>
        <p:spPr bwMode="auto">
          <a:xfrm>
            <a:off x="152400" y="6490246"/>
            <a:ext cx="6097588" cy="26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pPr>
            <a:r>
              <a:rPr lang="en-US" altLang="en-US" sz="800" dirty="0">
                <a:solidFill>
                  <a:srgbClr val="000000"/>
                </a:solidFill>
                <a:cs typeface="Arial" pitchFamily="34" charset="0"/>
              </a:rPr>
              <a:t>©2015 Eli Lilly and Company</a:t>
            </a:r>
          </a:p>
        </p:txBody>
      </p:sp>
    </p:spTree>
    <p:extLst>
      <p:ext uri="{BB962C8B-B14F-4D97-AF65-F5344CB8AC3E}">
        <p14:creationId xmlns:p14="http://schemas.microsoft.com/office/powerpoint/2010/main" val="138931724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5" r:id="rId5"/>
    <p:sldLayoutId id="2147483714" r:id="rId6"/>
    <p:sldLayoutId id="2147483715" r:id="rId7"/>
    <p:sldLayoutId id="214748371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939" userDrawn="1">
          <p15:clr>
            <a:srgbClr val="F26B43"/>
          </p15:clr>
        </p15:guide>
        <p15:guide id="2" pos="288" userDrawn="1">
          <p15:clr>
            <a:srgbClr val="F26B43"/>
          </p15:clr>
        </p15:guide>
        <p15:guide id="3" orient="horz" pos="864" userDrawn="1">
          <p15:clr>
            <a:srgbClr val="F26B43"/>
          </p15:clr>
        </p15:guide>
        <p15:guide id="4" orient="horz" userDrawn="1">
          <p15:clr>
            <a:srgbClr val="F26B43"/>
          </p15:clr>
        </p15:guide>
        <p15:guide id="5"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489075"/>
            <a:ext cx="8229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197850" y="6356350"/>
            <a:ext cx="488950" cy="365125"/>
          </a:xfrm>
          <a:prstGeom prst="rect">
            <a:avLst/>
          </a:prstGeom>
        </p:spPr>
        <p:txBody>
          <a:bodyPr vert="horz" lIns="91440" tIns="45720" rIns="91440" bIns="45720" rtlCol="0" anchor="ctr"/>
          <a:lstStyle>
            <a:lvl1pPr algn="r">
              <a:defRPr sz="800">
                <a:solidFill>
                  <a:srgbClr val="BE0023"/>
                </a:solidFill>
                <a:latin typeface="DIN-Regular"/>
                <a:cs typeface="DIN-Regular"/>
              </a:defRPr>
            </a:lvl1pPr>
          </a:lstStyle>
          <a:p>
            <a:pPr defTabSz="914400" fontAlgn="base">
              <a:spcBef>
                <a:spcPct val="0"/>
              </a:spcBef>
              <a:spcAft>
                <a:spcPct val="0"/>
              </a:spcAft>
              <a:defRPr/>
            </a:pPr>
            <a:fld id="{82BFDA79-1713-4320-9BA4-58EE11CEED09}" type="slidenum">
              <a:rPr lang="en-US"/>
              <a:pPr defTabSz="914400" fontAlgn="base">
                <a:spcBef>
                  <a:spcPct val="0"/>
                </a:spcBef>
                <a:spcAft>
                  <a:spcPct val="0"/>
                </a:spcAft>
                <a:defRPr/>
              </a:pPr>
              <a:t>‹#›</a:t>
            </a:fld>
            <a:endParaRPr lang="en-US" dirty="0"/>
          </a:p>
        </p:txBody>
      </p:sp>
      <p:sp>
        <p:nvSpPr>
          <p:cNvPr id="8" name="Text Box 11"/>
          <p:cNvSpPr txBox="1">
            <a:spLocks noChangeArrowheads="1"/>
          </p:cNvSpPr>
          <p:nvPr/>
        </p:nvSpPr>
        <p:spPr bwMode="auto">
          <a:xfrm>
            <a:off x="379413" y="6288088"/>
            <a:ext cx="6097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defRPr/>
            </a:pPr>
            <a:endParaRPr lang="en-US" altLang="en-US" sz="800" dirty="0">
              <a:solidFill>
                <a:srgbClr val="86786F"/>
              </a:solidFill>
              <a:cs typeface="Arial" pitchFamily="34" charset="0"/>
            </a:endParaRPr>
          </a:p>
        </p:txBody>
      </p:sp>
      <p:sp>
        <p:nvSpPr>
          <p:cNvPr id="9" name="Text Box 11"/>
          <p:cNvSpPr txBox="1">
            <a:spLocks noChangeArrowheads="1"/>
          </p:cNvSpPr>
          <p:nvPr userDrawn="1"/>
        </p:nvSpPr>
        <p:spPr bwMode="auto">
          <a:xfrm>
            <a:off x="152400" y="6489700"/>
            <a:ext cx="60975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BE0023"/>
                </a:solidFill>
                <a:latin typeface="Arial" pitchFamily="34" charset="0"/>
                <a:ea typeface="宋体" pitchFamily="2" charset="-122"/>
              </a:defRPr>
            </a:lvl1pPr>
            <a:lvl2pPr marL="742950" indent="-285750" eaLnBrk="0" hangingPunct="0">
              <a:defRPr sz="2400">
                <a:solidFill>
                  <a:srgbClr val="BE0023"/>
                </a:solidFill>
                <a:latin typeface="Arial" pitchFamily="34" charset="0"/>
                <a:ea typeface="宋体" pitchFamily="2" charset="-122"/>
              </a:defRPr>
            </a:lvl2pPr>
            <a:lvl3pPr marL="1143000" indent="-228600" eaLnBrk="0" hangingPunct="0">
              <a:defRPr sz="2400">
                <a:solidFill>
                  <a:srgbClr val="BE0023"/>
                </a:solidFill>
                <a:latin typeface="Arial" pitchFamily="34" charset="0"/>
                <a:ea typeface="宋体" pitchFamily="2" charset="-122"/>
              </a:defRPr>
            </a:lvl3pPr>
            <a:lvl4pPr marL="1600200" indent="-228600" eaLnBrk="0" hangingPunct="0">
              <a:defRPr sz="2400">
                <a:solidFill>
                  <a:srgbClr val="BE0023"/>
                </a:solidFill>
                <a:latin typeface="Arial" pitchFamily="34" charset="0"/>
                <a:ea typeface="宋体" pitchFamily="2" charset="-122"/>
              </a:defRPr>
            </a:lvl4pPr>
            <a:lvl5pPr marL="2057400" indent="-228600" eaLnBrk="0" hangingPunct="0">
              <a:defRPr sz="2400">
                <a:solidFill>
                  <a:srgbClr val="BE0023"/>
                </a:solidFill>
                <a:latin typeface="Arial" pitchFamily="34" charset="0"/>
                <a:ea typeface="宋体" pitchFamily="2" charset="-122"/>
              </a:defRPr>
            </a:lvl5pPr>
            <a:lvl6pPr marL="2514600" indent="-228600" eaLnBrk="0" fontAlgn="base" hangingPunct="0">
              <a:spcBef>
                <a:spcPct val="0"/>
              </a:spcBef>
              <a:spcAft>
                <a:spcPct val="0"/>
              </a:spcAft>
              <a:defRPr sz="2400">
                <a:solidFill>
                  <a:srgbClr val="BE0023"/>
                </a:solidFill>
                <a:latin typeface="Arial" pitchFamily="34" charset="0"/>
                <a:ea typeface="宋体" pitchFamily="2" charset="-122"/>
              </a:defRPr>
            </a:lvl6pPr>
            <a:lvl7pPr marL="2971800" indent="-228600" eaLnBrk="0" fontAlgn="base" hangingPunct="0">
              <a:spcBef>
                <a:spcPct val="0"/>
              </a:spcBef>
              <a:spcAft>
                <a:spcPct val="0"/>
              </a:spcAft>
              <a:defRPr sz="2400">
                <a:solidFill>
                  <a:srgbClr val="BE0023"/>
                </a:solidFill>
                <a:latin typeface="Arial" pitchFamily="34" charset="0"/>
                <a:ea typeface="宋体" pitchFamily="2" charset="-122"/>
              </a:defRPr>
            </a:lvl7pPr>
            <a:lvl8pPr marL="3429000" indent="-228600" eaLnBrk="0" fontAlgn="base" hangingPunct="0">
              <a:spcBef>
                <a:spcPct val="0"/>
              </a:spcBef>
              <a:spcAft>
                <a:spcPct val="0"/>
              </a:spcAft>
              <a:defRPr sz="2400">
                <a:solidFill>
                  <a:srgbClr val="BE0023"/>
                </a:solidFill>
                <a:latin typeface="Arial" pitchFamily="34" charset="0"/>
                <a:ea typeface="宋体" pitchFamily="2" charset="-122"/>
              </a:defRPr>
            </a:lvl8pPr>
            <a:lvl9pPr marL="3886200" indent="-228600" eaLnBrk="0" fontAlgn="base" hangingPunct="0">
              <a:spcBef>
                <a:spcPct val="0"/>
              </a:spcBef>
              <a:spcAft>
                <a:spcPct val="0"/>
              </a:spcAft>
              <a:defRPr sz="2400">
                <a:solidFill>
                  <a:srgbClr val="BE0023"/>
                </a:solidFill>
                <a:latin typeface="Arial" pitchFamily="34" charset="0"/>
                <a:ea typeface="宋体" pitchFamily="2" charset="-122"/>
              </a:defRPr>
            </a:lvl9pPr>
          </a:lstStyle>
          <a:p>
            <a:pPr defTabSz="914400" eaLnBrk="1" fontAlgn="base" hangingPunct="1">
              <a:spcBef>
                <a:spcPct val="0"/>
              </a:spcBef>
              <a:spcAft>
                <a:spcPct val="0"/>
              </a:spcAft>
              <a:tabLst>
                <a:tab pos="2971800" algn="ctr"/>
                <a:tab pos="5943600" algn="r"/>
              </a:tabLst>
              <a:defRPr/>
            </a:pPr>
            <a:r>
              <a:rPr lang="en-US" altLang="en-US" sz="800" dirty="0">
                <a:solidFill>
                  <a:srgbClr val="000000"/>
                </a:solidFill>
                <a:cs typeface="Arial" pitchFamily="34" charset="0"/>
              </a:rPr>
              <a:t>©2015 Eli Lilly and Company</a:t>
            </a:r>
          </a:p>
        </p:txBody>
      </p:sp>
    </p:spTree>
    <p:extLst>
      <p:ext uri="{BB962C8B-B14F-4D97-AF65-F5344CB8AC3E}">
        <p14:creationId xmlns:p14="http://schemas.microsoft.com/office/powerpoint/2010/main" val="337078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fade/>
  </p:transition>
  <p:hf sldNum="0" hdr="0" ftr="0" dt="0"/>
  <p:txStyles>
    <p:titleStyle>
      <a:lvl1pPr algn="l" defTabSz="457200" rtl="0" eaLnBrk="0" fontAlgn="base" hangingPunct="0">
        <a:spcBef>
          <a:spcPct val="0"/>
        </a:spcBef>
        <a:spcAft>
          <a:spcPct val="0"/>
        </a:spcAft>
        <a:defRPr sz="3200" kern="1200">
          <a:solidFill>
            <a:srgbClr val="FFFFFF"/>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3200">
          <a:solidFill>
            <a:srgbClr val="FFFFFF"/>
          </a:solidFill>
          <a:latin typeface="Arial" pitchFamily="34" charset="0"/>
          <a:cs typeface="Arial" pitchFamily="34" charset="0"/>
        </a:defRPr>
      </a:lvl2pPr>
      <a:lvl3pPr algn="l" defTabSz="457200" rtl="0" eaLnBrk="0" fontAlgn="base" hangingPunct="0">
        <a:spcBef>
          <a:spcPct val="0"/>
        </a:spcBef>
        <a:spcAft>
          <a:spcPct val="0"/>
        </a:spcAft>
        <a:defRPr sz="3200">
          <a:solidFill>
            <a:srgbClr val="FFFFFF"/>
          </a:solidFill>
          <a:latin typeface="Arial" pitchFamily="34" charset="0"/>
          <a:cs typeface="Arial" pitchFamily="34" charset="0"/>
        </a:defRPr>
      </a:lvl3pPr>
      <a:lvl4pPr algn="l" defTabSz="457200" rtl="0" eaLnBrk="0" fontAlgn="base" hangingPunct="0">
        <a:spcBef>
          <a:spcPct val="0"/>
        </a:spcBef>
        <a:spcAft>
          <a:spcPct val="0"/>
        </a:spcAft>
        <a:defRPr sz="3200">
          <a:solidFill>
            <a:srgbClr val="FFFFFF"/>
          </a:solidFill>
          <a:latin typeface="Arial" pitchFamily="34" charset="0"/>
          <a:cs typeface="Arial" pitchFamily="34" charset="0"/>
        </a:defRPr>
      </a:lvl4pPr>
      <a:lvl5pPr algn="l" defTabSz="457200" rtl="0" eaLnBrk="0" fontAlgn="base" hangingPunct="0">
        <a:spcBef>
          <a:spcPct val="0"/>
        </a:spcBef>
        <a:spcAft>
          <a:spcPct val="0"/>
        </a:spcAft>
        <a:defRPr sz="3200">
          <a:solidFill>
            <a:srgbClr val="FFFFFF"/>
          </a:solidFill>
          <a:latin typeface="Arial" pitchFamily="34" charset="0"/>
          <a:cs typeface="Arial" pitchFamily="34" charset="0"/>
        </a:defRPr>
      </a:lvl5pPr>
      <a:lvl6pPr marL="457200" algn="l" defTabSz="457200" rtl="0" fontAlgn="base">
        <a:spcBef>
          <a:spcPct val="0"/>
        </a:spcBef>
        <a:spcAft>
          <a:spcPct val="0"/>
        </a:spcAft>
        <a:defRPr sz="3200">
          <a:solidFill>
            <a:srgbClr val="FFFFFF"/>
          </a:solidFill>
          <a:latin typeface="Arial" pitchFamily="34" charset="0"/>
          <a:cs typeface="Arial" pitchFamily="34" charset="0"/>
        </a:defRPr>
      </a:lvl6pPr>
      <a:lvl7pPr marL="914400" algn="l" defTabSz="457200" rtl="0" fontAlgn="base">
        <a:spcBef>
          <a:spcPct val="0"/>
        </a:spcBef>
        <a:spcAft>
          <a:spcPct val="0"/>
        </a:spcAft>
        <a:defRPr sz="3200">
          <a:solidFill>
            <a:srgbClr val="FFFFFF"/>
          </a:solidFill>
          <a:latin typeface="Arial" pitchFamily="34" charset="0"/>
          <a:cs typeface="Arial" pitchFamily="34" charset="0"/>
        </a:defRPr>
      </a:lvl7pPr>
      <a:lvl8pPr marL="1371600" algn="l" defTabSz="457200" rtl="0" fontAlgn="base">
        <a:spcBef>
          <a:spcPct val="0"/>
        </a:spcBef>
        <a:spcAft>
          <a:spcPct val="0"/>
        </a:spcAft>
        <a:defRPr sz="3200">
          <a:solidFill>
            <a:srgbClr val="FFFFFF"/>
          </a:solidFill>
          <a:latin typeface="Arial" pitchFamily="34" charset="0"/>
          <a:cs typeface="Arial" pitchFamily="34" charset="0"/>
        </a:defRPr>
      </a:lvl8pPr>
      <a:lvl9pPr marL="1828800" algn="l" defTabSz="457200" rtl="0" fontAlgn="base">
        <a:spcBef>
          <a:spcPct val="0"/>
        </a:spcBef>
        <a:spcAft>
          <a:spcPct val="0"/>
        </a:spcAft>
        <a:defRPr sz="3200">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44697_elhugl_brand_pp_temp_lo16.jpg"/>
          <p:cNvPicPr>
            <a:picLocks noChangeAspect="1"/>
          </p:cNvPicPr>
          <p:nvPr/>
        </p:nvPicPr>
        <p:blipFill>
          <a:blip r:embed="rId3" cstate="print">
            <a:extLst>
              <a:ext uri="{28A0092B-C50C-407E-A947-70E740481C1C}">
                <a14:useLocalDpi xmlns:a14="http://schemas.microsoft.com/office/drawing/2010/main" val="0"/>
              </a:ext>
            </a:extLst>
          </a:blip>
          <a:srcRect l="101" t="10564" b="49437"/>
          <a:stretch>
            <a:fillRect/>
          </a:stretch>
        </p:blipFill>
        <p:spPr bwMode="auto">
          <a:xfrm>
            <a:off x="0" y="723904"/>
            <a:ext cx="91440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76275" y="139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95325" y="3368677"/>
            <a:ext cx="8229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dirty="0"/>
              <a:t>Click to edit Master text styles</a:t>
            </a:r>
          </a:p>
        </p:txBody>
      </p:sp>
      <p:pic>
        <p:nvPicPr>
          <p:cNvPr id="5125" name="Picture 3" descr="lilly_rgb_4in_30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5" y="239481"/>
            <a:ext cx="6381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63227" y="6512519"/>
            <a:ext cx="6096630" cy="161577"/>
          </a:xfrm>
          <a:prstGeom prst="rect">
            <a:avLst/>
          </a:prstGeom>
          <a:noFill/>
        </p:spPr>
        <p:txBody>
          <a:bodyPr wrap="square" lIns="68573" tIns="34287" rIns="68573" bIns="34287">
            <a:spAutoFit/>
          </a:bodyPr>
          <a:lstStyle/>
          <a:p>
            <a:pPr defTabSz="685732">
              <a:defRPr/>
            </a:pPr>
            <a:r>
              <a:rPr lang="en-US" sz="600" dirty="0">
                <a:solidFill>
                  <a:srgbClr val="000000"/>
                </a:solidFill>
              </a:rPr>
              <a:t> @ 2018 Eli Lilly and Company</a:t>
            </a:r>
          </a:p>
        </p:txBody>
      </p:sp>
    </p:spTree>
    <p:extLst>
      <p:ext uri="{BB962C8B-B14F-4D97-AF65-F5344CB8AC3E}">
        <p14:creationId xmlns:p14="http://schemas.microsoft.com/office/powerpoint/2010/main" val="1226897"/>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lang="en-US" sz="2850" kern="1200" dirty="0">
          <a:solidFill>
            <a:schemeClr val="bg1"/>
          </a:solidFill>
          <a:latin typeface="+mn-lt"/>
          <a:ea typeface="+mj-ea"/>
          <a:cs typeface="Arial" pitchFamily="34" charset="0"/>
        </a:defRPr>
      </a:lvl1pPr>
      <a:lvl2pPr algn="l" rtl="0" eaLnBrk="0" fontAlgn="base" hangingPunct="0">
        <a:spcBef>
          <a:spcPct val="0"/>
        </a:spcBef>
        <a:spcAft>
          <a:spcPct val="0"/>
        </a:spcAft>
        <a:defRPr sz="2850">
          <a:solidFill>
            <a:schemeClr val="bg1"/>
          </a:solidFill>
          <a:latin typeface="Arial" pitchFamily="34" charset="0"/>
          <a:cs typeface="Arial" pitchFamily="34" charset="0"/>
        </a:defRPr>
      </a:lvl2pPr>
      <a:lvl3pPr algn="l" rtl="0" eaLnBrk="0" fontAlgn="base" hangingPunct="0">
        <a:spcBef>
          <a:spcPct val="0"/>
        </a:spcBef>
        <a:spcAft>
          <a:spcPct val="0"/>
        </a:spcAft>
        <a:defRPr sz="2850">
          <a:solidFill>
            <a:schemeClr val="bg1"/>
          </a:solidFill>
          <a:latin typeface="Arial" pitchFamily="34" charset="0"/>
          <a:cs typeface="Arial" pitchFamily="34" charset="0"/>
        </a:defRPr>
      </a:lvl3pPr>
      <a:lvl4pPr algn="l" rtl="0" eaLnBrk="0" fontAlgn="base" hangingPunct="0">
        <a:spcBef>
          <a:spcPct val="0"/>
        </a:spcBef>
        <a:spcAft>
          <a:spcPct val="0"/>
        </a:spcAft>
        <a:defRPr sz="2850">
          <a:solidFill>
            <a:schemeClr val="bg1"/>
          </a:solidFill>
          <a:latin typeface="Arial" pitchFamily="34" charset="0"/>
          <a:cs typeface="Arial" pitchFamily="34" charset="0"/>
        </a:defRPr>
      </a:lvl4pPr>
      <a:lvl5pPr algn="l" rtl="0" eaLnBrk="0" fontAlgn="base" hangingPunct="0">
        <a:spcBef>
          <a:spcPct val="0"/>
        </a:spcBef>
        <a:spcAft>
          <a:spcPct val="0"/>
        </a:spcAft>
        <a:defRPr sz="2850">
          <a:solidFill>
            <a:schemeClr val="bg1"/>
          </a:solidFill>
          <a:latin typeface="Arial" pitchFamily="34" charset="0"/>
          <a:cs typeface="Arial" pitchFamily="34" charset="0"/>
        </a:defRPr>
      </a:lvl5pPr>
      <a:lvl6pPr marL="342866" algn="l" rtl="0" fontAlgn="base">
        <a:spcBef>
          <a:spcPct val="0"/>
        </a:spcBef>
        <a:spcAft>
          <a:spcPct val="0"/>
        </a:spcAft>
        <a:defRPr sz="2850">
          <a:solidFill>
            <a:schemeClr val="bg1"/>
          </a:solidFill>
          <a:latin typeface="Arial" pitchFamily="34" charset="0"/>
          <a:cs typeface="Arial" pitchFamily="34" charset="0"/>
        </a:defRPr>
      </a:lvl6pPr>
      <a:lvl7pPr marL="685732" algn="l" rtl="0" fontAlgn="base">
        <a:spcBef>
          <a:spcPct val="0"/>
        </a:spcBef>
        <a:spcAft>
          <a:spcPct val="0"/>
        </a:spcAft>
        <a:defRPr sz="2850">
          <a:solidFill>
            <a:schemeClr val="bg1"/>
          </a:solidFill>
          <a:latin typeface="Arial" pitchFamily="34" charset="0"/>
          <a:cs typeface="Arial" pitchFamily="34" charset="0"/>
        </a:defRPr>
      </a:lvl7pPr>
      <a:lvl8pPr marL="1028597" algn="l" rtl="0" fontAlgn="base">
        <a:spcBef>
          <a:spcPct val="0"/>
        </a:spcBef>
        <a:spcAft>
          <a:spcPct val="0"/>
        </a:spcAft>
        <a:defRPr sz="2850">
          <a:solidFill>
            <a:schemeClr val="bg1"/>
          </a:solidFill>
          <a:latin typeface="Arial" pitchFamily="34" charset="0"/>
          <a:cs typeface="Arial" pitchFamily="34" charset="0"/>
        </a:defRPr>
      </a:lvl8pPr>
      <a:lvl9pPr marL="1371464" algn="l" rtl="0" fontAlgn="base">
        <a:spcBef>
          <a:spcPct val="0"/>
        </a:spcBef>
        <a:spcAft>
          <a:spcPct val="0"/>
        </a:spcAft>
        <a:defRPr sz="2850">
          <a:solidFill>
            <a:schemeClr val="bg1"/>
          </a:solidFill>
          <a:latin typeface="Arial" pitchFamily="34" charset="0"/>
          <a:cs typeface="Arial" pitchFamily="34" charset="0"/>
        </a:defRPr>
      </a:lvl9pPr>
    </p:titleStyle>
    <p:bodyStyle>
      <a:lvl1pPr algn="l" rtl="0" eaLnBrk="0" fontAlgn="base" hangingPunct="0">
        <a:spcBef>
          <a:spcPts val="150"/>
        </a:spcBef>
        <a:spcAft>
          <a:spcPct val="0"/>
        </a:spcAft>
        <a:buFont typeface="Arial" pitchFamily="34" charset="0"/>
        <a:defRPr lang="en-US" sz="1500" b="1" kern="1200">
          <a:solidFill>
            <a:schemeClr val="tx1"/>
          </a:solidFill>
          <a:latin typeface="+mn-lt"/>
          <a:ea typeface="+mn-ea"/>
          <a:cs typeface="+mn-cs"/>
        </a:defRPr>
      </a:lvl1pPr>
      <a:lvl2pPr algn="l" rtl="0" eaLnBrk="0" fontAlgn="base" hangingPunct="0">
        <a:spcBef>
          <a:spcPct val="20000"/>
        </a:spcBef>
        <a:spcAft>
          <a:spcPct val="0"/>
        </a:spcAft>
        <a:buFont typeface="Arial" pitchFamily="34" charset="0"/>
        <a:defRPr lang="en-US" sz="1500" b="1" kern="1200">
          <a:solidFill>
            <a:srgbClr val="988F86"/>
          </a:solidFill>
          <a:latin typeface="Arial Narrow" pitchFamily="34" charset="0"/>
          <a:ea typeface="+mn-ea"/>
          <a:cs typeface="+mn-cs"/>
        </a:defRPr>
      </a:lvl2pPr>
      <a:lvl3pPr algn="l" rtl="0" eaLnBrk="0" fontAlgn="base" hangingPunct="0">
        <a:spcBef>
          <a:spcPct val="20000"/>
        </a:spcBef>
        <a:spcAft>
          <a:spcPct val="0"/>
        </a:spcAft>
        <a:buFont typeface="Arial" pitchFamily="34" charset="0"/>
        <a:defRPr lang="en-US" sz="1500" b="1" kern="1200">
          <a:solidFill>
            <a:srgbClr val="988F86"/>
          </a:solidFill>
          <a:latin typeface="Arial Narrow" pitchFamily="34" charset="0"/>
          <a:ea typeface="+mn-ea"/>
          <a:cs typeface="+mn-cs"/>
        </a:defRPr>
      </a:lvl3pPr>
      <a:lvl4pPr algn="l" rtl="0" eaLnBrk="0" fontAlgn="base" hangingPunct="0">
        <a:spcBef>
          <a:spcPct val="20000"/>
        </a:spcBef>
        <a:spcAft>
          <a:spcPct val="0"/>
        </a:spcAft>
        <a:buFont typeface="Arial" pitchFamily="34" charset="0"/>
        <a:defRPr lang="en-US" sz="1500" b="1" kern="1200">
          <a:solidFill>
            <a:srgbClr val="988F86"/>
          </a:solidFill>
          <a:latin typeface="Arial Narrow" pitchFamily="34" charset="0"/>
          <a:ea typeface="+mn-ea"/>
          <a:cs typeface="+mn-cs"/>
        </a:defRPr>
      </a:lvl4pPr>
      <a:lvl5pPr algn="l" rtl="0" eaLnBrk="0" fontAlgn="base" hangingPunct="0">
        <a:spcBef>
          <a:spcPct val="20000"/>
        </a:spcBef>
        <a:spcAft>
          <a:spcPct val="0"/>
        </a:spcAft>
        <a:buFont typeface="Arial" pitchFamily="34" charset="0"/>
        <a:defRPr lang="en-US" sz="1500" b="1" kern="1200">
          <a:solidFill>
            <a:srgbClr val="988F86"/>
          </a:solidFill>
          <a:latin typeface="Arial Narrow" pitchFamily="34" charset="0"/>
          <a:ea typeface="+mn-ea"/>
          <a:cs typeface="+mn-cs"/>
        </a:defRPr>
      </a:lvl5pPr>
      <a:lvl6pPr marL="1885761"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7"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3"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59"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29"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44697_elhugl_brand_pp_temp_lo16.jpg"/>
          <p:cNvPicPr>
            <a:picLocks noChangeAspect="1"/>
          </p:cNvPicPr>
          <p:nvPr/>
        </p:nvPicPr>
        <p:blipFill>
          <a:blip r:embed="rId16" cstate="print"/>
          <a:srcRect l="101" t="43114" b="49437"/>
          <a:stretch>
            <a:fillRect/>
          </a:stretch>
        </p:blipFill>
        <p:spPr bwMode="auto">
          <a:xfrm>
            <a:off x="0" y="612775"/>
            <a:ext cx="9144000" cy="682625"/>
          </a:xfrm>
          <a:prstGeom prst="rect">
            <a:avLst/>
          </a:prstGeom>
          <a:noFill/>
          <a:ln w="9525">
            <a:noFill/>
            <a:miter lim="800000"/>
            <a:headEnd/>
            <a:tailEnd/>
          </a:ln>
        </p:spPr>
      </p:pic>
      <p:pic>
        <p:nvPicPr>
          <p:cNvPr id="17411" name="Picture 5" descr="44697_elhugl_brand_pp_temp_lo16.jpg"/>
          <p:cNvPicPr>
            <a:picLocks noChangeAspect="1"/>
          </p:cNvPicPr>
          <p:nvPr/>
        </p:nvPicPr>
        <p:blipFill>
          <a:blip r:embed="rId16" cstate="print"/>
          <a:srcRect l="101" t="10565" b="52937"/>
          <a:stretch>
            <a:fillRect/>
          </a:stretch>
        </p:blipFill>
        <p:spPr bwMode="auto">
          <a:xfrm>
            <a:off x="0" y="0"/>
            <a:ext cx="9144000" cy="1143000"/>
          </a:xfrm>
          <a:prstGeom prst="rect">
            <a:avLst/>
          </a:prstGeom>
          <a:noFill/>
          <a:ln w="9525">
            <a:noFill/>
            <a:miter lim="800000"/>
            <a:headEnd/>
            <a:tailEnd/>
          </a:ln>
        </p:spPr>
      </p:pic>
      <p:sp>
        <p:nvSpPr>
          <p:cNvPr id="17412" name="Title Placeholder 1"/>
          <p:cNvSpPr>
            <a:spLocks noGrp="1"/>
          </p:cNvSpPr>
          <p:nvPr>
            <p:ph type="title"/>
          </p:nvPr>
        </p:nvSpPr>
        <p:spPr bwMode="auto">
          <a:xfrm>
            <a:off x="5715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TextBox 6"/>
          <p:cNvSpPr txBox="1"/>
          <p:nvPr userDrawn="1"/>
        </p:nvSpPr>
        <p:spPr>
          <a:xfrm>
            <a:off x="71689" y="6566356"/>
            <a:ext cx="3557777" cy="184666"/>
          </a:xfrm>
          <a:prstGeom prst="rect">
            <a:avLst/>
          </a:prstGeom>
          <a:noFill/>
        </p:spPr>
        <p:txBody>
          <a:bodyPr wrap="square" rtlCol="0">
            <a:spAutoFit/>
          </a:bodyPr>
          <a:lstStyle/>
          <a:p>
            <a:r>
              <a:rPr lang="en-US" sz="600" dirty="0">
                <a:solidFill>
                  <a:srgbClr val="000000"/>
                </a:solidFill>
                <a:latin typeface="+mj-lt"/>
              </a:rPr>
              <a:t>Company Confidential. For Internal Use Only. Not for Use in Detailing.</a:t>
            </a:r>
          </a:p>
        </p:txBody>
      </p:sp>
    </p:spTree>
    <p:extLst>
      <p:ext uri="{BB962C8B-B14F-4D97-AF65-F5344CB8AC3E}">
        <p14:creationId xmlns:p14="http://schemas.microsoft.com/office/powerpoint/2010/main" val="10075451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7" r:id="rId14"/>
  </p:sldLayoutIdLst>
  <p:hf hdr="0" ftr="0" dt="0"/>
  <p:txStyles>
    <p:titleStyle>
      <a:lvl1pPr algn="l" rtl="0" eaLnBrk="1" fontAlgn="base" hangingPunct="1">
        <a:spcBef>
          <a:spcPct val="0"/>
        </a:spcBef>
        <a:spcAft>
          <a:spcPct val="0"/>
        </a:spcAft>
        <a:defRPr lang="en-US" sz="2025" kern="1200" dirty="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25">
          <a:solidFill>
            <a:schemeClr val="bg1"/>
          </a:solidFill>
          <a:latin typeface="Arial" charset="0"/>
          <a:cs typeface="Arial" charset="0"/>
        </a:defRPr>
      </a:lvl2pPr>
      <a:lvl3pPr algn="l" rtl="0" eaLnBrk="1" fontAlgn="base" hangingPunct="1">
        <a:spcBef>
          <a:spcPct val="0"/>
        </a:spcBef>
        <a:spcAft>
          <a:spcPct val="0"/>
        </a:spcAft>
        <a:defRPr sz="2025">
          <a:solidFill>
            <a:schemeClr val="bg1"/>
          </a:solidFill>
          <a:latin typeface="Arial" charset="0"/>
          <a:cs typeface="Arial" charset="0"/>
        </a:defRPr>
      </a:lvl3pPr>
      <a:lvl4pPr algn="l" rtl="0" eaLnBrk="1" fontAlgn="base" hangingPunct="1">
        <a:spcBef>
          <a:spcPct val="0"/>
        </a:spcBef>
        <a:spcAft>
          <a:spcPct val="0"/>
        </a:spcAft>
        <a:defRPr sz="2025">
          <a:solidFill>
            <a:schemeClr val="bg1"/>
          </a:solidFill>
          <a:latin typeface="Arial" charset="0"/>
          <a:cs typeface="Arial" charset="0"/>
        </a:defRPr>
      </a:lvl4pPr>
      <a:lvl5pPr algn="l" rtl="0" eaLnBrk="1" fontAlgn="base" hangingPunct="1">
        <a:spcBef>
          <a:spcPct val="0"/>
        </a:spcBef>
        <a:spcAft>
          <a:spcPct val="0"/>
        </a:spcAft>
        <a:defRPr sz="2025">
          <a:solidFill>
            <a:schemeClr val="bg1"/>
          </a:solidFill>
          <a:latin typeface="Arial" charset="0"/>
          <a:cs typeface="Arial" charset="0"/>
        </a:defRPr>
      </a:lvl5pPr>
      <a:lvl6pPr marL="342900" algn="l" rtl="0" eaLnBrk="1" fontAlgn="base" hangingPunct="1">
        <a:spcBef>
          <a:spcPct val="0"/>
        </a:spcBef>
        <a:spcAft>
          <a:spcPct val="0"/>
        </a:spcAft>
        <a:defRPr sz="2025">
          <a:solidFill>
            <a:schemeClr val="bg1"/>
          </a:solidFill>
          <a:latin typeface="Arial" charset="0"/>
          <a:cs typeface="Arial" charset="0"/>
        </a:defRPr>
      </a:lvl6pPr>
      <a:lvl7pPr marL="685800" algn="l" rtl="0" eaLnBrk="1" fontAlgn="base" hangingPunct="1">
        <a:spcBef>
          <a:spcPct val="0"/>
        </a:spcBef>
        <a:spcAft>
          <a:spcPct val="0"/>
        </a:spcAft>
        <a:defRPr sz="2025">
          <a:solidFill>
            <a:schemeClr val="bg1"/>
          </a:solidFill>
          <a:latin typeface="Arial" charset="0"/>
          <a:cs typeface="Arial" charset="0"/>
        </a:defRPr>
      </a:lvl7pPr>
      <a:lvl8pPr marL="1028700" algn="l" rtl="0" eaLnBrk="1" fontAlgn="base" hangingPunct="1">
        <a:spcBef>
          <a:spcPct val="0"/>
        </a:spcBef>
        <a:spcAft>
          <a:spcPct val="0"/>
        </a:spcAft>
        <a:defRPr sz="2025">
          <a:solidFill>
            <a:schemeClr val="bg1"/>
          </a:solidFill>
          <a:latin typeface="Arial" charset="0"/>
          <a:cs typeface="Arial" charset="0"/>
        </a:defRPr>
      </a:lvl8pPr>
      <a:lvl9pPr marL="1371600" algn="l" rtl="0" eaLnBrk="1" fontAlgn="base" hangingPunct="1">
        <a:spcBef>
          <a:spcPct val="0"/>
        </a:spcBef>
        <a:spcAft>
          <a:spcPct val="0"/>
        </a:spcAft>
        <a:defRPr sz="2025">
          <a:solidFill>
            <a:schemeClr val="bg1"/>
          </a:solidFill>
          <a:latin typeface="Arial" charset="0"/>
          <a:cs typeface="Arial" charset="0"/>
        </a:defRPr>
      </a:lvl9pPr>
    </p:titleStyle>
    <p:bodyStyle>
      <a:lvl1pPr marL="257175" indent="-257175" algn="l" rtl="0" eaLnBrk="1" fontAlgn="base" hangingPunct="1">
        <a:spcBef>
          <a:spcPct val="20000"/>
        </a:spcBef>
        <a:spcAft>
          <a:spcPct val="0"/>
        </a:spcAft>
        <a:buFont typeface="Arial" charset="0"/>
        <a:buChar char="•"/>
        <a:defRPr sz="1425" kern="1200">
          <a:solidFill>
            <a:srgbClr val="988F86"/>
          </a:solidFill>
          <a:latin typeface="Cambria" pitchFamily="18" charset="0"/>
          <a:ea typeface="+mn-ea"/>
          <a:cs typeface="Times New Roman" pitchFamily="18" charset="0"/>
        </a:defRPr>
      </a:lvl1pPr>
      <a:lvl2pPr marL="557213" indent="-214313" algn="l" rtl="0" eaLnBrk="1" fontAlgn="base" hangingPunct="1">
        <a:spcBef>
          <a:spcPct val="20000"/>
        </a:spcBef>
        <a:spcAft>
          <a:spcPct val="0"/>
        </a:spcAft>
        <a:buFont typeface="Arial" charset="0"/>
        <a:buChar char="–"/>
        <a:defRPr kern="1200">
          <a:solidFill>
            <a:srgbClr val="988F86"/>
          </a:solidFill>
          <a:latin typeface="Cambria" pitchFamily="18" charset="0"/>
          <a:ea typeface="+mn-ea"/>
          <a:cs typeface="Times New Roman" pitchFamily="18" charset="0"/>
        </a:defRPr>
      </a:lvl2pPr>
      <a:lvl3pPr marL="857250" indent="-171450" algn="l" rtl="0" eaLnBrk="1" fontAlgn="base" hangingPunct="1">
        <a:spcBef>
          <a:spcPct val="20000"/>
        </a:spcBef>
        <a:spcAft>
          <a:spcPct val="0"/>
        </a:spcAft>
        <a:buFont typeface="Arial" charset="0"/>
        <a:buChar char="•"/>
        <a:defRPr sz="1200" kern="1200">
          <a:solidFill>
            <a:srgbClr val="988F86"/>
          </a:solidFill>
          <a:latin typeface="Cambria" pitchFamily="18" charset="0"/>
          <a:ea typeface="+mn-ea"/>
          <a:cs typeface="Times New Roman" pitchFamily="18" charset="0"/>
        </a:defRPr>
      </a:lvl3pPr>
      <a:lvl4pPr marL="1200150" indent="-171450" algn="l" rtl="0" eaLnBrk="1" fontAlgn="base" hangingPunct="1">
        <a:spcBef>
          <a:spcPct val="20000"/>
        </a:spcBef>
        <a:spcAft>
          <a:spcPct val="0"/>
        </a:spcAft>
        <a:buFont typeface="Arial" charset="0"/>
        <a:buChar char="–"/>
        <a:defRPr sz="1050" kern="1200">
          <a:solidFill>
            <a:srgbClr val="988F86"/>
          </a:solidFill>
          <a:latin typeface="Cambria" pitchFamily="18" charset="0"/>
          <a:ea typeface="+mn-ea"/>
          <a:cs typeface="Times New Roman" pitchFamily="18" charset="0"/>
        </a:defRPr>
      </a:lvl4pPr>
      <a:lvl5pPr marL="1543050" indent="-171450" algn="l" rtl="0" eaLnBrk="1" fontAlgn="base" hangingPunct="1">
        <a:spcBef>
          <a:spcPct val="20000"/>
        </a:spcBef>
        <a:spcAft>
          <a:spcPct val="0"/>
        </a:spcAft>
        <a:buFont typeface="Arial" charset="0"/>
        <a:buChar char="»"/>
        <a:defRPr sz="900" kern="1200">
          <a:solidFill>
            <a:srgbClr val="988F86"/>
          </a:solidFill>
          <a:latin typeface="Cambria"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60350"/>
            <a:ext cx="7940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a-IR" smtClean="0"/>
              <a:t>CLIQUEZ POUR MODIFIER LE STYLE DU TITRE</a:t>
            </a:r>
          </a:p>
        </p:txBody>
      </p:sp>
      <p:sp>
        <p:nvSpPr>
          <p:cNvPr id="1027" name="Rectangle 3"/>
          <p:cNvSpPr>
            <a:spLocks noGrp="1" noChangeArrowheads="1"/>
          </p:cNvSpPr>
          <p:nvPr>
            <p:ph type="body" idx="1"/>
          </p:nvPr>
        </p:nvSpPr>
        <p:spPr bwMode="auto">
          <a:xfrm>
            <a:off x="611188" y="1350963"/>
            <a:ext cx="795655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a-IR" smtClean="0"/>
              <a:t>Cliquez pour modifier les styles du texte du masque</a:t>
            </a:r>
          </a:p>
          <a:p>
            <a:pPr lvl="1"/>
            <a:r>
              <a:rPr lang="en-US" altLang="fa-IR" smtClean="0"/>
              <a:t>Deuxième niveau</a:t>
            </a:r>
          </a:p>
          <a:p>
            <a:pPr lvl="2"/>
            <a:r>
              <a:rPr lang="en-US" altLang="fa-IR" smtClean="0"/>
              <a:t>Troisième niveau</a:t>
            </a:r>
          </a:p>
          <a:p>
            <a:pPr lvl="3"/>
            <a:r>
              <a:rPr lang="en-US" altLang="fa-IR" smtClean="0"/>
              <a:t>Quatrième niveau</a:t>
            </a:r>
          </a:p>
          <a:p>
            <a:pPr lvl="4"/>
            <a:r>
              <a:rPr lang="en-US" altLang="fa-IR" smtClean="0"/>
              <a:t>Cinquième niveau</a:t>
            </a:r>
          </a:p>
        </p:txBody>
      </p:sp>
      <p:sp>
        <p:nvSpPr>
          <p:cNvPr id="1028" name="Rectangle 4"/>
          <p:cNvSpPr>
            <a:spLocks noChangeArrowheads="1"/>
          </p:cNvSpPr>
          <p:nvPr/>
        </p:nvSpPr>
        <p:spPr bwMode="auto">
          <a:xfrm>
            <a:off x="3455988" y="6235700"/>
            <a:ext cx="5111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defTabSz="914400" fontAlgn="base">
              <a:spcBef>
                <a:spcPct val="0"/>
              </a:spcBef>
              <a:spcAft>
                <a:spcPct val="0"/>
              </a:spcAft>
            </a:pPr>
            <a:r>
              <a:rPr lang="en-US" altLang="fa-IR" sz="800" smtClean="0">
                <a:solidFill>
                  <a:srgbClr val="000000"/>
                </a:solidFill>
              </a:rPr>
              <a:t>     |   </a:t>
            </a:r>
            <a:fld id="{9E3F8CC7-C39A-4249-8577-B9DEF64E3916}" type="slidenum">
              <a:rPr lang="en-US" altLang="fa-IR" sz="800" smtClean="0">
                <a:solidFill>
                  <a:srgbClr val="000000"/>
                </a:solidFill>
              </a:rPr>
              <a:pPr algn="r" defTabSz="914400" fontAlgn="base">
                <a:spcBef>
                  <a:spcPct val="0"/>
                </a:spcBef>
                <a:spcAft>
                  <a:spcPct val="0"/>
                </a:spcAft>
              </a:pPr>
              <a:t>‹#›</a:t>
            </a:fld>
            <a:endParaRPr lang="en-US" altLang="fa-IR" sz="800" smtClean="0">
              <a:solidFill>
                <a:srgbClr val="000000"/>
              </a:solidFill>
            </a:endParaRPr>
          </a:p>
        </p:txBody>
      </p:sp>
      <p:sp>
        <p:nvSpPr>
          <p:cNvPr id="1029" name="Text Box 6"/>
          <p:cNvSpPr txBox="1">
            <a:spLocks noChangeArrowheads="1"/>
          </p:cNvSpPr>
          <p:nvPr/>
        </p:nvSpPr>
        <p:spPr bwMode="auto">
          <a:xfrm>
            <a:off x="7758113" y="6521450"/>
            <a:ext cx="1385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50000"/>
              </a:spcBef>
              <a:spcAft>
                <a:spcPct val="0"/>
              </a:spcAft>
              <a:defRPr/>
            </a:pPr>
            <a:endParaRPr lang="en-US" sz="1600" smtClean="0">
              <a:solidFill>
                <a:srgbClr val="1F60A9"/>
              </a:solidFill>
            </a:endParaRPr>
          </a:p>
        </p:txBody>
      </p:sp>
      <p:pic>
        <p:nvPicPr>
          <p:cNvPr id="1030" name="Picture 6" descr="SANOFI_DIABETES_without_tagline.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2938" y="6278563"/>
            <a:ext cx="3000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1648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rtl="0" eaLnBrk="0" fontAlgn="base" hangingPunct="0">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fontAlgn="base">
        <a:spcBef>
          <a:spcPct val="0"/>
        </a:spcBef>
        <a:spcAft>
          <a:spcPct val="0"/>
        </a:spcAft>
        <a:defRPr sz="3000">
          <a:solidFill>
            <a:schemeClr val="bg2"/>
          </a:solidFill>
          <a:latin typeface="Arial" charset="0"/>
          <a:cs typeface="Arial" charset="0"/>
        </a:defRPr>
      </a:lvl6pPr>
      <a:lvl7pPr marL="914400" algn="l" rtl="0" fontAlgn="base">
        <a:spcBef>
          <a:spcPct val="0"/>
        </a:spcBef>
        <a:spcAft>
          <a:spcPct val="0"/>
        </a:spcAft>
        <a:defRPr sz="3000">
          <a:solidFill>
            <a:schemeClr val="bg2"/>
          </a:solidFill>
          <a:latin typeface="Arial" charset="0"/>
          <a:cs typeface="Arial" charset="0"/>
        </a:defRPr>
      </a:lvl7pPr>
      <a:lvl8pPr marL="1371600" algn="l" rtl="0" fontAlgn="base">
        <a:spcBef>
          <a:spcPct val="0"/>
        </a:spcBef>
        <a:spcAft>
          <a:spcPct val="0"/>
        </a:spcAft>
        <a:defRPr sz="3000">
          <a:solidFill>
            <a:schemeClr val="bg2"/>
          </a:solidFill>
          <a:latin typeface="Arial" charset="0"/>
          <a:cs typeface="Arial" charset="0"/>
        </a:defRPr>
      </a:lvl8pPr>
      <a:lvl9pPr marL="1828800" algn="l" rtl="0" fontAlgn="base">
        <a:spcBef>
          <a:spcPct val="0"/>
        </a:spcBef>
        <a:spcAft>
          <a:spcPct val="0"/>
        </a:spcAft>
        <a:defRPr sz="3000">
          <a:solidFill>
            <a:schemeClr val="bg2"/>
          </a:solidFill>
          <a:latin typeface="Arial" charset="0"/>
          <a:cs typeface="Arial" charset="0"/>
        </a:defRPr>
      </a:lvl9pPr>
    </p:titleStyle>
    <p:bodyStyle>
      <a:lvl1pPr marL="342900" indent="-342900" algn="l" rtl="0" eaLnBrk="0" fontAlgn="base" hangingPunct="0">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lr>
          <a:srgbClr val="ED5B43"/>
        </a:buClr>
        <a:buChar char="•"/>
        <a:defRPr sz="1600">
          <a:solidFill>
            <a:srgbClr val="AAAAAA"/>
          </a:solidFill>
          <a:latin typeface="+mn-lt"/>
          <a:cs typeface="+mn-cs"/>
        </a:defRPr>
      </a:lvl6pPr>
      <a:lvl7pPr marL="2971800" indent="-228600" algn="l" rtl="0" fontAlgn="base">
        <a:spcBef>
          <a:spcPct val="20000"/>
        </a:spcBef>
        <a:spcAft>
          <a:spcPct val="0"/>
        </a:spcAft>
        <a:buClr>
          <a:srgbClr val="ED5B43"/>
        </a:buClr>
        <a:buChar char="•"/>
        <a:defRPr sz="1600">
          <a:solidFill>
            <a:srgbClr val="AAAAAA"/>
          </a:solidFill>
          <a:latin typeface="+mn-lt"/>
          <a:cs typeface="+mn-cs"/>
        </a:defRPr>
      </a:lvl7pPr>
      <a:lvl8pPr marL="3429000" indent="-228600" algn="l" rtl="0" fontAlgn="base">
        <a:spcBef>
          <a:spcPct val="20000"/>
        </a:spcBef>
        <a:spcAft>
          <a:spcPct val="0"/>
        </a:spcAft>
        <a:buClr>
          <a:srgbClr val="ED5B43"/>
        </a:buClr>
        <a:buChar char="•"/>
        <a:defRPr sz="1600">
          <a:solidFill>
            <a:srgbClr val="AAAAAA"/>
          </a:solidFill>
          <a:latin typeface="+mn-lt"/>
          <a:cs typeface="+mn-cs"/>
        </a:defRPr>
      </a:lvl8pPr>
      <a:lvl9pPr marL="3886200" indent="-228600" algn="l" rtl="0" fontAlgn="base">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fpnotebook.com/Endo/Lab/SrmKtn.htm" TargetMode="External"/><Relationship Id="rId2" Type="http://schemas.openxmlformats.org/officeDocument/2006/relationships/hyperlink" Target="https://fpnotebook.com/Endo/Pharm/Insln.htm" TargetMode="External"/><Relationship Id="rId1" Type="http://schemas.openxmlformats.org/officeDocument/2006/relationships/slideLayout" Target="../slideLayouts/slideLayout15.xml"/><Relationship Id="rId4" Type="http://schemas.openxmlformats.org/officeDocument/2006/relationships/hyperlink" Target="https://fpnotebook.com/Endo/Pharm/AnlgBslInsln.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fpnotebook.com/Endo/Pharm/Insln.htm" TargetMode="External"/><Relationship Id="rId2" Type="http://schemas.openxmlformats.org/officeDocument/2006/relationships/hyperlink" Target="https://fpnotebook.com/Endo/Lab/SrmKtn.htm" TargetMode="External"/><Relationship Id="rId1" Type="http://schemas.openxmlformats.org/officeDocument/2006/relationships/slideLayout" Target="../slideLayouts/slideLayout15.xml"/><Relationship Id="rId4" Type="http://schemas.openxmlformats.org/officeDocument/2006/relationships/hyperlink" Target="https://fpnotebook.com/Endo/Pharm/AnlgBslInsln.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eaLnBrk="0" hangingPunct="0">
              <a:buClr>
                <a:srgbClr val="009FDA"/>
              </a:buClr>
            </a:pPr>
            <a:r>
              <a:rPr lang="en-US" altLang="fa-IR" sz="4800" b="1">
                <a:solidFill>
                  <a:srgbClr val="002060"/>
                </a:solidFill>
                <a:latin typeface="Times New Roman" pitchFamily="18" charset="0"/>
                <a:ea typeface="Calibri" pitchFamily="34" charset="0"/>
              </a:rPr>
              <a:t>Initiation of Insulin therapy in T</a:t>
            </a:r>
            <a:r>
              <a:rPr lang="en-US" altLang="fa-IR" sz="4800" b="1" baseline="-25000">
                <a:solidFill>
                  <a:srgbClr val="002060"/>
                </a:solidFill>
                <a:latin typeface="Times New Roman" pitchFamily="18" charset="0"/>
                <a:ea typeface="Calibri" pitchFamily="34" charset="0"/>
              </a:rPr>
              <a:t>2</a:t>
            </a:r>
            <a:r>
              <a:rPr lang="en-US" altLang="fa-IR" sz="4800" b="1">
                <a:solidFill>
                  <a:srgbClr val="002060"/>
                </a:solidFill>
                <a:latin typeface="Times New Roman" pitchFamily="18" charset="0"/>
                <a:ea typeface="Calibri" pitchFamily="34" charset="0"/>
              </a:rPr>
              <a:t>DM</a:t>
            </a:r>
          </a:p>
          <a:p>
            <a:endParaRPr lang="en-US" sz="2400">
              <a:latin typeface="Times New Roman" pitchFamily="18" charset="0"/>
            </a:endParaRPr>
          </a:p>
        </p:txBody>
      </p:sp>
      <p:sp>
        <p:nvSpPr>
          <p:cNvPr id="3" name="Text Placeholder 2"/>
          <p:cNvSpPr>
            <a:spLocks noGrp="1"/>
          </p:cNvSpPr>
          <p:nvPr>
            <p:ph type="body" sz="quarter" idx="13"/>
          </p:nvPr>
        </p:nvSpPr>
        <p:spPr/>
        <p:txBody>
          <a:bodyPr/>
          <a:lstStyle/>
          <a:p>
            <a:pPr marL="0" lvl="0" indent="0" algn="ctr">
              <a:spcBef>
                <a:spcPct val="20000"/>
              </a:spcBef>
              <a:buClrTx/>
              <a:buSzTx/>
              <a:buNone/>
            </a:pPr>
            <a:r>
              <a:rPr lang="en-US" sz="2500" b="1">
                <a:solidFill>
                  <a:srgbClr val="002060"/>
                </a:solidFill>
                <a:latin typeface="Bell MT" pitchFamily="18" charset="0"/>
                <a:cs typeface="+mn-cs"/>
              </a:rPr>
              <a:t>Dr. Mitra Niafar</a:t>
            </a:r>
            <a:br>
              <a:rPr lang="en-US" sz="2500" b="1">
                <a:solidFill>
                  <a:srgbClr val="002060"/>
                </a:solidFill>
                <a:latin typeface="Bell MT" pitchFamily="18" charset="0"/>
                <a:cs typeface="+mn-cs"/>
              </a:rPr>
            </a:br>
            <a:r>
              <a:rPr lang="en-US" sz="2500" b="1">
                <a:solidFill>
                  <a:srgbClr val="002060"/>
                </a:solidFill>
                <a:latin typeface="Bell MT" pitchFamily="18" charset="0"/>
                <a:cs typeface="+mn-cs"/>
              </a:rPr>
              <a:t>Professor of Endocrinology and Metabolism</a:t>
            </a:r>
            <a:br>
              <a:rPr lang="en-US" sz="2500" b="1">
                <a:solidFill>
                  <a:srgbClr val="002060"/>
                </a:solidFill>
                <a:latin typeface="Bell MT" pitchFamily="18" charset="0"/>
                <a:cs typeface="+mn-cs"/>
              </a:rPr>
            </a:br>
            <a:r>
              <a:rPr lang="en-US" sz="2500" b="1">
                <a:solidFill>
                  <a:srgbClr val="002060"/>
                </a:solidFill>
                <a:latin typeface="Bell MT" pitchFamily="18" charset="0"/>
                <a:cs typeface="+mn-cs"/>
              </a:rPr>
              <a:t>Tabriz University of Medical Sciences</a:t>
            </a:r>
            <a:endParaRPr lang="fa-IR" sz="2500" b="1">
              <a:solidFill>
                <a:srgbClr val="002060"/>
              </a:solidFill>
              <a:latin typeface="Bell MT" pitchFamily="18" charset="0"/>
              <a:cs typeface="Arial"/>
            </a:endParaRPr>
          </a:p>
          <a:p>
            <a:endParaRPr lang="en-US"/>
          </a:p>
        </p:txBody>
      </p:sp>
    </p:spTree>
    <p:extLst>
      <p:ext uri="{BB962C8B-B14F-4D97-AF65-F5344CB8AC3E}">
        <p14:creationId xmlns:p14="http://schemas.microsoft.com/office/powerpoint/2010/main" val="401591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a:extLst>
              <a:ext uri="{FF2B5EF4-FFF2-40B4-BE49-F238E27FC236}">
                <a16:creationId xmlns:a16="http://schemas.microsoft.com/office/drawing/2014/main" xmlns="" id="{3B2D7D1E-44F8-46A6-A0E0-80C8FEE77EBF}"/>
              </a:ext>
            </a:extLst>
          </p:cNvPr>
          <p:cNvSpPr txBox="1">
            <a:spLocks/>
          </p:cNvSpPr>
          <p:nvPr/>
        </p:nvSpPr>
        <p:spPr>
          <a:xfrm>
            <a:off x="400051" y="5481260"/>
            <a:ext cx="7838537" cy="280175"/>
          </a:xfrm>
          <a:prstGeom prst="rect">
            <a:avLst/>
          </a:prstGeom>
        </p:spPr>
        <p:txBody>
          <a:bodyPr vert="horz" lIns="68580" tIns="34290" rIns="68580" bIns="34290" rtlCol="0" anchor="b"/>
          <a:lstStyle>
            <a:defPPr>
              <a:defRPr lang="en-US"/>
            </a:defPPr>
            <a:lvl1pPr marL="0" algn="l" defTabSz="914400" rtl="0" eaLnBrk="1" latinLnBrk="0" hangingPunct="1">
              <a:defRPr sz="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600" dirty="0"/>
              <a:t>Note: Some of the insulins listed here may not be available in your region.</a:t>
            </a:r>
          </a:p>
          <a:p>
            <a:pPr>
              <a:defRPr/>
            </a:pPr>
            <a:r>
              <a:rPr lang="en-GB" sz="600" dirty="0"/>
              <a:t>FPG = fasting plasma glucose; GLP-1 RA = </a:t>
            </a:r>
            <a:r>
              <a:rPr lang="en-US" sz="600" dirty="0"/>
              <a:t>glucagon-like peptide-1 receptor agonist; NPH = neutral protamine Hagedorn.</a:t>
            </a:r>
            <a:endParaRPr lang="en-GB" sz="600" dirty="0"/>
          </a:p>
          <a:p>
            <a:pPr>
              <a:defRPr/>
            </a:pPr>
            <a:r>
              <a:rPr lang="en-GB" sz="600" dirty="0"/>
              <a:t>American Diabetes Association. Standards of medical care in diabetes-2019; </a:t>
            </a:r>
            <a:r>
              <a:rPr lang="en-GB" sz="600" i="1" dirty="0"/>
              <a:t>Diabetes Care</a:t>
            </a:r>
            <a:r>
              <a:rPr lang="en-GB" sz="600" dirty="0"/>
              <a:t>. 2019;41(suppl 1):S1-S135.</a:t>
            </a:r>
          </a:p>
        </p:txBody>
      </p:sp>
      <p:sp>
        <p:nvSpPr>
          <p:cNvPr id="2" name="Title 1"/>
          <p:cNvSpPr>
            <a:spLocks noGrp="1"/>
          </p:cNvSpPr>
          <p:nvPr>
            <p:ph type="title"/>
          </p:nvPr>
        </p:nvSpPr>
        <p:spPr>
          <a:xfrm>
            <a:off x="153820" y="216426"/>
            <a:ext cx="8821737" cy="914400"/>
          </a:xfrm>
        </p:spPr>
        <p:txBody>
          <a:bodyPr>
            <a:noAutofit/>
          </a:bodyPr>
          <a:lstStyle/>
          <a:p>
            <a:pPr algn="ctr"/>
            <a:r>
              <a:rPr lang="en-GB" sz="2200" b="1" dirty="0">
                <a:latin typeface="Times New Roman" pitchFamily="18" charset="0"/>
                <a:cs typeface="Times New Roman" pitchFamily="18" charset="0"/>
              </a:rPr>
              <a:t>Many Insulins Are Available to People With T2D Who May Eventually Require Exogenous Insulin to Supplement </a:t>
            </a:r>
            <a:r>
              <a:rPr lang="en-GB" sz="2200" b="1" dirty="0">
                <a:latin typeface="Times New Roman" pitchFamily="18" charset="0"/>
                <a:cs typeface="Times New Roman" pitchFamily="18" charset="0"/>
                <a:sym typeface="Symbol" panose="05050102010706020507" pitchFamily="18" charset="2"/>
              </a:rPr>
              <a:t></a:t>
            </a:r>
            <a:r>
              <a:rPr lang="en-GB" sz="2200" b="1" dirty="0">
                <a:latin typeface="Times New Roman" pitchFamily="18" charset="0"/>
                <a:cs typeface="Times New Roman" pitchFamily="18" charset="0"/>
              </a:rPr>
              <a:t>-Cell Function</a:t>
            </a:r>
          </a:p>
        </p:txBody>
      </p:sp>
      <p:graphicFrame>
        <p:nvGraphicFramePr>
          <p:cNvPr id="26" name="Content Placeholder 4">
            <a:extLst>
              <a:ext uri="{FF2B5EF4-FFF2-40B4-BE49-F238E27FC236}">
                <a16:creationId xmlns:a16="http://schemas.microsoft.com/office/drawing/2014/main" xmlns="" id="{2D509AC9-697A-44E1-819E-754CB9157AC5}"/>
              </a:ext>
            </a:extLst>
          </p:cNvPr>
          <p:cNvGraphicFramePr>
            <a:graphicFrameLocks/>
          </p:cNvGraphicFramePr>
          <p:nvPr>
            <p:extLst>
              <p:ext uri="{D42A27DB-BD31-4B8C-83A1-F6EECF244321}">
                <p14:modId xmlns:p14="http://schemas.microsoft.com/office/powerpoint/2010/main" val="2446961487"/>
              </p:ext>
            </p:extLst>
          </p:nvPr>
        </p:nvGraphicFramePr>
        <p:xfrm>
          <a:off x="6574442" y="2489339"/>
          <a:ext cx="2091251" cy="1981200"/>
        </p:xfrm>
        <a:graphic>
          <a:graphicData uri="http://schemas.openxmlformats.org/drawingml/2006/table">
            <a:tbl>
              <a:tblPr firstRow="1" bandRow="1">
                <a:tableStyleId>{5C22544A-7EE6-4342-B048-85BDC9FD1C3A}</a:tableStyleId>
              </a:tblPr>
              <a:tblGrid>
                <a:gridCol w="2091251">
                  <a:extLst>
                    <a:ext uri="{9D8B030D-6E8A-4147-A177-3AD203B41FA5}">
                      <a16:colId xmlns:a16="http://schemas.microsoft.com/office/drawing/2014/main" xmlns="" val="1590649450"/>
                    </a:ext>
                  </a:extLst>
                </a:gridCol>
              </a:tblGrid>
              <a:tr h="231940">
                <a:tc>
                  <a:txBody>
                    <a:bodyPr/>
                    <a:lstStyle/>
                    <a:p>
                      <a:pPr marL="0" indent="0"/>
                      <a:r>
                        <a:rPr lang="en-US" sz="1400" b="1" dirty="0">
                          <a:solidFill>
                            <a:schemeClr val="bg1"/>
                          </a:solidFill>
                        </a:rPr>
                        <a:t>Rapid-acting</a:t>
                      </a:r>
                    </a:p>
                  </a:txBody>
                  <a:tcPr marL="68580" marR="68580" marT="34290" marB="34290"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226760563"/>
                  </a:ext>
                </a:extLst>
              </a:tr>
              <a:tr h="881371">
                <a:tc>
                  <a:txBody>
                    <a:bodyPr/>
                    <a:lstStyle/>
                    <a:p>
                      <a:pPr marL="4763" indent="0">
                        <a:buFont typeface="Arial" panose="020B0604020202020204" pitchFamily="34" charset="0"/>
                        <a:buNone/>
                        <a:tabLst/>
                      </a:pPr>
                      <a:r>
                        <a:rPr lang="en-US" sz="1400" b="1" dirty="0">
                          <a:solidFill>
                            <a:schemeClr val="tx2">
                              <a:lumMod val="75000"/>
                            </a:schemeClr>
                          </a:solidFill>
                        </a:rPr>
                        <a:t>Lispro biosimilar</a:t>
                      </a:r>
                    </a:p>
                    <a:p>
                      <a:pPr marL="4763" indent="0">
                        <a:buFont typeface="Arial" panose="020B0604020202020204" pitchFamily="34" charset="0"/>
                        <a:buNone/>
                        <a:tabLst/>
                      </a:pPr>
                      <a:r>
                        <a:rPr lang="en-US" sz="1400" b="1" dirty="0">
                          <a:solidFill>
                            <a:schemeClr val="tx2">
                              <a:lumMod val="75000"/>
                            </a:schemeClr>
                          </a:solidFill>
                        </a:rPr>
                        <a:t>Glulisine</a:t>
                      </a:r>
                    </a:p>
                    <a:p>
                      <a:pPr marL="4763" indent="0">
                        <a:buFont typeface="Arial" panose="020B0604020202020204" pitchFamily="34" charset="0"/>
                        <a:buNone/>
                        <a:tabLst/>
                      </a:pPr>
                      <a:r>
                        <a:rPr lang="en-US" sz="1400" b="1" dirty="0">
                          <a:solidFill>
                            <a:schemeClr val="tx2">
                              <a:lumMod val="75000"/>
                            </a:schemeClr>
                          </a:solidFill>
                        </a:rPr>
                        <a:t>Lispro</a:t>
                      </a:r>
                    </a:p>
                    <a:p>
                      <a:pPr marL="4763" indent="0">
                        <a:buFont typeface="Arial" panose="020B0604020202020204" pitchFamily="34" charset="0"/>
                        <a:buNone/>
                        <a:tabLst/>
                      </a:pPr>
                      <a:r>
                        <a:rPr lang="en-US" sz="1400" b="1" dirty="0">
                          <a:solidFill>
                            <a:schemeClr val="tx2">
                              <a:lumMod val="75000"/>
                            </a:schemeClr>
                          </a:solidFill>
                        </a:rPr>
                        <a:t>Aspart</a:t>
                      </a:r>
                    </a:p>
                    <a:p>
                      <a:pPr marL="4763" indent="0">
                        <a:buFont typeface="Arial" panose="020B0604020202020204" pitchFamily="34" charset="0"/>
                        <a:buNone/>
                        <a:tabLst/>
                      </a:pPr>
                      <a:r>
                        <a:rPr lang="en-US" sz="1400" b="1" dirty="0">
                          <a:solidFill>
                            <a:schemeClr val="tx2">
                              <a:lumMod val="75000"/>
                            </a:schemeClr>
                          </a:solidFill>
                        </a:rPr>
                        <a:t>Inhaled insulin</a:t>
                      </a:r>
                    </a:p>
                  </a:txBody>
                  <a:tcPr marL="68580" marR="68580" marT="34290" marB="3429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872663121"/>
                  </a:ext>
                </a:extLst>
              </a:tr>
              <a:tr h="231940">
                <a:tc>
                  <a:txBody>
                    <a:bodyPr/>
                    <a:lstStyle/>
                    <a:p>
                      <a:pPr marL="0" indent="0">
                        <a:buFont typeface="Arial" panose="020B0604020202020204" pitchFamily="34" charset="0"/>
                        <a:buNone/>
                      </a:pPr>
                      <a:r>
                        <a:rPr lang="en-US" sz="1400" b="1" dirty="0">
                          <a:solidFill>
                            <a:schemeClr val="bg1"/>
                          </a:solidFill>
                        </a:rPr>
                        <a:t>Short-acting</a:t>
                      </a:r>
                    </a:p>
                  </a:txBody>
                  <a:tcPr marL="68580" marR="68580" marT="34290" marB="34290"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4250575383"/>
                  </a:ext>
                </a:extLst>
              </a:tr>
              <a:tr h="231940">
                <a:tc>
                  <a:txBody>
                    <a:bodyPr/>
                    <a:lstStyle/>
                    <a:p>
                      <a:pPr marL="4763" indent="0">
                        <a:buFont typeface="Arial" panose="020B0604020202020204" pitchFamily="34" charset="0"/>
                        <a:buNone/>
                        <a:tabLst/>
                      </a:pPr>
                      <a:r>
                        <a:rPr lang="en-US" sz="1400" b="1" kern="1200" dirty="0">
                          <a:solidFill>
                            <a:schemeClr val="tx2">
                              <a:lumMod val="75000"/>
                            </a:schemeClr>
                          </a:solidFill>
                          <a:latin typeface="+mn-lt"/>
                          <a:ea typeface="+mn-ea"/>
                          <a:cs typeface="+mn-cs"/>
                        </a:rPr>
                        <a:t>Human regular</a:t>
                      </a:r>
                    </a:p>
                  </a:txBody>
                  <a:tcPr marL="68580" marR="68580" marT="34290" marB="34290">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318623116"/>
                  </a:ext>
                </a:extLst>
              </a:tr>
            </a:tbl>
          </a:graphicData>
        </a:graphic>
      </p:graphicFrame>
      <p:graphicFrame>
        <p:nvGraphicFramePr>
          <p:cNvPr id="30" name="Content Placeholder 4">
            <a:extLst>
              <a:ext uri="{FF2B5EF4-FFF2-40B4-BE49-F238E27FC236}">
                <a16:creationId xmlns:a16="http://schemas.microsoft.com/office/drawing/2014/main" xmlns="" id="{FF62443C-BE72-42E5-86BE-316D7BC19F5B}"/>
              </a:ext>
            </a:extLst>
          </p:cNvPr>
          <p:cNvGraphicFramePr>
            <a:graphicFrameLocks/>
          </p:cNvGraphicFramePr>
          <p:nvPr>
            <p:extLst>
              <p:ext uri="{D42A27DB-BD31-4B8C-83A1-F6EECF244321}">
                <p14:modId xmlns:p14="http://schemas.microsoft.com/office/powerpoint/2010/main" val="3802481049"/>
              </p:ext>
            </p:extLst>
          </p:nvPr>
        </p:nvGraphicFramePr>
        <p:xfrm>
          <a:off x="457201" y="2495411"/>
          <a:ext cx="2091251" cy="1605724"/>
        </p:xfrm>
        <a:graphic>
          <a:graphicData uri="http://schemas.openxmlformats.org/drawingml/2006/table">
            <a:tbl>
              <a:tblPr firstRow="1" bandRow="1">
                <a:tableStyleId>{5C22544A-7EE6-4342-B048-85BDC9FD1C3A}</a:tableStyleId>
              </a:tblPr>
              <a:tblGrid>
                <a:gridCol w="2091251">
                  <a:extLst>
                    <a:ext uri="{9D8B030D-6E8A-4147-A177-3AD203B41FA5}">
                      <a16:colId xmlns:a16="http://schemas.microsoft.com/office/drawing/2014/main" xmlns="" val="1590649450"/>
                    </a:ext>
                  </a:extLst>
                </a:gridCol>
              </a:tblGrid>
              <a:tr h="388886">
                <a:tc>
                  <a:txBody>
                    <a:bodyPr/>
                    <a:lstStyle/>
                    <a:p>
                      <a:r>
                        <a:rPr lang="en-US" sz="1400" b="1" dirty="0">
                          <a:solidFill>
                            <a:schemeClr val="bg1"/>
                          </a:solidFill>
                        </a:rPr>
                        <a:t>Basal analogues</a:t>
                      </a:r>
                    </a:p>
                  </a:txBody>
                  <a:tcPr marL="68580" marR="68580" marT="34290" marB="34290" anchor="ct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xmlns="" val="1226760563"/>
                  </a:ext>
                </a:extLst>
              </a:tr>
              <a:tr h="1216838">
                <a:tc>
                  <a:txBody>
                    <a:bodyPr/>
                    <a:lstStyle/>
                    <a:p>
                      <a:pPr marL="4763" indent="0">
                        <a:buFont typeface="Arial" panose="020B0604020202020204" pitchFamily="34" charset="0"/>
                        <a:buNone/>
                        <a:tabLst/>
                      </a:pPr>
                      <a:r>
                        <a:rPr lang="en-US" sz="1400" b="1" dirty="0">
                          <a:solidFill>
                            <a:schemeClr val="tx2">
                              <a:lumMod val="75000"/>
                            </a:schemeClr>
                          </a:solidFill>
                        </a:rPr>
                        <a:t>Glargine biosimilar</a:t>
                      </a:r>
                    </a:p>
                    <a:p>
                      <a:pPr marL="4763" indent="0">
                        <a:buFont typeface="Arial" panose="020B0604020202020204" pitchFamily="34" charset="0"/>
                        <a:buNone/>
                        <a:tabLst/>
                      </a:pPr>
                      <a:r>
                        <a:rPr lang="en-US" sz="1400" b="1" dirty="0">
                          <a:solidFill>
                            <a:schemeClr val="tx2">
                              <a:lumMod val="75000"/>
                            </a:schemeClr>
                          </a:solidFill>
                        </a:rPr>
                        <a:t>Glargine</a:t>
                      </a:r>
                    </a:p>
                    <a:p>
                      <a:pPr marL="4763" indent="0">
                        <a:buFont typeface="Arial" panose="020B0604020202020204" pitchFamily="34" charset="0"/>
                        <a:buNone/>
                        <a:tabLst/>
                      </a:pPr>
                      <a:r>
                        <a:rPr lang="en-US" sz="1400" b="1" dirty="0">
                          <a:solidFill>
                            <a:schemeClr val="tx2">
                              <a:lumMod val="75000"/>
                            </a:schemeClr>
                          </a:solidFill>
                        </a:rPr>
                        <a:t>Detimir</a:t>
                      </a:r>
                    </a:p>
                    <a:p>
                      <a:pPr marL="4763" indent="0">
                        <a:buFont typeface="Arial" panose="020B0604020202020204" pitchFamily="34" charset="0"/>
                        <a:buNone/>
                        <a:tabLst/>
                      </a:pPr>
                      <a:r>
                        <a:rPr lang="en-US" sz="1400" b="1" dirty="0">
                          <a:solidFill>
                            <a:schemeClr val="tx2">
                              <a:lumMod val="75000"/>
                            </a:schemeClr>
                          </a:solidFill>
                        </a:rPr>
                        <a:t>Degludec</a:t>
                      </a:r>
                    </a:p>
                  </a:txBody>
                  <a:tcPr marL="68580" marR="68580" marT="34290" marB="34290">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3872663121"/>
                  </a:ext>
                </a:extLst>
              </a:tr>
            </a:tbl>
          </a:graphicData>
        </a:graphic>
      </p:graphicFrame>
      <p:graphicFrame>
        <p:nvGraphicFramePr>
          <p:cNvPr id="32" name="Content Placeholder 4">
            <a:extLst>
              <a:ext uri="{FF2B5EF4-FFF2-40B4-BE49-F238E27FC236}">
                <a16:creationId xmlns:a16="http://schemas.microsoft.com/office/drawing/2014/main" xmlns="" id="{6053C7DB-D613-48BA-AAC6-4F89BE5BEFFD}"/>
              </a:ext>
            </a:extLst>
          </p:cNvPr>
          <p:cNvGraphicFramePr>
            <a:graphicFrameLocks/>
          </p:cNvGraphicFramePr>
          <p:nvPr>
            <p:extLst>
              <p:ext uri="{D42A27DB-BD31-4B8C-83A1-F6EECF244321}">
                <p14:modId xmlns:p14="http://schemas.microsoft.com/office/powerpoint/2010/main" val="1334435785"/>
              </p:ext>
            </p:extLst>
          </p:nvPr>
        </p:nvGraphicFramePr>
        <p:xfrm>
          <a:off x="3284747" y="2495411"/>
          <a:ext cx="2532941" cy="2421242"/>
        </p:xfrm>
        <a:graphic>
          <a:graphicData uri="http://schemas.openxmlformats.org/drawingml/2006/table">
            <a:tbl>
              <a:tblPr firstRow="1" bandRow="1">
                <a:tableStyleId>{5C22544A-7EE6-4342-B048-85BDC9FD1C3A}</a:tableStyleId>
              </a:tblPr>
              <a:tblGrid>
                <a:gridCol w="2532941">
                  <a:extLst>
                    <a:ext uri="{9D8B030D-6E8A-4147-A177-3AD203B41FA5}">
                      <a16:colId xmlns:a16="http://schemas.microsoft.com/office/drawing/2014/main" xmlns="" val="1590649450"/>
                    </a:ext>
                  </a:extLst>
                </a:gridCol>
              </a:tblGrid>
              <a:tr h="329488">
                <a:tc>
                  <a:txBody>
                    <a:bodyPr/>
                    <a:lstStyle/>
                    <a:p>
                      <a:pPr marL="0" indent="0">
                        <a:buFont typeface="Arial" panose="020B0604020202020204" pitchFamily="34" charset="0"/>
                        <a:buNone/>
                      </a:pPr>
                      <a:r>
                        <a:rPr lang="en-US" sz="1400" b="1" dirty="0">
                          <a:solidFill>
                            <a:schemeClr val="bg1"/>
                          </a:solidFill>
                        </a:rPr>
                        <a:t>Premixed insulin products</a:t>
                      </a:r>
                    </a:p>
                  </a:txBody>
                  <a:tcPr marL="68580" marR="68580" marT="34290" marB="34290" anchor="ctr">
                    <a:lnB w="12700" cap="flat" cmpd="sng" algn="ctr">
                      <a:solidFill>
                        <a:schemeClr val="bg1"/>
                      </a:solidFill>
                      <a:prstDash val="solid"/>
                      <a:round/>
                      <a:headEnd type="none" w="med" len="med"/>
                      <a:tailEnd type="none" w="med" len="med"/>
                    </a:lnB>
                    <a:solidFill>
                      <a:srgbClr val="841357"/>
                    </a:solidFill>
                  </a:tcPr>
                </a:tc>
                <a:extLst>
                  <a:ext uri="{0D108BD9-81ED-4DB2-BD59-A6C34878D82A}">
                    <a16:rowId xmlns:a16="http://schemas.microsoft.com/office/drawing/2014/main" xmlns="" val="4250575383"/>
                  </a:ext>
                </a:extLst>
              </a:tr>
              <a:tr h="1030978">
                <a:tc>
                  <a:txBody>
                    <a:bodyPr/>
                    <a:lstStyle/>
                    <a:p>
                      <a:pPr marL="4763" indent="0">
                        <a:buFont typeface="Arial" panose="020B0604020202020204" pitchFamily="34" charset="0"/>
                        <a:buNone/>
                        <a:tabLst/>
                      </a:pPr>
                      <a:r>
                        <a:rPr lang="en-US" sz="1400" b="1" kern="1200" dirty="0">
                          <a:solidFill>
                            <a:schemeClr val="tx2">
                              <a:lumMod val="75000"/>
                            </a:schemeClr>
                          </a:solidFill>
                          <a:latin typeface="+mn-lt"/>
                          <a:ea typeface="+mn-ea"/>
                          <a:cs typeface="+mn-cs"/>
                        </a:rPr>
                        <a:t>NPH/regular 70/30</a:t>
                      </a:r>
                    </a:p>
                    <a:p>
                      <a:pPr marL="4763" indent="0">
                        <a:buFont typeface="Arial" panose="020B0604020202020204" pitchFamily="34" charset="0"/>
                        <a:buNone/>
                        <a:tabLst/>
                      </a:pPr>
                      <a:r>
                        <a:rPr lang="en-US" sz="1400" b="1" kern="1200" dirty="0">
                          <a:solidFill>
                            <a:schemeClr val="tx2">
                              <a:lumMod val="75000"/>
                            </a:schemeClr>
                          </a:solidFill>
                          <a:latin typeface="+mn-lt"/>
                          <a:ea typeface="+mn-ea"/>
                          <a:cs typeface="+mn-cs"/>
                        </a:rPr>
                        <a:t>Lispro 50/50</a:t>
                      </a:r>
                    </a:p>
                    <a:p>
                      <a:pPr marL="4763" indent="0">
                        <a:buFont typeface="Arial" panose="020B0604020202020204" pitchFamily="34" charset="0"/>
                        <a:buNone/>
                        <a:tabLst/>
                      </a:pPr>
                      <a:r>
                        <a:rPr lang="en-US" sz="1400" b="1" kern="1200" dirty="0">
                          <a:solidFill>
                            <a:schemeClr val="tx2">
                              <a:lumMod val="75000"/>
                            </a:schemeClr>
                          </a:solidFill>
                          <a:latin typeface="+mn-lt"/>
                          <a:ea typeface="+mn-ea"/>
                          <a:cs typeface="+mn-cs"/>
                        </a:rPr>
                        <a:t>Lispro 75/25</a:t>
                      </a:r>
                    </a:p>
                    <a:p>
                      <a:pPr marL="4763" indent="0">
                        <a:buFont typeface="Arial" panose="020B0604020202020204" pitchFamily="34" charset="0"/>
                        <a:buNone/>
                        <a:tabLst/>
                      </a:pPr>
                      <a:r>
                        <a:rPr lang="en-US" sz="1400" b="1" kern="1200" dirty="0">
                          <a:solidFill>
                            <a:schemeClr val="tx2">
                              <a:lumMod val="75000"/>
                            </a:schemeClr>
                          </a:solidFill>
                          <a:latin typeface="+mn-lt"/>
                          <a:ea typeface="+mn-ea"/>
                          <a:cs typeface="+mn-cs"/>
                        </a:rPr>
                        <a:t>Aspart 70/30</a:t>
                      </a:r>
                    </a:p>
                  </a:txBody>
                  <a:tcPr marL="68580" marR="68580" marT="34290" marB="3429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318623116"/>
                  </a:ext>
                </a:extLst>
              </a:tr>
              <a:tr h="329488">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Premixed insulin/GLP-1 RA products</a:t>
                      </a:r>
                      <a:endParaRPr kumimoji="0" lang="en-US" sz="1400" b="1" i="0" u="none" strike="noStrike" kern="1200" cap="none" spc="0" normalizeH="0" baseline="30000" noProof="0" dirty="0">
                        <a:ln>
                          <a:noFill/>
                        </a:ln>
                        <a:solidFill>
                          <a:schemeClr val="bg1"/>
                        </a:solidFill>
                        <a:effectLst/>
                        <a:uLnTx/>
                        <a:uFillTx/>
                        <a:latin typeface="+mn-lt"/>
                        <a:ea typeface="+mn-ea"/>
                        <a:cs typeface="+mn-cs"/>
                      </a:endParaRPr>
                    </a:p>
                  </a:txBody>
                  <a:tcPr marL="68580" marR="68580" marT="34290" marB="34290"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1357"/>
                    </a:solidFill>
                  </a:tcPr>
                </a:tc>
                <a:extLst>
                  <a:ext uri="{0D108BD9-81ED-4DB2-BD59-A6C34878D82A}">
                    <a16:rowId xmlns:a16="http://schemas.microsoft.com/office/drawing/2014/main" xmlns="" val="3596892016"/>
                  </a:ext>
                </a:extLst>
              </a:tr>
              <a:tr h="565476">
                <a:tc>
                  <a:txBody>
                    <a:bodyPr/>
                    <a:lstStyle/>
                    <a:p>
                      <a:pPr marL="4763" marR="0" lvl="0" indent="63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lumMod val="75000"/>
                            </a:schemeClr>
                          </a:solidFill>
                          <a:effectLst/>
                          <a:uLnTx/>
                          <a:uFillTx/>
                          <a:latin typeface="+mn-lt"/>
                          <a:ea typeface="+mn-ea"/>
                          <a:cs typeface="+mn-cs"/>
                        </a:rPr>
                        <a:t>Degludec/liraglutide</a:t>
                      </a:r>
                    </a:p>
                    <a:p>
                      <a:pPr marL="4763" marR="0" lvl="0" indent="63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lumMod val="75000"/>
                            </a:schemeClr>
                          </a:solidFill>
                          <a:effectLst/>
                          <a:uLnTx/>
                          <a:uFillTx/>
                          <a:latin typeface="+mn-lt"/>
                          <a:ea typeface="+mn-ea"/>
                          <a:cs typeface="+mn-cs"/>
                        </a:rPr>
                        <a:t>Glargine/lixisenatide</a:t>
                      </a:r>
                    </a:p>
                  </a:txBody>
                  <a:tcPr marL="68580" marR="68580" marT="34290" marB="34290"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347200104"/>
                  </a:ext>
                </a:extLst>
              </a:tr>
            </a:tbl>
          </a:graphicData>
        </a:graphic>
      </p:graphicFrame>
      <p:graphicFrame>
        <p:nvGraphicFramePr>
          <p:cNvPr id="33" name="Content Placeholder 4">
            <a:extLst>
              <a:ext uri="{FF2B5EF4-FFF2-40B4-BE49-F238E27FC236}">
                <a16:creationId xmlns:a16="http://schemas.microsoft.com/office/drawing/2014/main" xmlns="" id="{5E5F2151-8408-4304-938A-4B2086D39500}"/>
              </a:ext>
            </a:extLst>
          </p:cNvPr>
          <p:cNvGraphicFramePr>
            <a:graphicFrameLocks/>
          </p:cNvGraphicFramePr>
          <p:nvPr>
            <p:extLst>
              <p:ext uri="{D42A27DB-BD31-4B8C-83A1-F6EECF244321}">
                <p14:modId xmlns:p14="http://schemas.microsoft.com/office/powerpoint/2010/main" val="3574926107"/>
              </p:ext>
            </p:extLst>
          </p:nvPr>
        </p:nvGraphicFramePr>
        <p:xfrm>
          <a:off x="5102476" y="5008820"/>
          <a:ext cx="2532941" cy="563880"/>
        </p:xfrm>
        <a:graphic>
          <a:graphicData uri="http://schemas.openxmlformats.org/drawingml/2006/table">
            <a:tbl>
              <a:tblPr firstRow="1" bandRow="1">
                <a:tableStyleId>{5C22544A-7EE6-4342-B048-85BDC9FD1C3A}</a:tableStyleId>
              </a:tblPr>
              <a:tblGrid>
                <a:gridCol w="2532941">
                  <a:extLst>
                    <a:ext uri="{9D8B030D-6E8A-4147-A177-3AD203B41FA5}">
                      <a16:colId xmlns:a16="http://schemas.microsoft.com/office/drawing/2014/main" xmlns="" val="1590649450"/>
                    </a:ext>
                  </a:extLst>
                </a:gridCol>
              </a:tblGrid>
              <a:tr h="228600">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Intermediate-acting</a:t>
                      </a:r>
                      <a:endParaRPr kumimoji="0" lang="en-US" sz="1400" b="1" i="0" u="none" strike="noStrike" kern="1200" cap="none" spc="0" normalizeH="0" baseline="30000" noProof="0" dirty="0">
                        <a:ln>
                          <a:noFill/>
                        </a:ln>
                        <a:solidFill>
                          <a:schemeClr val="bg1"/>
                        </a:solidFill>
                        <a:effectLst/>
                        <a:uLnTx/>
                        <a:uFillTx/>
                        <a:latin typeface="+mn-lt"/>
                        <a:ea typeface="+mn-ea"/>
                        <a:cs typeface="+mn-cs"/>
                      </a:endParaRPr>
                    </a:p>
                  </a:txBody>
                  <a:tcPr marL="68580" marR="68580" marT="34290" marB="34290" anchor="ctr">
                    <a:lnB w="12700" cap="flat" cmpd="sng" algn="ctr">
                      <a:solidFill>
                        <a:schemeClr val="bg1"/>
                      </a:solidFill>
                      <a:prstDash val="solid"/>
                      <a:round/>
                      <a:headEnd type="none" w="med" len="med"/>
                      <a:tailEnd type="none" w="med" len="med"/>
                    </a:lnB>
                    <a:gradFill>
                      <a:gsLst>
                        <a:gs pos="100000">
                          <a:srgbClr val="BE0353"/>
                        </a:gs>
                        <a:gs pos="0">
                          <a:schemeClr val="accent1"/>
                        </a:gs>
                      </a:gsLst>
                      <a:lin ang="0" scaled="0"/>
                    </a:gradFill>
                  </a:tcPr>
                </a:tc>
                <a:extLst>
                  <a:ext uri="{0D108BD9-81ED-4DB2-BD59-A6C34878D82A}">
                    <a16:rowId xmlns:a16="http://schemas.microsoft.com/office/drawing/2014/main" xmlns="" val="3596892016"/>
                  </a:ext>
                </a:extLst>
              </a:tr>
              <a:tr h="228600">
                <a:tc>
                  <a:txBody>
                    <a:bodyPr/>
                    <a:lstStyle/>
                    <a:p>
                      <a:pPr marL="47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lumMod val="75000"/>
                            </a:schemeClr>
                          </a:solidFill>
                          <a:effectLst/>
                          <a:uLnTx/>
                          <a:uFillTx/>
                          <a:latin typeface="+mn-lt"/>
                          <a:ea typeface="+mn-ea"/>
                          <a:cs typeface="+mn-cs"/>
                        </a:rPr>
                        <a:t>Human NPH</a:t>
                      </a:r>
                    </a:p>
                  </a:txBody>
                  <a:tcPr marL="68580" marR="68580" marT="34290" marB="3429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47200104"/>
                  </a:ext>
                </a:extLst>
              </a:tr>
            </a:tbl>
          </a:graphicData>
        </a:graphic>
      </p:graphicFrame>
      <p:grpSp>
        <p:nvGrpSpPr>
          <p:cNvPr id="3" name="Group 2">
            <a:extLst>
              <a:ext uri="{FF2B5EF4-FFF2-40B4-BE49-F238E27FC236}">
                <a16:creationId xmlns:a16="http://schemas.microsoft.com/office/drawing/2014/main" xmlns="" id="{6BE9F759-3F53-6743-9A1A-45743C05C8F1}"/>
              </a:ext>
            </a:extLst>
          </p:cNvPr>
          <p:cNvGrpSpPr/>
          <p:nvPr/>
        </p:nvGrpSpPr>
        <p:grpSpPr>
          <a:xfrm>
            <a:off x="286789" y="2086392"/>
            <a:ext cx="8528858" cy="357454"/>
            <a:chOff x="382384" y="1548080"/>
            <a:chExt cx="11371811" cy="476606"/>
          </a:xfrm>
        </p:grpSpPr>
        <p:sp>
          <p:nvSpPr>
            <p:cNvPr id="24" name="Arrow: Left-Right 23">
              <a:extLst>
                <a:ext uri="{FF2B5EF4-FFF2-40B4-BE49-F238E27FC236}">
                  <a16:creationId xmlns:a16="http://schemas.microsoft.com/office/drawing/2014/main" xmlns="" id="{99C4EA95-0F8A-4B38-97B3-7BC314512FA8}"/>
                </a:ext>
              </a:extLst>
            </p:cNvPr>
            <p:cNvSpPr/>
            <p:nvPr/>
          </p:nvSpPr>
          <p:spPr>
            <a:xfrm>
              <a:off x="382384" y="1548080"/>
              <a:ext cx="11371811" cy="471027"/>
            </a:xfrm>
            <a:prstGeom prst="leftRightArrow">
              <a:avLst>
                <a:gd name="adj1" fmla="val 100000"/>
                <a:gd name="adj2" fmla="val 45481"/>
              </a:avLst>
            </a:prstGeom>
            <a:gradFill>
              <a:gsLst>
                <a:gs pos="0">
                  <a:schemeClr val="tx2"/>
                </a:gs>
                <a:gs pos="58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7" name="TextBox 26">
              <a:extLst>
                <a:ext uri="{FF2B5EF4-FFF2-40B4-BE49-F238E27FC236}">
                  <a16:creationId xmlns:a16="http://schemas.microsoft.com/office/drawing/2014/main" xmlns="" id="{8C89A4D7-A959-4F16-8E22-BFB7B25AB08D}"/>
                </a:ext>
              </a:extLst>
            </p:cNvPr>
            <p:cNvSpPr txBox="1"/>
            <p:nvPr/>
          </p:nvSpPr>
          <p:spPr>
            <a:xfrm>
              <a:off x="609600" y="1614316"/>
              <a:ext cx="2614861" cy="410370"/>
            </a:xfrm>
            <a:prstGeom prst="rect">
              <a:avLst/>
            </a:prstGeom>
            <a:noFill/>
          </p:spPr>
          <p:txBody>
            <a:bodyPr wrap="square" rtlCol="0">
              <a:spAutoFit/>
            </a:bodyPr>
            <a:lstStyle/>
            <a:p>
              <a:pPr algn="ctr">
                <a:spcBef>
                  <a:spcPts val="450"/>
                </a:spcBef>
              </a:pPr>
              <a:r>
                <a:rPr lang="en-US" sz="1400" b="1" dirty="0">
                  <a:solidFill>
                    <a:schemeClr val="bg1"/>
                  </a:solidFill>
                </a:rPr>
                <a:t>Helps manage FPG</a:t>
              </a:r>
            </a:p>
          </p:txBody>
        </p:sp>
        <p:sp>
          <p:nvSpPr>
            <p:cNvPr id="29" name="TextBox 28">
              <a:extLst>
                <a:ext uri="{FF2B5EF4-FFF2-40B4-BE49-F238E27FC236}">
                  <a16:creationId xmlns:a16="http://schemas.microsoft.com/office/drawing/2014/main" xmlns="" id="{445D0E65-C5E7-47CA-BD33-86FC869040D1}"/>
                </a:ext>
              </a:extLst>
            </p:cNvPr>
            <p:cNvSpPr txBox="1"/>
            <p:nvPr/>
          </p:nvSpPr>
          <p:spPr>
            <a:xfrm>
              <a:off x="9033544" y="1614316"/>
              <a:ext cx="2294021" cy="410370"/>
            </a:xfrm>
            <a:prstGeom prst="rect">
              <a:avLst/>
            </a:prstGeom>
            <a:noFill/>
          </p:spPr>
          <p:txBody>
            <a:bodyPr wrap="square" rtlCol="0">
              <a:spAutoFit/>
            </a:bodyPr>
            <a:lstStyle/>
            <a:p>
              <a:pPr algn="ctr">
                <a:spcBef>
                  <a:spcPts val="450"/>
                </a:spcBef>
              </a:pPr>
              <a:r>
                <a:rPr lang="en-US" sz="1400" b="1" dirty="0">
                  <a:solidFill>
                    <a:schemeClr val="bg1"/>
                  </a:solidFill>
                </a:rPr>
                <a:t>Helps manage PPG </a:t>
              </a:r>
            </a:p>
          </p:txBody>
        </p:sp>
        <p:sp>
          <p:nvSpPr>
            <p:cNvPr id="35" name="TextBox 34">
              <a:extLst>
                <a:ext uri="{FF2B5EF4-FFF2-40B4-BE49-F238E27FC236}">
                  <a16:creationId xmlns:a16="http://schemas.microsoft.com/office/drawing/2014/main" xmlns="" id="{A447B5F2-098D-46E0-B934-87898D029B19}"/>
                </a:ext>
              </a:extLst>
            </p:cNvPr>
            <p:cNvSpPr txBox="1"/>
            <p:nvPr/>
          </p:nvSpPr>
          <p:spPr>
            <a:xfrm>
              <a:off x="4181365" y="1614316"/>
              <a:ext cx="3829269" cy="410370"/>
            </a:xfrm>
            <a:prstGeom prst="rect">
              <a:avLst/>
            </a:prstGeom>
            <a:noFill/>
          </p:spPr>
          <p:txBody>
            <a:bodyPr wrap="square" rtlCol="0">
              <a:spAutoFit/>
            </a:bodyPr>
            <a:lstStyle/>
            <a:p>
              <a:pPr algn="ctr">
                <a:spcBef>
                  <a:spcPts val="450"/>
                </a:spcBef>
              </a:pPr>
              <a:r>
                <a:rPr lang="en-US" sz="1400" b="1" dirty="0">
                  <a:solidFill>
                    <a:schemeClr val="bg1"/>
                  </a:solidFill>
                </a:rPr>
                <a:t>Helps manage both FPG and PPG</a:t>
              </a:r>
            </a:p>
          </p:txBody>
        </p:sp>
      </p:grpSp>
    </p:spTree>
    <p:extLst>
      <p:ext uri="{BB962C8B-B14F-4D97-AF65-F5344CB8AC3E}">
        <p14:creationId xmlns:p14="http://schemas.microsoft.com/office/powerpoint/2010/main" val="379810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Lilly recently(10 </a:t>
            </a:r>
            <a:r>
              <a:rPr lang="en-US" sz="2400" dirty="0">
                <a:latin typeface="Times New Roman" pitchFamily="18" charset="0"/>
                <a:cs typeface="Times New Roman" pitchFamily="18" charset="0"/>
              </a:rPr>
              <a:t>J</a:t>
            </a:r>
            <a:r>
              <a:rPr lang="en-US" sz="2400" dirty="0" smtClean="0">
                <a:latin typeface="Times New Roman" pitchFamily="18" charset="0"/>
                <a:cs typeface="Times New Roman" pitchFamily="18" charset="0"/>
              </a:rPr>
              <a:t>an 2016) </a:t>
            </a:r>
            <a:r>
              <a:rPr lang="en-US" sz="2400" dirty="0">
                <a:latin typeface="Times New Roman" pitchFamily="18" charset="0"/>
                <a:cs typeface="Times New Roman" pitchFamily="18" charset="0"/>
              </a:rPr>
              <a:t>announced the </a:t>
            </a:r>
            <a:r>
              <a:rPr lang="en-US" sz="2400" b="1" dirty="0">
                <a:latin typeface="Times New Roman" pitchFamily="18" charset="0"/>
                <a:cs typeface="Times New Roman" pitchFamily="18" charset="0"/>
              </a:rPr>
              <a:t>FDA approval</a:t>
            </a:r>
            <a:r>
              <a:rPr lang="en-US" sz="2400" dirty="0">
                <a:latin typeface="Times New Roman" pitchFamily="18" charset="0"/>
                <a:cs typeface="Times New Roman" pitchFamily="18" charset="0"/>
              </a:rPr>
              <a:t> of its long-awaited </a:t>
            </a:r>
            <a:r>
              <a:rPr lang="en-US" sz="2400" b="1" dirty="0" err="1">
                <a:latin typeface="Times New Roman" pitchFamily="18" charset="0"/>
                <a:cs typeface="Times New Roman" pitchFamily="18" charset="0"/>
              </a:rPr>
              <a:t>biosimilar</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insulin </a:t>
            </a:r>
            <a:r>
              <a:rPr lang="en-US" sz="2400" dirty="0" err="1" smtClean="0">
                <a:latin typeface="Times New Roman" pitchFamily="18" charset="0"/>
                <a:cs typeface="Times New Roman" pitchFamily="18" charset="0"/>
              </a:rPr>
              <a:t>glargine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Basaglar</a:t>
            </a:r>
            <a:r>
              <a:rPr lang="en-US" sz="2400" dirty="0">
                <a:latin typeface="Times New Roman" pitchFamily="18" charset="0"/>
                <a:cs typeface="Times New Roman" pitchFamily="18" charset="0"/>
              </a:rPr>
              <a:t>, for type 1 and type 2 </a:t>
            </a:r>
            <a:r>
              <a:rPr lang="en-US" sz="2400" b="1" dirty="0" smtClean="0">
                <a:latin typeface="Times New Roman" pitchFamily="18" charset="0"/>
                <a:cs typeface="Times New Roman" pitchFamily="18" charset="0"/>
              </a:rPr>
              <a:t>diabetes</a:t>
            </a:r>
            <a:r>
              <a:rPr lang="en-US" sz="2400" dirty="0" smtClean="0">
                <a:latin typeface="Times New Roman" pitchFamily="18" charset="0"/>
                <a:cs typeface="Times New Roman" pitchFamily="18" charset="0"/>
              </a:rPr>
              <a:t>.</a:t>
            </a:r>
          </a:p>
          <a:p>
            <a:pPr marL="109537" indent="0">
              <a:buNone/>
            </a:pP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Basaglar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has already launched in several international countries (under the brand name </a:t>
            </a:r>
            <a:r>
              <a:rPr lang="en-US" sz="2400" b="1" dirty="0" err="1">
                <a:latin typeface="Times New Roman" pitchFamily="18" charset="0"/>
                <a:cs typeface="Times New Roman" pitchFamily="18" charset="0"/>
              </a:rPr>
              <a:t>Abasaglar</a:t>
            </a:r>
            <a:r>
              <a:rPr lang="en-US" sz="2400" dirty="0">
                <a:latin typeface="Times New Roman" pitchFamily="18" charset="0"/>
                <a:cs typeface="Times New Roman" pitchFamily="18" charset="0"/>
              </a:rPr>
              <a:t>) and is typically priced at a 15%-20% discount relative to Lantus in those markets.</a:t>
            </a:r>
          </a:p>
        </p:txBody>
      </p:sp>
      <p:sp>
        <p:nvSpPr>
          <p:cNvPr id="3" name="Title 2"/>
          <p:cNvSpPr>
            <a:spLocks noGrp="1"/>
          </p:cNvSpPr>
          <p:nvPr>
            <p:ph type="title"/>
          </p:nvPr>
        </p:nvSpPr>
        <p:spPr/>
        <p:txBody>
          <a:bodyPr/>
          <a:lstStyle/>
          <a:p>
            <a:pPr algn="ctr"/>
            <a:r>
              <a:rPr lang="en-US" sz="3200" b="1" dirty="0" smtClean="0">
                <a:effectLst/>
                <a:latin typeface="Times New Roman" pitchFamily="18" charset="0"/>
                <a:cs typeface="Times New Roman" pitchFamily="18" charset="0"/>
              </a:rPr>
              <a:t>Safety of </a:t>
            </a:r>
            <a:r>
              <a:rPr lang="en-US" sz="3200" b="1" dirty="0" err="1" smtClean="0">
                <a:effectLst/>
                <a:latin typeface="Times New Roman" pitchFamily="18" charset="0"/>
                <a:cs typeface="Times New Roman" pitchFamily="18" charset="0"/>
              </a:rPr>
              <a:t>Abasaglar</a:t>
            </a:r>
            <a:endParaRPr lang="en-US" sz="32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30746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rgbClr val="000000"/>
                </a:solidFill>
                <a:latin typeface="Times New Roman" pitchFamily="18" charset="0"/>
                <a:cs typeface="Times New Roman" pitchFamily="18" charset="0"/>
              </a:rPr>
              <a:t>The efficacy and safety of </a:t>
            </a:r>
            <a:r>
              <a:rPr lang="en-US" sz="2400" dirty="0" err="1">
                <a:solidFill>
                  <a:srgbClr val="000000"/>
                </a:solidFill>
                <a:latin typeface="Times New Roman" pitchFamily="18" charset="0"/>
                <a:cs typeface="Times New Roman" pitchFamily="18" charset="0"/>
              </a:rPr>
              <a:t>Abasaglar</a:t>
            </a:r>
            <a:r>
              <a:rPr lang="en-US" sz="2400" dirty="0">
                <a:solidFill>
                  <a:srgbClr val="000000"/>
                </a:solidFill>
                <a:latin typeface="Times New Roman" pitchFamily="18" charset="0"/>
                <a:cs typeface="Times New Roman" pitchFamily="18" charset="0"/>
              </a:rPr>
              <a:t> is non-inferior</a:t>
            </a:r>
          </a:p>
          <a:p>
            <a:pPr marL="109537" indent="0">
              <a:buNone/>
            </a:pPr>
            <a:r>
              <a:rPr lang="en-US" sz="2400" dirty="0">
                <a:solidFill>
                  <a:srgbClr val="000000"/>
                </a:solidFill>
                <a:latin typeface="Times New Roman" pitchFamily="18" charset="0"/>
                <a:cs typeface="Times New Roman" pitchFamily="18" charset="0"/>
              </a:rPr>
              <a:t>to Lantus and this evidence is based on the 2 phase </a:t>
            </a:r>
            <a:r>
              <a:rPr lang="en-US" sz="2400" dirty="0" smtClean="0">
                <a:solidFill>
                  <a:srgbClr val="000000"/>
                </a:solidFill>
                <a:latin typeface="Times New Roman" pitchFamily="18" charset="0"/>
                <a:cs typeface="Times New Roman" pitchFamily="18" charset="0"/>
              </a:rPr>
              <a:t>III studies </a:t>
            </a:r>
            <a:r>
              <a:rPr lang="en-US" sz="2400" dirty="0">
                <a:solidFill>
                  <a:srgbClr val="000000"/>
                </a:solidFill>
                <a:latin typeface="Times New Roman" pitchFamily="18" charset="0"/>
                <a:cs typeface="Times New Roman" pitchFamily="18" charset="0"/>
              </a:rPr>
              <a:t>of insulin </a:t>
            </a:r>
            <a:r>
              <a:rPr lang="en-US" sz="2400" dirty="0" err="1">
                <a:solidFill>
                  <a:srgbClr val="000000"/>
                </a:solidFill>
                <a:latin typeface="Times New Roman" pitchFamily="18" charset="0"/>
                <a:cs typeface="Times New Roman" pitchFamily="18" charset="0"/>
              </a:rPr>
              <a:t>glargine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biosimilar</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Abasaglar</a:t>
            </a:r>
            <a:r>
              <a:rPr lang="en-US" sz="2400" dirty="0">
                <a:solidFill>
                  <a:srgbClr val="000000"/>
                </a:solidFill>
                <a:latin typeface="Times New Roman" pitchFamily="18" charset="0"/>
                <a:cs typeface="Times New Roman" pitchFamily="18" charset="0"/>
              </a:rPr>
              <a:t>) in </a:t>
            </a:r>
            <a:r>
              <a:rPr lang="en-US" sz="2400" dirty="0" smtClean="0">
                <a:solidFill>
                  <a:srgbClr val="000000"/>
                </a:solidFill>
                <a:latin typeface="Times New Roman" pitchFamily="18" charset="0"/>
                <a:cs typeface="Times New Roman" pitchFamily="18" charset="0"/>
              </a:rPr>
              <a:t>people with </a:t>
            </a:r>
            <a:r>
              <a:rPr lang="en-US" sz="2400" dirty="0">
                <a:solidFill>
                  <a:srgbClr val="000000"/>
                </a:solidFill>
                <a:latin typeface="Times New Roman" pitchFamily="18" charset="0"/>
                <a:cs typeface="Times New Roman" pitchFamily="18" charset="0"/>
              </a:rPr>
              <a:t>type 1 and type 2 diabetes, ELEMENT 1 </a:t>
            </a:r>
            <a:r>
              <a:rPr lang="en-US" sz="2400" dirty="0" smtClean="0">
                <a:solidFill>
                  <a:srgbClr val="000000"/>
                </a:solidFill>
                <a:latin typeface="Times New Roman" pitchFamily="18" charset="0"/>
                <a:cs typeface="Times New Roman" pitchFamily="18" charset="0"/>
              </a:rPr>
              <a:t> and ELEMENT </a:t>
            </a:r>
            <a:r>
              <a:rPr lang="en-US" sz="2400" dirty="0">
                <a:solidFill>
                  <a:srgbClr val="000000"/>
                </a:solidFill>
                <a:latin typeface="Times New Roman" pitchFamily="18" charset="0"/>
                <a:cs typeface="Times New Roman" pitchFamily="18" charset="0"/>
              </a:rPr>
              <a:t>2 </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respectively</a:t>
            </a:r>
            <a:r>
              <a:rPr lang="en-US" sz="2400" dirty="0" smtClean="0">
                <a:solidFill>
                  <a:srgbClr val="000000"/>
                </a:solidFill>
                <a:latin typeface="Times New Roman" pitchFamily="18" charset="0"/>
                <a:cs typeface="Times New Roman" pitchFamily="18" charset="0"/>
              </a:rPr>
              <a:t>.</a:t>
            </a:r>
          </a:p>
          <a:p>
            <a:pPr marL="109537" indent="0">
              <a:buNone/>
            </a:pPr>
            <a:endParaRPr lang="en-US" sz="2400" dirty="0" smtClean="0">
              <a:solidFill>
                <a:srgbClr val="000000"/>
              </a:solidFill>
              <a:latin typeface="Times New Roman" pitchFamily="18" charset="0"/>
              <a:cs typeface="Times New Roman" pitchFamily="18" charset="0"/>
            </a:endParaRPr>
          </a:p>
          <a:p>
            <a:r>
              <a:rPr lang="en-US" sz="2400" dirty="0" err="1">
                <a:latin typeface="Times New Roman" pitchFamily="18" charset="0"/>
                <a:cs typeface="Times New Roman" pitchFamily="18" charset="0"/>
              </a:rPr>
              <a:t>Biosimilars</a:t>
            </a:r>
            <a:r>
              <a:rPr lang="en-US" sz="2400" dirty="0">
                <a:latin typeface="Times New Roman" pitchFamily="18" charset="0"/>
                <a:cs typeface="Times New Roman" pitchFamily="18" charset="0"/>
              </a:rPr>
              <a:t> have the potential </a:t>
            </a:r>
            <a:r>
              <a:rPr lang="en-US" sz="2400" dirty="0" smtClean="0">
                <a:latin typeface="Times New Roman" pitchFamily="18" charset="0"/>
                <a:cs typeface="Times New Roman" pitchFamily="18" charset="0"/>
              </a:rPr>
              <a:t>to offer </a:t>
            </a:r>
            <a:r>
              <a:rPr lang="en-US" sz="2400" dirty="0">
                <a:latin typeface="Times New Roman" pitchFamily="18" charset="0"/>
                <a:cs typeface="Times New Roman" pitchFamily="18" charset="0"/>
              </a:rPr>
              <a:t>considerable cost </a:t>
            </a:r>
            <a:r>
              <a:rPr lang="en-US" sz="2400" dirty="0" smtClean="0">
                <a:latin typeface="Times New Roman" pitchFamily="18" charset="0"/>
                <a:cs typeface="Times New Roman" pitchFamily="18" charset="0"/>
              </a:rPr>
              <a:t>savings.</a:t>
            </a:r>
            <a:endParaRPr lang="en-US" sz="1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3600" b="1" dirty="0" smtClean="0">
                <a:effectLst/>
                <a:latin typeface="Times New Roman" pitchFamily="18" charset="0"/>
                <a:cs typeface="Times New Roman" pitchFamily="18" charset="0"/>
              </a:rPr>
              <a:t>Efficacy </a:t>
            </a:r>
            <a:r>
              <a:rPr lang="en-US" sz="3600" b="1" dirty="0">
                <a:effectLst/>
                <a:latin typeface="Times New Roman" pitchFamily="18" charset="0"/>
                <a:cs typeface="Times New Roman" pitchFamily="18" charset="0"/>
              </a:rPr>
              <a:t>and </a:t>
            </a:r>
            <a:r>
              <a:rPr lang="en-US" sz="3600" b="1" dirty="0" smtClean="0">
                <a:effectLst/>
                <a:latin typeface="Times New Roman" pitchFamily="18" charset="0"/>
                <a:cs typeface="Times New Roman" pitchFamily="18" charset="0"/>
              </a:rPr>
              <a:t>Safety </a:t>
            </a:r>
            <a:endParaRPr lang="en-US" sz="36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87533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250825" y="1299411"/>
            <a:ext cx="8447088" cy="5298239"/>
          </a:xfrm>
        </p:spPr>
        <p:txBody>
          <a:bodyPr/>
          <a:lstStyle/>
          <a:p>
            <a:r>
              <a:rPr lang="en-US" sz="2400" smtClean="0">
                <a:latin typeface="Times New Roman" pitchFamily="18" charset="0"/>
                <a:cs typeface="Times New Roman" pitchFamily="18" charset="0"/>
              </a:rPr>
              <a:t>Type of diabetes</a:t>
            </a:r>
          </a:p>
          <a:p>
            <a:r>
              <a:rPr lang="en-US" sz="2400" smtClean="0">
                <a:latin typeface="Times New Roman" pitchFamily="18" charset="0"/>
                <a:cs typeface="Times New Roman" pitchFamily="18" charset="0"/>
              </a:rPr>
              <a:t>Duration of diabetes</a:t>
            </a:r>
          </a:p>
          <a:p>
            <a:r>
              <a:rPr lang="en-US" sz="2400" smtClean="0">
                <a:latin typeface="Times New Roman" pitchFamily="18" charset="0"/>
                <a:cs typeface="Times New Roman" pitchFamily="18" charset="0"/>
              </a:rPr>
              <a:t>Baseline and current HbA1c levels</a:t>
            </a:r>
          </a:p>
          <a:p>
            <a:r>
              <a:rPr lang="en-US" sz="2400" smtClean="0">
                <a:latin typeface="Times New Roman" pitchFamily="18" charset="0"/>
                <a:cs typeface="Times New Roman" pitchFamily="18" charset="0"/>
              </a:rPr>
              <a:t>Age </a:t>
            </a:r>
          </a:p>
          <a:p>
            <a:r>
              <a:rPr lang="en-US" sz="2400" smtClean="0">
                <a:latin typeface="Times New Roman" pitchFamily="18" charset="0"/>
                <a:cs typeface="Times New Roman" pitchFamily="18" charset="0"/>
              </a:rPr>
              <a:t>Existing comorbidities</a:t>
            </a:r>
          </a:p>
          <a:p>
            <a:r>
              <a:rPr lang="en-US" sz="2400" smtClean="0">
                <a:latin typeface="Times New Roman" pitchFamily="18" charset="0"/>
                <a:cs typeface="Times New Roman" pitchFamily="18" charset="0"/>
              </a:rPr>
              <a:t>Ability to adhere to medical instructions</a:t>
            </a:r>
          </a:p>
          <a:p>
            <a:r>
              <a:rPr lang="en-US" sz="2400" smtClean="0">
                <a:latin typeface="Times New Roman" pitchFamily="18" charset="0"/>
                <a:cs typeface="Times New Roman" pitchFamily="18" charset="0"/>
              </a:rPr>
              <a:t>Number of injections</a:t>
            </a:r>
          </a:p>
          <a:p>
            <a:r>
              <a:rPr lang="en-US" sz="2400" smtClean="0">
                <a:latin typeface="Times New Roman" pitchFamily="18" charset="0"/>
                <a:cs typeface="Times New Roman" pitchFamily="18" charset="0"/>
              </a:rPr>
              <a:t>Hypoglycaemia</a:t>
            </a:r>
          </a:p>
          <a:p>
            <a:r>
              <a:rPr lang="en-US" sz="2400" smtClean="0">
                <a:latin typeface="Times New Roman" pitchFamily="18" charset="0"/>
                <a:cs typeface="Times New Roman" pitchFamily="18" charset="0"/>
              </a:rPr>
              <a:t>Weight gain </a:t>
            </a:r>
          </a:p>
          <a:p>
            <a:r>
              <a:rPr lang="en-US" sz="2400" smtClean="0">
                <a:latin typeface="Times New Roman" pitchFamily="18" charset="0"/>
                <a:cs typeface="Times New Roman" pitchFamily="18" charset="0"/>
              </a:rPr>
              <a:t>Frequency of monitoring</a:t>
            </a:r>
          </a:p>
        </p:txBody>
      </p:sp>
      <p:sp>
        <p:nvSpPr>
          <p:cNvPr id="3" name="Title 2"/>
          <p:cNvSpPr>
            <a:spLocks noGrp="1"/>
          </p:cNvSpPr>
          <p:nvPr>
            <p:ph type="title"/>
          </p:nvPr>
        </p:nvSpPr>
        <p:spPr>
          <a:xfrm>
            <a:off x="179512" y="-609"/>
            <a:ext cx="8856984" cy="1143000"/>
          </a:xfrm>
        </p:spPr>
        <p:txBody>
          <a:bodyPr>
            <a:noAutofit/>
          </a:bodyPr>
          <a:lstStyle/>
          <a:p>
            <a:pPr algn="ctr">
              <a:defRPr/>
            </a:pPr>
            <a:r>
              <a:rPr lang="en-US" sz="4000" b="1" dirty="0">
                <a:effectLst/>
                <a:latin typeface="Times New Roman" pitchFamily="18" charset="0"/>
                <a:cs typeface="Times New Roman" pitchFamily="18" charset="0"/>
              </a:rPr>
              <a:t>C</a:t>
            </a:r>
            <a:r>
              <a:rPr lang="en-US" sz="4000" b="1" dirty="0" smtClean="0">
                <a:effectLst/>
                <a:latin typeface="Times New Roman" pitchFamily="18" charset="0"/>
                <a:cs typeface="Times New Roman" pitchFamily="18" charset="0"/>
              </a:rPr>
              <a:t>hoice of Insulin Regimen </a:t>
            </a:r>
            <a:endParaRPr lang="en-US" sz="36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26686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92504" y="204788"/>
            <a:ext cx="8722895" cy="914149"/>
          </a:xfrm>
        </p:spPr>
        <p:txBody>
          <a:bodyPr/>
          <a:lstStyle/>
          <a:p>
            <a:pPr algn="ctr" eaLnBrk="1" hangingPunct="1">
              <a:defRPr/>
            </a:pPr>
            <a:r>
              <a:rPr lang="en-US" sz="2800" b="1" dirty="0" smtClean="0">
                <a:effectLst/>
                <a:latin typeface="Times New Roman" pitchFamily="18" charset="0"/>
                <a:cs typeface="Times New Roman" pitchFamily="18" charset="0"/>
              </a:rPr>
              <a:t>Balancing Good Glycemic </a:t>
            </a:r>
            <a:r>
              <a:rPr lang="en-US" sz="2800" b="1" smtClean="0">
                <a:effectLst/>
                <a:latin typeface="Times New Roman" pitchFamily="18" charset="0"/>
                <a:cs typeface="Times New Roman" pitchFamily="18" charset="0"/>
              </a:rPr>
              <a:t>Control with </a:t>
            </a:r>
            <a:r>
              <a:rPr lang="en-US" sz="2800" b="1" dirty="0" smtClean="0">
                <a:effectLst/>
                <a:latin typeface="Times New Roman" pitchFamily="18" charset="0"/>
                <a:cs typeface="Times New Roman" pitchFamily="18" charset="0"/>
              </a:rPr>
              <a:t>a Low Risk of Hypoglycemia…</a:t>
            </a:r>
          </a:p>
        </p:txBody>
      </p:sp>
      <p:sp>
        <p:nvSpPr>
          <p:cNvPr id="147459" name="Text Box 3"/>
          <p:cNvSpPr txBox="1">
            <a:spLocks noChangeArrowheads="1"/>
          </p:cNvSpPr>
          <p:nvPr/>
        </p:nvSpPr>
        <p:spPr bwMode="invGray">
          <a:xfrm>
            <a:off x="777875" y="5673725"/>
            <a:ext cx="3103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defRPr/>
            </a:pPr>
            <a:r>
              <a:rPr lang="en-US" sz="2800" b="1" dirty="0" smtClean="0">
                <a:solidFill>
                  <a:srgbClr val="000066"/>
                </a:solidFill>
                <a:latin typeface="Arial" charset="0"/>
                <a:ea typeface="MS PGothic" pitchFamily="34" charset="-128"/>
                <a:cs typeface="+mn-cs"/>
              </a:rPr>
              <a:t>Hypoglycemia</a:t>
            </a:r>
          </a:p>
        </p:txBody>
      </p:sp>
      <p:sp>
        <p:nvSpPr>
          <p:cNvPr id="147460" name="Text Box 4"/>
          <p:cNvSpPr txBox="1">
            <a:spLocks noChangeArrowheads="1"/>
          </p:cNvSpPr>
          <p:nvPr/>
        </p:nvSpPr>
        <p:spPr bwMode="invGray">
          <a:xfrm>
            <a:off x="4651375" y="1773238"/>
            <a:ext cx="37480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lnSpc>
                <a:spcPct val="90000"/>
              </a:lnSpc>
              <a:spcBef>
                <a:spcPct val="50000"/>
              </a:spcBef>
              <a:defRPr/>
            </a:pPr>
            <a:r>
              <a:rPr lang="en-US" sz="2800" b="1" dirty="0" smtClean="0">
                <a:solidFill>
                  <a:srgbClr val="000099"/>
                </a:solidFill>
                <a:latin typeface="Arial" charset="0"/>
                <a:ea typeface="MS PGothic" pitchFamily="34" charset="-128"/>
                <a:cs typeface="+mn-cs"/>
              </a:rPr>
              <a:t>Glycemic </a:t>
            </a:r>
            <a:br>
              <a:rPr lang="en-US" sz="2800" b="1" dirty="0" smtClean="0">
                <a:solidFill>
                  <a:srgbClr val="000099"/>
                </a:solidFill>
                <a:latin typeface="Arial" charset="0"/>
                <a:ea typeface="MS PGothic" pitchFamily="34" charset="-128"/>
                <a:cs typeface="+mn-cs"/>
              </a:rPr>
            </a:br>
            <a:r>
              <a:rPr lang="en-US" sz="2800" b="1" dirty="0" smtClean="0">
                <a:solidFill>
                  <a:srgbClr val="000099"/>
                </a:solidFill>
                <a:latin typeface="Arial" charset="0"/>
                <a:ea typeface="MS PGothic" pitchFamily="34" charset="-128"/>
                <a:cs typeface="+mn-cs"/>
              </a:rPr>
              <a:t>control</a:t>
            </a:r>
          </a:p>
        </p:txBody>
      </p:sp>
      <p:sp>
        <p:nvSpPr>
          <p:cNvPr id="104453" name="AutoShape 5"/>
          <p:cNvSpPr>
            <a:spLocks noChangeArrowheads="1"/>
          </p:cNvSpPr>
          <p:nvPr/>
        </p:nvSpPr>
        <p:spPr bwMode="invGray">
          <a:xfrm>
            <a:off x="1662113" y="4214813"/>
            <a:ext cx="1176337" cy="1446212"/>
          </a:xfrm>
          <a:prstGeom prst="upArrow">
            <a:avLst>
              <a:gd name="adj1" fmla="val 50000"/>
              <a:gd name="adj2" fmla="val 30735"/>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defRPr/>
            </a:pPr>
            <a:endParaRPr lang="en-CA" sz="2800">
              <a:solidFill>
                <a:srgbClr val="1F62AB"/>
              </a:solidFill>
              <a:latin typeface="Arial" charset="0"/>
              <a:ea typeface="ＭＳ Ｐゴシック" pitchFamily="34" charset="-128"/>
              <a:cs typeface="+mn-cs"/>
            </a:endParaRPr>
          </a:p>
        </p:txBody>
      </p:sp>
      <p:sp>
        <p:nvSpPr>
          <p:cNvPr id="147462" name="AutoShape 6"/>
          <p:cNvSpPr>
            <a:spLocks noChangeArrowheads="1"/>
          </p:cNvSpPr>
          <p:nvPr/>
        </p:nvSpPr>
        <p:spPr bwMode="invGray">
          <a:xfrm rot="10800000">
            <a:off x="5916613" y="2633663"/>
            <a:ext cx="1176337" cy="1500187"/>
          </a:xfrm>
          <a:prstGeom prst="upArrow">
            <a:avLst>
              <a:gd name="adj1" fmla="val 50000"/>
              <a:gd name="adj2" fmla="val 31883"/>
            </a:avLst>
          </a:prstGeom>
          <a:gradFill rotWithShape="1">
            <a:gsLst>
              <a:gs pos="0">
                <a:srgbClr val="2F7618"/>
              </a:gs>
              <a:gs pos="100000">
                <a:srgbClr val="66FF33"/>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CA">
              <a:solidFill>
                <a:srgbClr val="000000"/>
              </a:solidFill>
              <a:latin typeface="Arial" charset="0"/>
              <a:ea typeface="MS PGothic" pitchFamily="34" charset="-128"/>
              <a:cs typeface="+mn-cs"/>
            </a:endParaRPr>
          </a:p>
        </p:txBody>
      </p:sp>
      <p:sp>
        <p:nvSpPr>
          <p:cNvPr id="147463" name="AutoShape 7"/>
          <p:cNvSpPr>
            <a:spLocks noChangeArrowheads="1"/>
          </p:cNvSpPr>
          <p:nvPr/>
        </p:nvSpPr>
        <p:spPr bwMode="invGray">
          <a:xfrm>
            <a:off x="3889375" y="4221163"/>
            <a:ext cx="1217613" cy="1162050"/>
          </a:xfrm>
          <a:prstGeom prst="triangle">
            <a:avLst>
              <a:gd name="adj" fmla="val 50000"/>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CA">
              <a:solidFill>
                <a:srgbClr val="000000"/>
              </a:solidFill>
              <a:latin typeface="Arial" charset="0"/>
              <a:ea typeface="MS PGothic" pitchFamily="34" charset="-128"/>
              <a:cs typeface="+mn-cs"/>
            </a:endParaRPr>
          </a:p>
        </p:txBody>
      </p:sp>
      <p:sp>
        <p:nvSpPr>
          <p:cNvPr id="147464" name="Line 8"/>
          <p:cNvSpPr>
            <a:spLocks noChangeShapeType="1"/>
          </p:cNvSpPr>
          <p:nvPr/>
        </p:nvSpPr>
        <p:spPr bwMode="invGray">
          <a:xfrm>
            <a:off x="1443038" y="4221163"/>
            <a:ext cx="6205537" cy="0"/>
          </a:xfrm>
          <a:prstGeom prst="line">
            <a:avLst/>
          </a:prstGeom>
          <a:noFill/>
          <a:ln w="88900">
            <a:solidFill>
              <a:srgbClr val="00CCFF"/>
            </a:solidFill>
            <a:round/>
            <a:headEnd/>
            <a:tailEnd/>
          </a:ln>
          <a:extLst>
            <a:ext uri="{909E8E84-426E-40DD-AFC4-6F175D3DCCD1}">
              <a14:hiddenFill xmlns:a14="http://schemas.microsoft.com/office/drawing/2010/main">
                <a:noFill/>
              </a14:hiddenFill>
            </a:ext>
          </a:extLst>
        </p:spPr>
        <p:txBody>
          <a:bodyPr wrap="none" anchor="ctr"/>
          <a:lstStyle/>
          <a:p>
            <a:pPr>
              <a:spcBef>
                <a:spcPct val="50000"/>
              </a:spcBef>
              <a:defRPr/>
            </a:pPr>
            <a:endParaRPr lang="en-US" sz="4000" b="1">
              <a:solidFill>
                <a:srgbClr val="FFFFFF"/>
              </a:solidFill>
              <a:latin typeface="Comic Sans MS" pitchFamily="66" charset="0"/>
              <a:cs typeface="+mn-cs"/>
            </a:endParaRPr>
          </a:p>
        </p:txBody>
      </p:sp>
    </p:spTree>
    <p:extLst>
      <p:ext uri="{BB962C8B-B14F-4D97-AF65-F5344CB8AC3E}">
        <p14:creationId xmlns:p14="http://schemas.microsoft.com/office/powerpoint/2010/main" val="40305170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22225" y="0"/>
            <a:ext cx="9144000" cy="1160463"/>
          </a:xfrm>
        </p:spPr>
        <p:txBody>
          <a:bodyPr/>
          <a:lstStyle/>
          <a:p>
            <a:pPr algn="ctr" eaLnBrk="1" hangingPunct="1"/>
            <a:r>
              <a:rPr altLang="zh-CN" sz="3600" b="1" smtClean="0">
                <a:latin typeface="Times New Roman" pitchFamily="18" charset="0"/>
                <a:ea typeface="SimSun" pitchFamily="2" charset="-122"/>
                <a:cs typeface="Times New Roman" pitchFamily="18" charset="0"/>
              </a:rPr>
              <a:t>The Ideal Basal Insulin</a:t>
            </a:r>
          </a:p>
        </p:txBody>
      </p:sp>
      <p:sp>
        <p:nvSpPr>
          <p:cNvPr id="112643" name="Rectangle 3"/>
          <p:cNvSpPr>
            <a:spLocks noGrp="1" noChangeArrowheads="1"/>
          </p:cNvSpPr>
          <p:nvPr>
            <p:ph type="body" idx="4294967295"/>
          </p:nvPr>
        </p:nvSpPr>
        <p:spPr>
          <a:xfrm>
            <a:off x="517358" y="1484313"/>
            <a:ext cx="8181475" cy="4933156"/>
          </a:xfrm>
          <a:prstGeom prst="rect">
            <a:avLst/>
          </a:prstGeom>
        </p:spPr>
        <p:txBody>
          <a:bodyPr/>
          <a:lstStyle/>
          <a:p>
            <a:pPr>
              <a:lnSpc>
                <a:spcPct val="80000"/>
              </a:lnSpc>
            </a:pPr>
            <a:r>
              <a:rPr altLang="zh-CN" sz="2400" smtClean="0">
                <a:solidFill>
                  <a:schemeClr val="tx1"/>
                </a:solidFill>
                <a:latin typeface="Times New Roman" pitchFamily="18" charset="0"/>
                <a:ea typeface="SimSun" pitchFamily="2" charset="-122"/>
              </a:rPr>
              <a:t> Safe</a:t>
            </a:r>
          </a:p>
          <a:p>
            <a:pPr>
              <a:lnSpc>
                <a:spcPct val="80000"/>
              </a:lnSpc>
            </a:pPr>
            <a:r>
              <a:rPr altLang="zh-CN" sz="2400" smtClean="0">
                <a:solidFill>
                  <a:schemeClr val="tx1"/>
                </a:solidFill>
                <a:latin typeface="Times New Roman" pitchFamily="18" charset="0"/>
                <a:ea typeface="SimSun" pitchFamily="2" charset="-122"/>
              </a:rPr>
              <a:t> No peaks</a:t>
            </a:r>
          </a:p>
          <a:p>
            <a:pPr>
              <a:lnSpc>
                <a:spcPct val="80000"/>
              </a:lnSpc>
            </a:pPr>
            <a:r>
              <a:rPr altLang="zh-CN" sz="2400" smtClean="0">
                <a:solidFill>
                  <a:schemeClr val="tx1"/>
                </a:solidFill>
                <a:latin typeface="Times New Roman" pitchFamily="18" charset="0"/>
                <a:ea typeface="SimSun" pitchFamily="2" charset="-122"/>
              </a:rPr>
              <a:t> Once daily injection covers 24 hours</a:t>
            </a:r>
          </a:p>
          <a:p>
            <a:pPr>
              <a:lnSpc>
                <a:spcPct val="80000"/>
              </a:lnSpc>
            </a:pPr>
            <a:r>
              <a:rPr altLang="zh-CN" sz="2400" smtClean="0">
                <a:solidFill>
                  <a:schemeClr val="tx1"/>
                </a:solidFill>
                <a:latin typeface="Times New Roman" pitchFamily="18" charset="0"/>
                <a:ea typeface="SimSun" pitchFamily="2" charset="-122"/>
              </a:rPr>
              <a:t> Low incidence of hypoglycaemia</a:t>
            </a:r>
          </a:p>
          <a:p>
            <a:pPr>
              <a:lnSpc>
                <a:spcPct val="80000"/>
              </a:lnSpc>
            </a:pPr>
            <a:r>
              <a:rPr altLang="zh-CN" sz="2400" smtClean="0">
                <a:solidFill>
                  <a:schemeClr val="tx1"/>
                </a:solidFill>
                <a:latin typeface="Times New Roman" pitchFamily="18" charset="0"/>
                <a:ea typeface="SimSun" pitchFamily="2" charset="-122"/>
              </a:rPr>
              <a:t> Good glycaemic control</a:t>
            </a:r>
          </a:p>
          <a:p>
            <a:pPr>
              <a:lnSpc>
                <a:spcPct val="80000"/>
              </a:lnSpc>
            </a:pPr>
            <a:r>
              <a:rPr altLang="zh-CN" sz="2400" smtClean="0">
                <a:solidFill>
                  <a:schemeClr val="tx1"/>
                </a:solidFill>
                <a:latin typeface="Times New Roman" pitchFamily="18" charset="0"/>
                <a:ea typeface="SimSun" pitchFamily="2" charset="-122"/>
              </a:rPr>
              <a:t> Less weight gain</a:t>
            </a:r>
          </a:p>
          <a:p>
            <a:pPr>
              <a:lnSpc>
                <a:spcPct val="80000"/>
              </a:lnSpc>
            </a:pPr>
            <a:r>
              <a:rPr altLang="zh-CN" sz="2400" smtClean="0">
                <a:solidFill>
                  <a:schemeClr val="tx1"/>
                </a:solidFill>
                <a:latin typeface="Times New Roman" pitchFamily="18" charset="0"/>
                <a:ea typeface="SimSun" pitchFamily="2" charset="-122"/>
              </a:rPr>
              <a:t> Predictable</a:t>
            </a:r>
          </a:p>
          <a:p>
            <a:pPr>
              <a:lnSpc>
                <a:spcPct val="80000"/>
              </a:lnSpc>
            </a:pPr>
            <a:r>
              <a:rPr altLang="zh-CN" sz="2400" smtClean="0">
                <a:solidFill>
                  <a:schemeClr val="tx1"/>
                </a:solidFill>
                <a:latin typeface="Times New Roman" pitchFamily="18" charset="0"/>
                <a:ea typeface="SimSun" pitchFamily="2" charset="-122"/>
              </a:rPr>
              <a:t> Easy handling</a:t>
            </a:r>
          </a:p>
          <a:p>
            <a:pPr lvl="1">
              <a:lnSpc>
                <a:spcPct val="80000"/>
              </a:lnSpc>
            </a:pPr>
            <a:r>
              <a:rPr altLang="zh-CN" sz="2400" b="0" smtClean="0">
                <a:solidFill>
                  <a:schemeClr val="tx1"/>
                </a:solidFill>
                <a:latin typeface="Times New Roman" pitchFamily="18" charset="0"/>
                <a:ea typeface="SimSun" pitchFamily="2" charset="-122"/>
              </a:rPr>
              <a:t>Injection at different sites</a:t>
            </a:r>
          </a:p>
          <a:p>
            <a:pPr lvl="1">
              <a:lnSpc>
                <a:spcPct val="80000"/>
              </a:lnSpc>
            </a:pPr>
            <a:r>
              <a:rPr altLang="zh-CN" sz="2400" b="0" smtClean="0">
                <a:solidFill>
                  <a:schemeClr val="tx1"/>
                </a:solidFill>
                <a:latin typeface="Times New Roman" pitchFamily="18" charset="0"/>
                <a:ea typeface="SimSun" pitchFamily="2" charset="-122"/>
              </a:rPr>
              <a:t>Injection at different times</a:t>
            </a:r>
          </a:p>
          <a:p>
            <a:pPr lvl="1">
              <a:lnSpc>
                <a:spcPct val="80000"/>
              </a:lnSpc>
            </a:pPr>
            <a:r>
              <a:rPr altLang="zh-CN" sz="2400" b="0" smtClean="0">
                <a:solidFill>
                  <a:schemeClr val="tx1"/>
                </a:solidFill>
                <a:latin typeface="Times New Roman" pitchFamily="18" charset="0"/>
                <a:ea typeface="SimSun" pitchFamily="2" charset="-122"/>
              </a:rPr>
              <a:t>No mixing necessary/clear solution</a:t>
            </a:r>
          </a:p>
          <a:p>
            <a:pPr>
              <a:lnSpc>
                <a:spcPct val="80000"/>
              </a:lnSpc>
            </a:pPr>
            <a:r>
              <a:rPr altLang="zh-CN" sz="2400" smtClean="0">
                <a:solidFill>
                  <a:schemeClr val="tx1"/>
                </a:solidFill>
                <a:latin typeface="Times New Roman" pitchFamily="18" charset="0"/>
                <a:ea typeface="SimSun" pitchFamily="2" charset="-122"/>
              </a:rPr>
              <a:t> High treatment satisfaction and acceptance</a:t>
            </a:r>
          </a:p>
        </p:txBody>
      </p:sp>
      <p:sp>
        <p:nvSpPr>
          <p:cNvPr id="4" name="Rectangle 3"/>
          <p:cNvSpPr/>
          <p:nvPr/>
        </p:nvSpPr>
        <p:spPr>
          <a:xfrm>
            <a:off x="323850" y="6165850"/>
            <a:ext cx="3600450"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extLst>
      <p:ext uri="{BB962C8B-B14F-4D97-AF65-F5344CB8AC3E}">
        <p14:creationId xmlns:p14="http://schemas.microsoft.com/office/powerpoint/2010/main" val="55562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fade">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fade">
                                      <p:cBhvr>
                                        <p:cTn id="17" dur="500"/>
                                        <p:tgtEl>
                                          <p:spTgt spid="1126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fade">
                                      <p:cBhvr>
                                        <p:cTn id="22" dur="500"/>
                                        <p:tgtEl>
                                          <p:spTgt spid="1126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fade">
                                      <p:cBhvr>
                                        <p:cTn id="27" dur="500"/>
                                        <p:tgtEl>
                                          <p:spTgt spid="1126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3">
                                            <p:txEl>
                                              <p:pRg st="5" end="5"/>
                                            </p:txEl>
                                          </p:spTgt>
                                        </p:tgtEl>
                                        <p:attrNameLst>
                                          <p:attrName>style.visibility</p:attrName>
                                        </p:attrNameLst>
                                      </p:cBhvr>
                                      <p:to>
                                        <p:strVal val="visible"/>
                                      </p:to>
                                    </p:set>
                                    <p:animEffect transition="in" filter="fade">
                                      <p:cBhvr>
                                        <p:cTn id="32" dur="500"/>
                                        <p:tgtEl>
                                          <p:spTgt spid="1126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3">
                                            <p:txEl>
                                              <p:pRg st="6" end="6"/>
                                            </p:txEl>
                                          </p:spTgt>
                                        </p:tgtEl>
                                        <p:attrNameLst>
                                          <p:attrName>style.visibility</p:attrName>
                                        </p:attrNameLst>
                                      </p:cBhvr>
                                      <p:to>
                                        <p:strVal val="visible"/>
                                      </p:to>
                                    </p:set>
                                    <p:animEffect transition="in" filter="fade">
                                      <p:cBhvr>
                                        <p:cTn id="37" dur="500"/>
                                        <p:tgtEl>
                                          <p:spTgt spid="1126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43">
                                            <p:txEl>
                                              <p:pRg st="7" end="7"/>
                                            </p:txEl>
                                          </p:spTgt>
                                        </p:tgtEl>
                                        <p:attrNameLst>
                                          <p:attrName>style.visibility</p:attrName>
                                        </p:attrNameLst>
                                      </p:cBhvr>
                                      <p:to>
                                        <p:strVal val="visible"/>
                                      </p:to>
                                    </p:set>
                                    <p:animEffect transition="in" filter="fade">
                                      <p:cBhvr>
                                        <p:cTn id="42" dur="500"/>
                                        <p:tgtEl>
                                          <p:spTgt spid="11264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2643">
                                            <p:txEl>
                                              <p:pRg st="8" end="8"/>
                                            </p:txEl>
                                          </p:spTgt>
                                        </p:tgtEl>
                                        <p:attrNameLst>
                                          <p:attrName>style.visibility</p:attrName>
                                        </p:attrNameLst>
                                      </p:cBhvr>
                                      <p:to>
                                        <p:strVal val="visible"/>
                                      </p:to>
                                    </p:set>
                                    <p:animEffect transition="in" filter="fade">
                                      <p:cBhvr>
                                        <p:cTn id="45" dur="500"/>
                                        <p:tgtEl>
                                          <p:spTgt spid="112643">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2643">
                                            <p:txEl>
                                              <p:pRg st="9" end="9"/>
                                            </p:txEl>
                                          </p:spTgt>
                                        </p:tgtEl>
                                        <p:attrNameLst>
                                          <p:attrName>style.visibility</p:attrName>
                                        </p:attrNameLst>
                                      </p:cBhvr>
                                      <p:to>
                                        <p:strVal val="visible"/>
                                      </p:to>
                                    </p:set>
                                    <p:animEffect transition="in" filter="fade">
                                      <p:cBhvr>
                                        <p:cTn id="48" dur="500"/>
                                        <p:tgtEl>
                                          <p:spTgt spid="112643">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2643">
                                            <p:txEl>
                                              <p:pRg st="10" end="10"/>
                                            </p:txEl>
                                          </p:spTgt>
                                        </p:tgtEl>
                                        <p:attrNameLst>
                                          <p:attrName>style.visibility</p:attrName>
                                        </p:attrNameLst>
                                      </p:cBhvr>
                                      <p:to>
                                        <p:strVal val="visible"/>
                                      </p:to>
                                    </p:set>
                                    <p:animEffect transition="in" filter="fade">
                                      <p:cBhvr>
                                        <p:cTn id="51" dur="500"/>
                                        <p:tgtEl>
                                          <p:spTgt spid="112643">
                                            <p:txEl>
                                              <p:pRg st="10" end="1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2643">
                                            <p:txEl>
                                              <p:pRg st="11" end="11"/>
                                            </p:txEl>
                                          </p:spTgt>
                                        </p:tgtEl>
                                        <p:attrNameLst>
                                          <p:attrName>style.visibility</p:attrName>
                                        </p:attrNameLst>
                                      </p:cBhvr>
                                      <p:to>
                                        <p:strVal val="visible"/>
                                      </p:to>
                                    </p:set>
                                    <p:animEffect transition="in" filter="fade">
                                      <p:cBhvr>
                                        <p:cTn id="56" dur="500"/>
                                        <p:tgtEl>
                                          <p:spTgt spid="1126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15888"/>
            <a:ext cx="914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79" tIns="26779" rIns="26779" bIns="26779" anchor="ctr">
            <a:normAutofit fontScale="97500"/>
          </a:bodyPr>
          <a:lstStyle>
            <a:lvl1pPr algn="ctr" rtl="0" eaLnBrk="1" fontAlgn="base" hangingPunct="1">
              <a:spcBef>
                <a:spcPct val="0"/>
              </a:spcBef>
              <a:spcAft>
                <a:spcPct val="0"/>
              </a:spcAft>
              <a:defRPr sz="6000">
                <a:solidFill>
                  <a:schemeClr val="tx1"/>
                </a:solidFill>
                <a:latin typeface="+mj-lt"/>
                <a:ea typeface="+mj-ea"/>
                <a:cs typeface="+mj-cs"/>
                <a:sym typeface="Gill Sans Light" charset="0"/>
              </a:defRPr>
            </a:lvl1pPr>
            <a:lvl2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eaLnBrk="1" fontAlgn="base" hangingPunct="1">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a:lstStyle>
          <a:p>
            <a:pPr>
              <a:defRPr/>
            </a:pPr>
            <a:r>
              <a:rPr lang="en-US" altLang="zh-CN" sz="3600" b="1" dirty="0">
                <a:solidFill>
                  <a:schemeClr val="bg1"/>
                </a:solidFill>
                <a:latin typeface="Times New Roman" pitchFamily="18" charset="0"/>
                <a:cs typeface="Times New Roman" pitchFamily="18" charset="0"/>
              </a:rPr>
              <a:t>Basal Insulin Options</a:t>
            </a:r>
          </a:p>
        </p:txBody>
      </p:sp>
      <p:sp>
        <p:nvSpPr>
          <p:cNvPr id="5" name="Rectangle 3"/>
          <p:cNvSpPr txBox="1">
            <a:spLocks noChangeArrowheads="1"/>
          </p:cNvSpPr>
          <p:nvPr/>
        </p:nvSpPr>
        <p:spPr bwMode="auto">
          <a:xfrm>
            <a:off x="827088" y="1644650"/>
            <a:ext cx="77057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79" tIns="26779" rIns="26779" bIns="26779"/>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None/>
              <a:defRPr/>
            </a:pPr>
            <a:r>
              <a:rPr lang="en-US" altLang="zh-CN" sz="2400" b="1" dirty="0" err="1">
                <a:latin typeface="Times New Roman" pitchFamily="18" charset="0"/>
                <a:ea typeface="SimSun" pitchFamily="2" charset="-122"/>
                <a:cs typeface="Times New Roman" pitchFamily="18" charset="0"/>
                <a:sym typeface="Gill Sans Light"/>
              </a:rPr>
              <a:t>Glargine</a:t>
            </a:r>
            <a:endParaRPr lang="en-US" altLang="zh-CN" sz="2400" b="1" dirty="0">
              <a:latin typeface="Times New Roman" pitchFamily="18" charset="0"/>
              <a:ea typeface="SimSun" pitchFamily="2" charset="-122"/>
              <a:cs typeface="Times New Roman" pitchFamily="18" charset="0"/>
              <a:sym typeface="Gill Sans Light"/>
            </a:endParaRP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Lasts up to 24 </a:t>
            </a:r>
            <a:r>
              <a:rPr lang="en-US" altLang="zh-CN" dirty="0" smtClean="0">
                <a:latin typeface="Times New Roman" pitchFamily="18" charset="0"/>
                <a:ea typeface="SimSun" pitchFamily="2" charset="-122"/>
                <a:cs typeface="Times New Roman" pitchFamily="18" charset="0"/>
                <a:sym typeface="Gill Sans Light"/>
              </a:rPr>
              <a:t>hours</a:t>
            </a:r>
          </a:p>
          <a:p>
            <a:pPr marL="600075" lvl="1" indent="-257175" eaLnBrk="1" hangingPunct="1">
              <a:buClr>
                <a:srgbClr val="C00000"/>
              </a:buClr>
              <a:buFont typeface="Courier New" panose="02070309020205020404" pitchFamily="49" charset="0"/>
              <a:buChar char="o"/>
              <a:defRPr/>
            </a:pPr>
            <a:r>
              <a:rPr lang="en-US" altLang="zh-CN" dirty="0" smtClean="0">
                <a:latin typeface="Times New Roman" pitchFamily="18" charset="0"/>
                <a:ea typeface="SimSun" pitchFamily="2" charset="-122"/>
                <a:cs typeface="Times New Roman" pitchFamily="18" charset="0"/>
                <a:sym typeface="Gill Sans Light"/>
              </a:rPr>
              <a:t>Decreases </a:t>
            </a:r>
            <a:r>
              <a:rPr lang="en-US" altLang="zh-CN" dirty="0">
                <a:latin typeface="Times New Roman" pitchFamily="18" charset="0"/>
                <a:ea typeface="SimSun" pitchFamily="2" charset="-122"/>
                <a:cs typeface="Times New Roman" pitchFamily="18" charset="0"/>
                <a:sym typeface="Gill Sans Light"/>
              </a:rPr>
              <a:t>risk of hypoglycemia (especially nocturnal)</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Less weight gain</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Less variability </a:t>
            </a:r>
            <a:r>
              <a:rPr lang="en-US" altLang="zh-CN">
                <a:latin typeface="Times New Roman" pitchFamily="18" charset="0"/>
                <a:ea typeface="SimSun" pitchFamily="2" charset="-122"/>
                <a:cs typeface="Times New Roman" pitchFamily="18" charset="0"/>
                <a:sym typeface="Gill Sans Light"/>
              </a:rPr>
              <a:t>in </a:t>
            </a:r>
            <a:r>
              <a:rPr lang="en-US" altLang="zh-CN" smtClean="0">
                <a:latin typeface="Times New Roman" pitchFamily="18" charset="0"/>
                <a:ea typeface="SimSun" pitchFamily="2" charset="-122"/>
                <a:cs typeface="Times New Roman" pitchFamily="18" charset="0"/>
                <a:sym typeface="Gill Sans Light"/>
              </a:rPr>
              <a:t>effect</a:t>
            </a:r>
            <a:endParaRPr lang="en-US" altLang="zh-CN" sz="2400" dirty="0">
              <a:solidFill>
                <a:srgbClr val="9900CC"/>
              </a:solidFill>
              <a:latin typeface="Times New Roman" pitchFamily="18" charset="0"/>
              <a:ea typeface="SimSun" pitchFamily="2" charset="-122"/>
              <a:cs typeface="Times New Roman" pitchFamily="18" charset="0"/>
              <a:sym typeface="Gill Sans Light"/>
            </a:endParaRPr>
          </a:p>
          <a:p>
            <a:pPr marL="0" indent="0" eaLnBrk="1" hangingPunct="1">
              <a:defRPr/>
            </a:pPr>
            <a:r>
              <a:rPr lang="en-US" altLang="zh-CN" sz="2400" b="1" dirty="0" err="1" smtClean="0">
                <a:latin typeface="Times New Roman" pitchFamily="18" charset="0"/>
                <a:ea typeface="SimSun" pitchFamily="2" charset="-122"/>
                <a:cs typeface="Times New Roman" pitchFamily="18" charset="0"/>
                <a:sym typeface="Gill Sans Light"/>
              </a:rPr>
              <a:t>Detemir</a:t>
            </a:r>
            <a:endParaRPr lang="en-US" altLang="zh-CN" sz="2400" b="1" dirty="0">
              <a:latin typeface="Times New Roman" pitchFamily="18" charset="0"/>
              <a:ea typeface="SimSun" pitchFamily="2" charset="-122"/>
              <a:cs typeface="Times New Roman" pitchFamily="18" charset="0"/>
              <a:sym typeface="Gill Sans Light"/>
            </a:endParaRP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&gt;50% of </a:t>
            </a:r>
            <a:r>
              <a:rPr lang="en-US" altLang="zh-CN" dirty="0" err="1">
                <a:latin typeface="Times New Roman" pitchFamily="18" charset="0"/>
                <a:ea typeface="SimSun" pitchFamily="2" charset="-122"/>
                <a:cs typeface="Times New Roman" pitchFamily="18" charset="0"/>
                <a:sym typeface="Gill Sans Light"/>
              </a:rPr>
              <a:t>detemir</a:t>
            </a:r>
            <a:r>
              <a:rPr lang="en-US" altLang="zh-CN" dirty="0">
                <a:latin typeface="Times New Roman" pitchFamily="18" charset="0"/>
                <a:ea typeface="SimSun" pitchFamily="2" charset="-122"/>
                <a:cs typeface="Times New Roman" pitchFamily="18" charset="0"/>
                <a:sym typeface="Gill Sans Light"/>
              </a:rPr>
              <a:t> patients need BID injections to reach glycemic targets</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Higher </a:t>
            </a:r>
            <a:r>
              <a:rPr lang="en-US" altLang="zh-CN">
                <a:latin typeface="Times New Roman" pitchFamily="18" charset="0"/>
                <a:ea typeface="SimSun" pitchFamily="2" charset="-122"/>
                <a:cs typeface="Times New Roman" pitchFamily="18" charset="0"/>
                <a:sym typeface="Gill Sans Light"/>
              </a:rPr>
              <a:t>insulin </a:t>
            </a:r>
            <a:r>
              <a:rPr lang="en-US" altLang="zh-CN" smtClean="0">
                <a:latin typeface="Times New Roman" pitchFamily="18" charset="0"/>
                <a:ea typeface="SimSun" pitchFamily="2" charset="-122"/>
                <a:cs typeface="Times New Roman" pitchFamily="18" charset="0"/>
                <a:sym typeface="Gill Sans Light"/>
              </a:rPr>
              <a:t>dose</a:t>
            </a:r>
            <a:endParaRPr lang="en-US" altLang="zh-CN" sz="2400" dirty="0">
              <a:latin typeface="Times New Roman" pitchFamily="18" charset="0"/>
              <a:ea typeface="SimSun" pitchFamily="2" charset="-122"/>
              <a:cs typeface="Times New Roman" pitchFamily="18" charset="0"/>
              <a:sym typeface="Gill Sans Light"/>
            </a:endParaRPr>
          </a:p>
          <a:p>
            <a:pPr eaLnBrk="1" hangingPunct="1">
              <a:buFont typeface="Wingdings" pitchFamily="2" charset="2"/>
              <a:buNone/>
              <a:defRPr/>
            </a:pPr>
            <a:r>
              <a:rPr lang="en-US" altLang="zh-CN" sz="2400" b="1" dirty="0" smtClean="0">
                <a:latin typeface="Times New Roman" pitchFamily="18" charset="0"/>
                <a:ea typeface="SimSun" pitchFamily="2" charset="-122"/>
                <a:cs typeface="Times New Roman" pitchFamily="18" charset="0"/>
                <a:sym typeface="Gill Sans Light"/>
              </a:rPr>
              <a:t>Neutral </a:t>
            </a:r>
            <a:r>
              <a:rPr lang="en-US" altLang="zh-CN" sz="2400" b="1" dirty="0">
                <a:latin typeface="Times New Roman" pitchFamily="18" charset="0"/>
                <a:ea typeface="SimSun" pitchFamily="2" charset="-122"/>
                <a:cs typeface="Times New Roman" pitchFamily="18" charset="0"/>
                <a:sym typeface="Gill Sans Light"/>
              </a:rPr>
              <a:t>Protamine </a:t>
            </a:r>
            <a:r>
              <a:rPr lang="en-US" altLang="zh-CN" sz="2400" b="1" dirty="0" err="1">
                <a:latin typeface="Times New Roman" pitchFamily="18" charset="0"/>
                <a:ea typeface="SimSun" pitchFamily="2" charset="-122"/>
                <a:cs typeface="Times New Roman" pitchFamily="18" charset="0"/>
                <a:sym typeface="Gill Sans Light"/>
              </a:rPr>
              <a:t>Hagedorn</a:t>
            </a:r>
            <a:r>
              <a:rPr lang="en-US" altLang="zh-CN" sz="2400" b="1" dirty="0">
                <a:latin typeface="Times New Roman" pitchFamily="18" charset="0"/>
                <a:ea typeface="SimSun" pitchFamily="2" charset="-122"/>
                <a:cs typeface="Times New Roman" pitchFamily="18" charset="0"/>
                <a:sym typeface="Gill Sans Light"/>
              </a:rPr>
              <a:t> (NPH)</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Lasts 10–16 hours</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Peaks 8–10 hours</a:t>
            </a:r>
          </a:p>
          <a:p>
            <a:pPr marL="600075" lvl="1" indent="-257175" eaLnBrk="1" hangingPunct="1">
              <a:buClr>
                <a:srgbClr val="C00000"/>
              </a:buClr>
              <a:buFont typeface="Courier New" panose="02070309020205020404" pitchFamily="49" charset="0"/>
              <a:buChar char="o"/>
              <a:defRPr/>
            </a:pPr>
            <a:r>
              <a:rPr lang="en-US" altLang="zh-CN" dirty="0" smtClean="0">
                <a:latin typeface="Times New Roman" pitchFamily="18" charset="0"/>
                <a:ea typeface="SimSun" pitchFamily="2" charset="-122"/>
                <a:cs typeface="Times New Roman" pitchFamily="18" charset="0"/>
                <a:sym typeface="Gill Sans Light"/>
              </a:rPr>
              <a:t>Less </a:t>
            </a:r>
            <a:r>
              <a:rPr lang="en-US" altLang="zh-CN" dirty="0">
                <a:latin typeface="Times New Roman" pitchFamily="18" charset="0"/>
                <a:ea typeface="SimSun" pitchFamily="2" charset="-122"/>
                <a:cs typeface="Times New Roman" pitchFamily="18" charset="0"/>
                <a:sym typeface="Gill Sans Light"/>
              </a:rPr>
              <a:t>expensive</a:t>
            </a:r>
          </a:p>
          <a:p>
            <a:pPr marL="600075" lvl="1" indent="-257175" eaLnBrk="1" hangingPunct="1">
              <a:buClr>
                <a:srgbClr val="C00000"/>
              </a:buClr>
              <a:buFont typeface="Courier New" panose="02070309020205020404" pitchFamily="49" charset="0"/>
              <a:buChar char="o"/>
              <a:defRPr/>
            </a:pPr>
            <a:r>
              <a:rPr lang="en-US" altLang="zh-CN" dirty="0">
                <a:latin typeface="Times New Roman" pitchFamily="18" charset="0"/>
                <a:ea typeface="SimSun" pitchFamily="2" charset="-122"/>
                <a:cs typeface="Times New Roman" pitchFamily="18" charset="0"/>
                <a:sym typeface="Gill Sans Light"/>
              </a:rPr>
              <a:t>May partly cover meal </a:t>
            </a:r>
            <a:r>
              <a:rPr lang="en-US" altLang="zh-CN" sz="1600" dirty="0">
                <a:latin typeface="Times New Roman" pitchFamily="18" charset="0"/>
                <a:ea typeface="SimSun" pitchFamily="2" charset="-122"/>
                <a:cs typeface="Times New Roman" pitchFamily="18" charset="0"/>
                <a:sym typeface="Gill Sans Light"/>
              </a:rPr>
              <a:t>(e.g., breakfast if taken in morning) </a:t>
            </a:r>
            <a:r>
              <a:rPr lang="en-US" altLang="zh-CN" dirty="0">
                <a:latin typeface="Times New Roman" pitchFamily="18" charset="0"/>
                <a:ea typeface="SimSun" pitchFamily="2" charset="-122"/>
                <a:cs typeface="Times New Roman" pitchFamily="18" charset="0"/>
                <a:sym typeface="Gill Sans Light"/>
              </a:rPr>
              <a:t>but can result in later hypoglycemia </a:t>
            </a:r>
            <a:r>
              <a:rPr lang="en-US" altLang="zh-CN" sz="1600" dirty="0">
                <a:latin typeface="Times New Roman" pitchFamily="18" charset="0"/>
                <a:ea typeface="SimSun" pitchFamily="2" charset="-122"/>
                <a:cs typeface="Times New Roman" pitchFamily="18" charset="0"/>
                <a:sym typeface="Gill Sans Light"/>
              </a:rPr>
              <a:t>(e.g., early afternoon)</a:t>
            </a:r>
          </a:p>
          <a:p>
            <a:pPr marL="342900" lvl="1" indent="0" eaLnBrk="1" hangingPunct="1">
              <a:defRPr/>
            </a:pPr>
            <a:endParaRPr lang="en-US" altLang="zh-CN" sz="1600" dirty="0">
              <a:latin typeface="Times New Roman" pitchFamily="18" charset="0"/>
              <a:ea typeface="SimSun" pitchFamily="2" charset="-122"/>
              <a:cs typeface="Times New Roman" pitchFamily="18" charset="0"/>
              <a:sym typeface="Gill Sans Light"/>
            </a:endParaRPr>
          </a:p>
        </p:txBody>
      </p:sp>
      <p:sp>
        <p:nvSpPr>
          <p:cNvPr id="94212" name="TextBox 2"/>
          <p:cNvSpPr txBox="1">
            <a:spLocks noChangeArrowheads="1"/>
          </p:cNvSpPr>
          <p:nvPr/>
        </p:nvSpPr>
        <p:spPr bwMode="auto">
          <a:xfrm>
            <a:off x="1258888" y="5156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 name="Rectangle 2"/>
          <p:cNvSpPr/>
          <p:nvPr/>
        </p:nvSpPr>
        <p:spPr>
          <a:xfrm>
            <a:off x="323850" y="6165850"/>
            <a:ext cx="3600450"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7" name="Text Box 4"/>
          <p:cNvSpPr txBox="1">
            <a:spLocks noChangeArrowheads="1"/>
          </p:cNvSpPr>
          <p:nvPr/>
        </p:nvSpPr>
        <p:spPr bwMode="auto">
          <a:xfrm>
            <a:off x="0" y="6389688"/>
            <a:ext cx="91440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7" tIns="34269" rIns="68537" bIns="3426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CN" sz="900" dirty="0">
                <a:solidFill>
                  <a:schemeClr val="accent6">
                    <a:lumMod val="75000"/>
                  </a:schemeClr>
                </a:solidFill>
                <a:latin typeface="Calibri" pitchFamily="34" charset="0"/>
                <a:ea typeface="SimSun" pitchFamily="2" charset="-122"/>
                <a:cs typeface="Calibri" pitchFamily="34" charset="0"/>
              </a:rPr>
              <a:t>Riddle et al. </a:t>
            </a:r>
            <a:r>
              <a:rPr lang="en-US" altLang="zh-CN" sz="900" i="1" dirty="0">
                <a:solidFill>
                  <a:schemeClr val="accent6">
                    <a:lumMod val="75000"/>
                  </a:schemeClr>
                </a:solidFill>
                <a:latin typeface="Calibri" pitchFamily="34" charset="0"/>
                <a:ea typeface="SimSun" pitchFamily="2" charset="-122"/>
                <a:cs typeface="Calibri" pitchFamily="34" charset="0"/>
              </a:rPr>
              <a:t>Diabetes Care</a:t>
            </a:r>
            <a:r>
              <a:rPr lang="en-US" altLang="zh-CN" sz="900" dirty="0">
                <a:solidFill>
                  <a:schemeClr val="accent6">
                    <a:lumMod val="75000"/>
                  </a:schemeClr>
                </a:solidFill>
                <a:latin typeface="Calibri" pitchFamily="34" charset="0"/>
                <a:ea typeface="SimSun" pitchFamily="2" charset="-122"/>
                <a:cs typeface="Calibri" pitchFamily="34" charset="0"/>
              </a:rPr>
              <a:t>. 26:3080-3086; 2003	</a:t>
            </a:r>
            <a:r>
              <a:rPr lang="en-US" altLang="zh-CN" sz="900" dirty="0" err="1">
                <a:solidFill>
                  <a:schemeClr val="accent6">
                    <a:lumMod val="75000"/>
                  </a:schemeClr>
                </a:solidFill>
                <a:latin typeface="Calibri" pitchFamily="34" charset="0"/>
                <a:ea typeface="SimSun" pitchFamily="2" charset="-122"/>
                <a:cs typeface="Calibri" pitchFamily="34" charset="0"/>
              </a:rPr>
              <a:t>Raskin</a:t>
            </a:r>
            <a:r>
              <a:rPr lang="en-US" altLang="zh-CN" sz="900" dirty="0">
                <a:solidFill>
                  <a:schemeClr val="accent6">
                    <a:lumMod val="75000"/>
                  </a:schemeClr>
                </a:solidFill>
                <a:latin typeface="Calibri" pitchFamily="34" charset="0"/>
                <a:ea typeface="SimSun" pitchFamily="2" charset="-122"/>
                <a:cs typeface="Calibri" pitchFamily="34" charset="0"/>
              </a:rPr>
              <a:t> et al </a:t>
            </a:r>
            <a:r>
              <a:rPr lang="en-US" altLang="zh-CN" sz="900" i="1" dirty="0">
                <a:solidFill>
                  <a:schemeClr val="accent6">
                    <a:lumMod val="75000"/>
                  </a:schemeClr>
                </a:solidFill>
                <a:latin typeface="Calibri" pitchFamily="34" charset="0"/>
                <a:ea typeface="SimSun" pitchFamily="2" charset="-122"/>
                <a:cs typeface="Calibri" pitchFamily="34" charset="0"/>
              </a:rPr>
              <a:t>Diabetes Care</a:t>
            </a:r>
            <a:r>
              <a:rPr lang="en-US" altLang="zh-CN" sz="900" dirty="0">
                <a:solidFill>
                  <a:schemeClr val="accent6">
                    <a:lumMod val="75000"/>
                  </a:schemeClr>
                </a:solidFill>
                <a:latin typeface="Calibri" pitchFamily="34" charset="0"/>
                <a:ea typeface="SimSun" pitchFamily="2" charset="-122"/>
                <a:cs typeface="Calibri" pitchFamily="34" charset="0"/>
              </a:rPr>
              <a:t>. 28:260-265; 2005	</a:t>
            </a:r>
            <a:r>
              <a:rPr lang="fr-FR" altLang="en-US" sz="900" dirty="0" err="1">
                <a:solidFill>
                  <a:schemeClr val="accent6">
                    <a:lumMod val="75000"/>
                  </a:schemeClr>
                </a:solidFill>
                <a:latin typeface="Calibri" pitchFamily="34" charset="0"/>
                <a:cs typeface="Calibri" pitchFamily="34" charset="0"/>
              </a:rPr>
              <a:t>Rosenstock</a:t>
            </a:r>
            <a:r>
              <a:rPr lang="fr-FR" altLang="en-US" sz="900" dirty="0">
                <a:solidFill>
                  <a:schemeClr val="accent6">
                    <a:lumMod val="75000"/>
                  </a:schemeClr>
                </a:solidFill>
                <a:latin typeface="Calibri" pitchFamily="34" charset="0"/>
                <a:cs typeface="Calibri" pitchFamily="34" charset="0"/>
              </a:rPr>
              <a:t> J, et al. </a:t>
            </a:r>
            <a:r>
              <a:rPr lang="en-GB" altLang="en-US" sz="900" i="1" dirty="0" err="1">
                <a:solidFill>
                  <a:schemeClr val="accent6">
                    <a:lumMod val="75000"/>
                  </a:schemeClr>
                </a:solidFill>
                <a:latin typeface="Calibri" pitchFamily="34" charset="0"/>
                <a:cs typeface="Calibri" pitchFamily="34" charset="0"/>
              </a:rPr>
              <a:t>Diabetologia</a:t>
            </a:r>
            <a:r>
              <a:rPr lang="en-GB" altLang="en-US" sz="900" dirty="0">
                <a:solidFill>
                  <a:schemeClr val="accent6">
                    <a:lumMod val="75000"/>
                  </a:schemeClr>
                </a:solidFill>
                <a:latin typeface="Calibri" pitchFamily="34" charset="0"/>
                <a:cs typeface="Calibri" pitchFamily="34" charset="0"/>
              </a:rPr>
              <a:t>. 2008 ;51(3):408-416</a:t>
            </a:r>
            <a:endParaRPr lang="en-US" altLang="zh-CN" sz="900" dirty="0">
              <a:solidFill>
                <a:schemeClr val="accent6">
                  <a:lumMod val="75000"/>
                </a:schemeClr>
              </a:solidFill>
              <a:latin typeface="Calibri" pitchFamily="34" charset="0"/>
              <a:ea typeface="SimSun" pitchFamily="2" charset="-122"/>
              <a:cs typeface="Calibri" pitchFamily="34" charset="0"/>
            </a:endParaRPr>
          </a:p>
        </p:txBody>
      </p:sp>
    </p:spTree>
    <p:extLst>
      <p:ext uri="{BB962C8B-B14F-4D97-AF65-F5344CB8AC3E}">
        <p14:creationId xmlns:p14="http://schemas.microsoft.com/office/powerpoint/2010/main" val="36977175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379413"/>
            <a:ext cx="9144000" cy="658812"/>
          </a:xfrm>
        </p:spPr>
        <p:txBody>
          <a:bodyPr>
            <a:normAutofit fontScale="90000"/>
          </a:bodyPr>
          <a:lstStyle/>
          <a:p>
            <a:pPr algn="ctr" eaLnBrk="1" hangingPunct="1">
              <a:defRPr/>
            </a:pPr>
            <a:r>
              <a:rPr lang="en-US" sz="4800" dirty="0" smtClean="0">
                <a:effectLst/>
                <a:latin typeface="Times New Roman" pitchFamily="18" charset="0"/>
                <a:cs typeface="Times New Roman" pitchFamily="18" charset="0"/>
              </a:rPr>
              <a:t>Step One: Initiating Insulin</a:t>
            </a:r>
          </a:p>
        </p:txBody>
      </p:sp>
      <p:sp>
        <p:nvSpPr>
          <p:cNvPr id="75779" name="Rectangle 3"/>
          <p:cNvSpPr>
            <a:spLocks noGrp="1" noChangeArrowheads="1"/>
          </p:cNvSpPr>
          <p:nvPr>
            <p:ph type="body" idx="4294967295"/>
          </p:nvPr>
        </p:nvSpPr>
        <p:spPr>
          <a:xfrm>
            <a:off x="395288" y="1366838"/>
            <a:ext cx="8748712" cy="3933825"/>
          </a:xfrm>
          <a:prstGeom prst="rect">
            <a:avLst/>
          </a:prstGeom>
        </p:spPr>
        <p:txBody>
          <a:bodyPr/>
          <a:lstStyle/>
          <a:p>
            <a:pPr eaLnBrk="1" hangingPunct="1">
              <a:lnSpc>
                <a:spcPct val="95000"/>
              </a:lnSpc>
              <a:spcBef>
                <a:spcPct val="15000"/>
              </a:spcBef>
              <a:spcAft>
                <a:spcPct val="15000"/>
              </a:spcAft>
            </a:pPr>
            <a:r>
              <a:rPr lang="en-US" sz="4000" smtClean="0">
                <a:solidFill>
                  <a:schemeClr val="tx1"/>
                </a:solidFill>
                <a:latin typeface="Times New Roman" pitchFamily="18" charset="0"/>
                <a:cs typeface="Times New Roman" pitchFamily="18" charset="0"/>
              </a:rPr>
              <a:t>Start with either…</a:t>
            </a:r>
          </a:p>
          <a:p>
            <a:pPr lvl="1" eaLnBrk="1" hangingPunct="1">
              <a:lnSpc>
                <a:spcPct val="95000"/>
              </a:lnSpc>
              <a:spcBef>
                <a:spcPct val="15000"/>
              </a:spcBef>
              <a:spcAft>
                <a:spcPct val="15000"/>
              </a:spcAft>
            </a:pPr>
            <a:r>
              <a:rPr lang="en-US" sz="2400" smtClean="0">
                <a:solidFill>
                  <a:schemeClr val="tx1"/>
                </a:solidFill>
                <a:latin typeface="Times New Roman" pitchFamily="18" charset="0"/>
                <a:cs typeface="Times New Roman" pitchFamily="18" charset="0"/>
              </a:rPr>
              <a:t>Bedtime intermediate-acting insulin </a:t>
            </a:r>
            <a:r>
              <a:rPr lang="en-US" sz="2400" u="sng" smtClean="0">
                <a:solidFill>
                  <a:schemeClr val="tx1"/>
                </a:solidFill>
                <a:latin typeface="Times New Roman" pitchFamily="18" charset="0"/>
                <a:cs typeface="Times New Roman" pitchFamily="18" charset="0"/>
              </a:rPr>
              <a:t>or</a:t>
            </a:r>
          </a:p>
          <a:p>
            <a:pPr lvl="1" eaLnBrk="1" hangingPunct="1">
              <a:lnSpc>
                <a:spcPct val="95000"/>
              </a:lnSpc>
              <a:spcBef>
                <a:spcPct val="15000"/>
              </a:spcBef>
              <a:spcAft>
                <a:spcPct val="15000"/>
              </a:spcAft>
            </a:pPr>
            <a:r>
              <a:rPr lang="en-US" sz="2400" smtClean="0">
                <a:solidFill>
                  <a:schemeClr val="tx1"/>
                </a:solidFill>
                <a:latin typeface="Times New Roman" pitchFamily="18" charset="0"/>
                <a:cs typeface="Times New Roman" pitchFamily="18" charset="0"/>
              </a:rPr>
              <a:t>Bedtime or morning long-acting insulin</a:t>
            </a:r>
          </a:p>
        </p:txBody>
      </p:sp>
      <p:sp>
        <p:nvSpPr>
          <p:cNvPr id="75780" name="Rectangle 4"/>
          <p:cNvSpPr>
            <a:spLocks noChangeArrowheads="1"/>
          </p:cNvSpPr>
          <p:nvPr/>
        </p:nvSpPr>
        <p:spPr bwMode="auto">
          <a:xfrm>
            <a:off x="762000" y="3657600"/>
            <a:ext cx="7920038" cy="962025"/>
          </a:xfrm>
          <a:prstGeom prst="rect">
            <a:avLst/>
          </a:prstGeom>
          <a:noFill/>
          <a:ln w="158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lgn="ctr">
              <a:spcBef>
                <a:spcPct val="50000"/>
              </a:spcBef>
              <a:buClr>
                <a:srgbClr val="000000"/>
              </a:buClr>
              <a:buSzPct val="70000"/>
              <a:buFont typeface="Wingdings" pitchFamily="2" charset="2"/>
              <a:buNone/>
            </a:pPr>
            <a:r>
              <a:rPr lang="en-US" sz="2800" b="1">
                <a:solidFill>
                  <a:srgbClr val="FFFFFF"/>
                </a:solidFill>
                <a:ea typeface="MS PGothic" pitchFamily="34" charset="-128"/>
              </a:rPr>
              <a:t>Insulin regimens should be designed taking lifestyle and meal schedules into account</a:t>
            </a:r>
          </a:p>
        </p:txBody>
      </p:sp>
      <p:sp>
        <p:nvSpPr>
          <p:cNvPr id="75781" name="Text Box 5"/>
          <p:cNvSpPr txBox="1">
            <a:spLocks noChangeArrowheads="1"/>
          </p:cNvSpPr>
          <p:nvPr/>
        </p:nvSpPr>
        <p:spPr bwMode="auto">
          <a:xfrm>
            <a:off x="5207000" y="6321425"/>
            <a:ext cx="3756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a-DK" sz="1200">
                <a:solidFill>
                  <a:srgbClr val="FFFFFF"/>
                </a:solidFill>
                <a:ea typeface="MS PGothic" pitchFamily="34" charset="-128"/>
              </a:rPr>
              <a:t>Nathan DM et al.</a:t>
            </a:r>
            <a:r>
              <a:rPr lang="da-DK" sz="1200" i="1">
                <a:solidFill>
                  <a:srgbClr val="FFFFFF"/>
                </a:solidFill>
                <a:ea typeface="MS PGothic" pitchFamily="34" charset="-128"/>
              </a:rPr>
              <a:t> Diabetes Care</a:t>
            </a:r>
            <a:r>
              <a:rPr lang="da-DK" sz="1200">
                <a:solidFill>
                  <a:srgbClr val="FFFFFF"/>
                </a:solidFill>
                <a:ea typeface="MS PGothic" pitchFamily="34" charset="-128"/>
              </a:rPr>
              <a:t> 2006;29(8):1963-72.</a:t>
            </a:r>
            <a:endParaRPr lang="en-US" sz="1200">
              <a:solidFill>
                <a:srgbClr val="FFFFFF"/>
              </a:solidFill>
              <a:ea typeface="MS PGothic" pitchFamily="34" charset="-128"/>
            </a:endParaRPr>
          </a:p>
        </p:txBody>
      </p:sp>
    </p:spTree>
    <p:extLst>
      <p:ext uri="{BB962C8B-B14F-4D97-AF65-F5344CB8AC3E}">
        <p14:creationId xmlns:p14="http://schemas.microsoft.com/office/powerpoint/2010/main" val="29895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69232" y="1498517"/>
            <a:ext cx="7868652" cy="4779962"/>
          </a:xfrm>
        </p:spPr>
        <p:txBody>
          <a:bodyPr/>
          <a:lstStyle/>
          <a:p>
            <a:pPr eaLnBrk="1" hangingPunct="1">
              <a:defRPr/>
            </a:pPr>
            <a:r>
              <a:rPr lang="en-US" sz="2400" dirty="0" smtClean="0">
                <a:latin typeface="Times New Roman" pitchFamily="18" charset="0"/>
                <a:cs typeface="Times New Roman" pitchFamily="18" charset="0"/>
              </a:rPr>
              <a:t>Bedtime NPH</a:t>
            </a:r>
          </a:p>
          <a:p>
            <a:pPr eaLnBrk="1" hangingPunct="1">
              <a:defRPr/>
            </a:pPr>
            <a:r>
              <a:rPr lang="en-US" sz="2400" dirty="0" smtClean="0">
                <a:latin typeface="Times New Roman" pitchFamily="18" charset="0"/>
                <a:cs typeface="Times New Roman" pitchFamily="18" charset="0"/>
              </a:rPr>
              <a:t>NPH twice daily</a:t>
            </a:r>
          </a:p>
          <a:p>
            <a:pPr eaLnBrk="1" hangingPunct="1">
              <a:defRPr/>
            </a:pPr>
            <a:r>
              <a:rPr lang="en-US" sz="2400" dirty="0" err="1" smtClean="0">
                <a:latin typeface="Times New Roman" pitchFamily="18" charset="0"/>
                <a:cs typeface="Times New Roman" pitchFamily="18" charset="0"/>
              </a:rPr>
              <a:t>Glargine</a:t>
            </a:r>
            <a:r>
              <a:rPr lang="en-US" sz="2400" dirty="0" smtClean="0">
                <a:latin typeface="Times New Roman" pitchFamily="18" charset="0"/>
                <a:cs typeface="Times New Roman" pitchFamily="18" charset="0"/>
              </a:rPr>
              <a:t> once daily</a:t>
            </a:r>
          </a:p>
          <a:p>
            <a:pPr eaLnBrk="1" hangingPunct="1">
              <a:defRPr/>
            </a:pPr>
            <a:r>
              <a:rPr lang="en-US" sz="2400" dirty="0" err="1" smtClean="0">
                <a:latin typeface="Times New Roman" pitchFamily="18" charset="0"/>
                <a:cs typeface="Times New Roman" pitchFamily="18" charset="0"/>
              </a:rPr>
              <a:t>Detemir</a:t>
            </a:r>
            <a:r>
              <a:rPr lang="en-US" sz="2400" dirty="0" smtClean="0">
                <a:latin typeface="Times New Roman" pitchFamily="18" charset="0"/>
                <a:cs typeface="Times New Roman" pitchFamily="18" charset="0"/>
              </a:rPr>
              <a:t> once or twice daily</a:t>
            </a:r>
          </a:p>
          <a:p>
            <a:pPr eaLnBrk="1" hangingPunct="1">
              <a:defRPr/>
            </a:pPr>
            <a:r>
              <a:rPr lang="en-US" sz="2400" dirty="0" err="1" smtClean="0">
                <a:latin typeface="Times New Roman" pitchFamily="18" charset="0"/>
                <a:cs typeface="Times New Roman" pitchFamily="18" charset="0"/>
              </a:rPr>
              <a:t>Toujeo</a:t>
            </a:r>
            <a:r>
              <a:rPr lang="en-US" sz="2400" dirty="0" smtClean="0">
                <a:latin typeface="Times New Roman" pitchFamily="18" charset="0"/>
                <a:cs typeface="Times New Roman" pitchFamily="18" charset="0"/>
              </a:rPr>
              <a:t> once daily</a:t>
            </a:r>
          </a:p>
          <a:p>
            <a:pPr marL="109537" indent="0" eaLnBrk="1" hangingPunct="1">
              <a:buFont typeface="Wingdings 3" pitchFamily="18" charset="2"/>
              <a:buNone/>
              <a:defRPr/>
            </a:pPr>
            <a:r>
              <a:rPr lang="en-US" sz="2400" dirty="0" smtClean="0">
                <a:latin typeface="Times New Roman" pitchFamily="18" charset="0"/>
                <a:cs typeface="Times New Roman" pitchFamily="18" charset="0"/>
              </a:rPr>
              <a:t>Adjusted to maintain a fasting plasma glucose level between 70 and 130 mg per </a:t>
            </a:r>
            <a:r>
              <a:rPr lang="en-US" sz="2400" dirty="0" err="1" smtClean="0">
                <a:latin typeface="Times New Roman" pitchFamily="18" charset="0"/>
                <a:cs typeface="Times New Roman" pitchFamily="18" charset="0"/>
              </a:rPr>
              <a:t>dL</a:t>
            </a:r>
            <a:r>
              <a:rPr lang="en-US" sz="2400" dirty="0" smtClean="0">
                <a:latin typeface="Times New Roman" pitchFamily="18" charset="0"/>
                <a:cs typeface="Times New Roman" pitchFamily="18" charset="0"/>
              </a:rPr>
              <a:t> </a:t>
            </a:r>
          </a:p>
        </p:txBody>
      </p:sp>
      <p:sp>
        <p:nvSpPr>
          <p:cNvPr id="45060" name="Rectangle 4"/>
          <p:cNvSpPr>
            <a:spLocks noGrp="1" noChangeArrowheads="1"/>
          </p:cNvSpPr>
          <p:nvPr>
            <p:ph type="title"/>
          </p:nvPr>
        </p:nvSpPr>
        <p:spPr>
          <a:xfrm>
            <a:off x="685800" y="0"/>
            <a:ext cx="7772400" cy="1125538"/>
          </a:xfrm>
        </p:spPr>
        <p:txBody>
          <a:bodyPr/>
          <a:lstStyle/>
          <a:p>
            <a:pPr algn="ctr" eaLnBrk="1" fontAlgn="auto" hangingPunct="1">
              <a:spcAft>
                <a:spcPts val="0"/>
              </a:spcAft>
              <a:defRPr/>
            </a:pPr>
            <a:r>
              <a:rPr lang="en-US" sz="4000" b="1" dirty="0" smtClean="0">
                <a:effectLst/>
                <a:latin typeface="Times New Roman" pitchFamily="18" charset="0"/>
                <a:cs typeface="Times New Roman" pitchFamily="18" charset="0"/>
              </a:rPr>
              <a:t>Basal insulin using</a:t>
            </a:r>
          </a:p>
        </p:txBody>
      </p:sp>
    </p:spTree>
    <p:extLst>
      <p:ext uri="{BB962C8B-B14F-4D97-AF65-F5344CB8AC3E}">
        <p14:creationId xmlns:p14="http://schemas.microsoft.com/office/powerpoint/2010/main" val="3210750976"/>
      </p:ext>
    </p:extLst>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 y="211183"/>
            <a:ext cx="8755265" cy="914400"/>
          </a:xfrm>
        </p:spPr>
        <p:txBody>
          <a:bodyPr/>
          <a:lstStyle/>
          <a:p>
            <a:pPr algn="ctr"/>
            <a:r>
              <a:rPr lang="en-US" sz="2800" b="1" dirty="0">
                <a:latin typeface="Times New Roman" pitchFamily="18" charset="0"/>
                <a:cs typeface="Times New Roman" pitchFamily="18" charset="0"/>
              </a:rPr>
              <a:t>Rationale for Initiating With a Basal Insulin Analog</a:t>
            </a:r>
          </a:p>
        </p:txBody>
      </p:sp>
      <p:sp>
        <p:nvSpPr>
          <p:cNvPr id="10243" name="Content Placeholder 3"/>
          <p:cNvSpPr>
            <a:spLocks noGrp="1"/>
          </p:cNvSpPr>
          <p:nvPr>
            <p:ph idx="4294967295"/>
          </p:nvPr>
        </p:nvSpPr>
        <p:spPr>
          <a:xfrm>
            <a:off x="136072" y="1125583"/>
            <a:ext cx="8229600" cy="4492625"/>
          </a:xfrm>
          <a:prstGeom prst="rect">
            <a:avLst/>
          </a:prstGeom>
        </p:spPr>
        <p:txBody>
          <a:bodyPr/>
          <a:lstStyle/>
          <a:p>
            <a:pPr>
              <a:spcBef>
                <a:spcPts val="600"/>
              </a:spcBef>
              <a:spcAft>
                <a:spcPts val="0"/>
              </a:spcAft>
            </a:pPr>
            <a:r>
              <a:rPr lang="en-US" altLang="en-US" sz="2400" dirty="0">
                <a:solidFill>
                  <a:schemeClr val="tx1"/>
                </a:solidFill>
                <a:latin typeface="Times New Roman" pitchFamily="18" charset="0"/>
              </a:rPr>
              <a:t>Basal insulin analogs are recommended by ADA/EASD and AACE/ACE for initial insulin therapy</a:t>
            </a:r>
            <a:r>
              <a:rPr lang="en-US" altLang="en-US" sz="2400" baseline="30000" dirty="0">
                <a:solidFill>
                  <a:schemeClr val="tx1"/>
                </a:solidFill>
                <a:latin typeface="Times New Roman" pitchFamily="18" charset="0"/>
              </a:rPr>
              <a:t>1,2</a:t>
            </a:r>
            <a:endParaRPr lang="en-US" altLang="en-US" sz="2400" dirty="0">
              <a:solidFill>
                <a:schemeClr val="tx1"/>
              </a:solidFill>
              <a:latin typeface="Times New Roman" pitchFamily="18" charset="0"/>
            </a:endParaRPr>
          </a:p>
          <a:p>
            <a:pPr>
              <a:spcBef>
                <a:spcPts val="600"/>
              </a:spcBef>
              <a:spcAft>
                <a:spcPts val="0"/>
              </a:spcAft>
            </a:pPr>
            <a:r>
              <a:rPr lang="en-US" altLang="en-US" sz="2400" dirty="0">
                <a:solidFill>
                  <a:schemeClr val="tx1"/>
                </a:solidFill>
                <a:latin typeface="Times New Roman" pitchFamily="18" charset="0"/>
              </a:rPr>
              <a:t>Convenient initial regimen</a:t>
            </a:r>
            <a:r>
              <a:rPr lang="en-US" altLang="en-US" sz="2400" baseline="30000" dirty="0">
                <a:solidFill>
                  <a:schemeClr val="tx1"/>
                </a:solidFill>
                <a:latin typeface="Times New Roman" pitchFamily="18" charset="0"/>
              </a:rPr>
              <a:t>1</a:t>
            </a:r>
            <a:endParaRPr lang="en-US" altLang="en-US" sz="2400" dirty="0">
              <a:solidFill>
                <a:schemeClr val="tx1"/>
              </a:solidFill>
              <a:latin typeface="Times New Roman" pitchFamily="18" charset="0"/>
            </a:endParaRPr>
          </a:p>
          <a:p>
            <a:pPr lvl="1">
              <a:spcBef>
                <a:spcPts val="600"/>
              </a:spcBef>
              <a:spcAft>
                <a:spcPts val="0"/>
              </a:spcAft>
            </a:pPr>
            <a:r>
              <a:rPr lang="en-US" altLang="en-US" sz="2000" dirty="0">
                <a:solidFill>
                  <a:schemeClr val="tx1"/>
                </a:solidFill>
                <a:latin typeface="Times New Roman" pitchFamily="18" charset="0"/>
              </a:rPr>
              <a:t>Usually involves 1 daily injection</a:t>
            </a:r>
          </a:p>
          <a:p>
            <a:pPr lvl="1">
              <a:spcBef>
                <a:spcPts val="600"/>
              </a:spcBef>
              <a:spcAft>
                <a:spcPts val="0"/>
              </a:spcAft>
            </a:pPr>
            <a:r>
              <a:rPr lang="en-US" altLang="en-US" sz="2000" dirty="0">
                <a:solidFill>
                  <a:schemeClr val="tx1"/>
                </a:solidFill>
                <a:latin typeface="Times New Roman" pitchFamily="18" charset="0"/>
              </a:rPr>
              <a:t>Low complexity regimen (often prescribed with metformin and possibly </a:t>
            </a:r>
            <a:br>
              <a:rPr lang="en-US" altLang="en-US" sz="2000" dirty="0">
                <a:solidFill>
                  <a:schemeClr val="tx1"/>
                </a:solidFill>
                <a:latin typeface="Times New Roman" pitchFamily="18" charset="0"/>
              </a:rPr>
            </a:br>
            <a:r>
              <a:rPr lang="en-US" altLang="en-US" sz="2000" dirty="0">
                <a:solidFill>
                  <a:schemeClr val="tx1"/>
                </a:solidFill>
                <a:latin typeface="Times New Roman" pitchFamily="18" charset="0"/>
              </a:rPr>
              <a:t>one additional noninsulin agent)</a:t>
            </a:r>
          </a:p>
          <a:p>
            <a:pPr>
              <a:spcBef>
                <a:spcPts val="600"/>
              </a:spcBef>
              <a:spcAft>
                <a:spcPts val="0"/>
              </a:spcAft>
            </a:pPr>
            <a:r>
              <a:rPr lang="en-US" altLang="en-US" sz="2400" dirty="0">
                <a:solidFill>
                  <a:schemeClr val="tx1"/>
                </a:solidFill>
                <a:latin typeface="Times New Roman" pitchFamily="18" charset="0"/>
              </a:rPr>
              <a:t>Preferred over NPH insulin</a:t>
            </a:r>
            <a:r>
              <a:rPr lang="en-US" altLang="en-US" sz="2400" baseline="30000" dirty="0">
                <a:solidFill>
                  <a:schemeClr val="tx1"/>
                </a:solidFill>
                <a:latin typeface="Times New Roman" pitchFamily="18" charset="0"/>
              </a:rPr>
              <a:t>2</a:t>
            </a:r>
            <a:endParaRPr lang="en-US" altLang="en-US" sz="2400" dirty="0">
              <a:solidFill>
                <a:schemeClr val="tx1"/>
              </a:solidFill>
              <a:latin typeface="Times New Roman" pitchFamily="18" charset="0"/>
            </a:endParaRPr>
          </a:p>
          <a:p>
            <a:pPr lvl="1">
              <a:spcBef>
                <a:spcPts val="600"/>
              </a:spcBef>
              <a:spcAft>
                <a:spcPts val="0"/>
              </a:spcAft>
            </a:pPr>
            <a:r>
              <a:rPr lang="en-US" altLang="en-US" sz="2000" dirty="0">
                <a:solidFill>
                  <a:schemeClr val="tx1"/>
                </a:solidFill>
                <a:latin typeface="Times New Roman" pitchFamily="18" charset="0"/>
              </a:rPr>
              <a:t>Single dose provides relatively flat serum insulin profile for up to 24 hours </a:t>
            </a:r>
          </a:p>
          <a:p>
            <a:pPr lvl="1">
              <a:spcBef>
                <a:spcPts val="600"/>
              </a:spcBef>
              <a:spcAft>
                <a:spcPts val="0"/>
              </a:spcAft>
            </a:pPr>
            <a:r>
              <a:rPr lang="en-US" altLang="en-US" sz="2000" dirty="0">
                <a:solidFill>
                  <a:schemeClr val="tx1"/>
                </a:solidFill>
                <a:latin typeface="Times New Roman" pitchFamily="18" charset="0"/>
              </a:rPr>
              <a:t>Similar efficacy but less hypoglycemia</a:t>
            </a:r>
            <a:endParaRPr lang="en-US" altLang="en-US" sz="2000" strike="sngStrike" dirty="0">
              <a:solidFill>
                <a:schemeClr val="tx1"/>
              </a:solidFill>
              <a:latin typeface="Times New Roman" pitchFamily="18" charset="0"/>
            </a:endParaRPr>
          </a:p>
          <a:p>
            <a:pPr>
              <a:spcBef>
                <a:spcPts val="600"/>
              </a:spcBef>
              <a:spcAft>
                <a:spcPts val="0"/>
              </a:spcAft>
            </a:pPr>
            <a:r>
              <a:rPr lang="en-US" altLang="en-US" sz="2400" dirty="0">
                <a:solidFill>
                  <a:schemeClr val="tx1"/>
                </a:solidFill>
                <a:latin typeface="Times New Roman" pitchFamily="18" charset="0"/>
              </a:rPr>
              <a:t>Titration once to twice a week based on FBG and hypoglycemia</a:t>
            </a:r>
          </a:p>
        </p:txBody>
      </p:sp>
      <p:sp>
        <p:nvSpPr>
          <p:cNvPr id="7" name="Text Placeholder 5"/>
          <p:cNvSpPr>
            <a:spLocks noGrp="1"/>
          </p:cNvSpPr>
          <p:nvPr>
            <p:ph type="body" sz="quarter" idx="4294967295"/>
          </p:nvPr>
        </p:nvSpPr>
        <p:spPr>
          <a:xfrm>
            <a:off x="304800" y="6104346"/>
            <a:ext cx="8189913" cy="457200"/>
          </a:xfrm>
          <a:prstGeom prst="rect">
            <a:avLst/>
          </a:prstGeom>
        </p:spPr>
        <p:txBody>
          <a:bodyPr numCol="1" anchor="t"/>
          <a:lstStyle/>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cs typeface="Arial" pitchFamily="34" charset="0"/>
              </a:rPr>
              <a:t>Inzucchi SE et al. </a:t>
            </a:r>
            <a:r>
              <a:rPr lang="en-US" altLang="en-US" sz="1000" i="1" dirty="0">
                <a:solidFill>
                  <a:schemeClr val="tx1">
                    <a:lumMod val="75000"/>
                    <a:lumOff val="25000"/>
                  </a:schemeClr>
                </a:solidFill>
                <a:latin typeface="Arial Narrow" panose="020B0606020202030204" pitchFamily="34" charset="0"/>
                <a:cs typeface="Arial" pitchFamily="34" charset="0"/>
              </a:rPr>
              <a:t>Diabetes Care</a:t>
            </a:r>
            <a:r>
              <a:rPr lang="en-US" altLang="en-US" sz="1000" dirty="0">
                <a:solidFill>
                  <a:schemeClr val="tx1">
                    <a:lumMod val="75000"/>
                    <a:lumOff val="25000"/>
                  </a:schemeClr>
                </a:solidFill>
                <a:latin typeface="Arial Narrow" panose="020B0606020202030204" pitchFamily="34" charset="0"/>
                <a:cs typeface="Arial" pitchFamily="34" charset="0"/>
              </a:rPr>
              <a:t> 2015;38:140-9</a:t>
            </a:r>
            <a:endParaRPr lang="en-US" altLang="en-US" sz="1000" dirty="0">
              <a:solidFill>
                <a:schemeClr val="tx1">
                  <a:lumMod val="75000"/>
                  <a:lumOff val="25000"/>
                </a:schemeClr>
              </a:solidFill>
              <a:latin typeface="Arial Narrow" panose="020B0606020202030204" pitchFamily="34" charset="0"/>
            </a:endParaRPr>
          </a:p>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rPr>
              <a:t>Garber AJ et al. </a:t>
            </a:r>
            <a:r>
              <a:rPr lang="en-US" altLang="en-US" sz="1000" i="1" dirty="0">
                <a:solidFill>
                  <a:schemeClr val="tx1">
                    <a:lumMod val="75000"/>
                    <a:lumOff val="25000"/>
                  </a:schemeClr>
                </a:solidFill>
                <a:latin typeface="Arial Narrow" panose="020B0606020202030204" pitchFamily="34" charset="0"/>
              </a:rPr>
              <a:t>Endocr Pract </a:t>
            </a:r>
            <a:r>
              <a:rPr lang="en-US" altLang="en-US" sz="1000" dirty="0">
                <a:solidFill>
                  <a:schemeClr val="tx1">
                    <a:lumMod val="75000"/>
                    <a:lumOff val="25000"/>
                  </a:schemeClr>
                </a:solidFill>
                <a:latin typeface="Arial Narrow" panose="020B0606020202030204" pitchFamily="34" charset="0"/>
              </a:rPr>
              <a:t>2016;22;84-113</a:t>
            </a:r>
          </a:p>
        </p:txBody>
      </p:sp>
    </p:spTree>
    <p:extLst>
      <p:ext uri="{BB962C8B-B14F-4D97-AF65-F5344CB8AC3E}">
        <p14:creationId xmlns:p14="http://schemas.microsoft.com/office/powerpoint/2010/main" val="16140015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b="1" dirty="0">
                <a:latin typeface="Times New Roman" pitchFamily="18" charset="0"/>
                <a:cs typeface="Times New Roman" pitchFamily="18" charset="0"/>
              </a:rPr>
              <a:t>Table of Contents</a:t>
            </a:r>
          </a:p>
        </p:txBody>
      </p:sp>
      <p:sp>
        <p:nvSpPr>
          <p:cNvPr id="10243" name="Content Placeholder 3"/>
          <p:cNvSpPr>
            <a:spLocks noGrp="1"/>
          </p:cNvSpPr>
          <p:nvPr>
            <p:ph idx="4294967295"/>
          </p:nvPr>
        </p:nvSpPr>
        <p:spPr>
          <a:xfrm>
            <a:off x="269359" y="1343173"/>
            <a:ext cx="8229600" cy="4492625"/>
          </a:xfrm>
          <a:prstGeom prst="rect">
            <a:avLst/>
          </a:prstGeom>
        </p:spPr>
        <p:txBody>
          <a:bodyPr/>
          <a:lstStyle/>
          <a:p>
            <a:r>
              <a:rPr lang="en-US" altLang="en-US" sz="2200" dirty="0">
                <a:solidFill>
                  <a:schemeClr val="tx1"/>
                </a:solidFill>
                <a:latin typeface="Times New Roman" pitchFamily="18" charset="0"/>
              </a:rPr>
              <a:t>Initiating and intensifying insulin therapy</a:t>
            </a:r>
          </a:p>
          <a:p>
            <a:pPr lvl="1"/>
            <a:r>
              <a:rPr lang="en-US" altLang="en-US" sz="1800" dirty="0">
                <a:solidFill>
                  <a:schemeClr val="tx1"/>
                </a:solidFill>
                <a:latin typeface="Times New Roman" pitchFamily="18" charset="0"/>
              </a:rPr>
              <a:t>Delays in initiating and intensifying insulin therapy</a:t>
            </a:r>
          </a:p>
          <a:p>
            <a:pPr lvl="1"/>
            <a:r>
              <a:rPr lang="en-US" altLang="en-US" sz="1800" dirty="0">
                <a:solidFill>
                  <a:schemeClr val="tx1"/>
                </a:solidFill>
                <a:latin typeface="Times New Roman" pitchFamily="18" charset="0"/>
              </a:rPr>
              <a:t>Patient and provider barriers to insulin therapy</a:t>
            </a:r>
          </a:p>
          <a:p>
            <a:pPr lvl="1"/>
            <a:r>
              <a:rPr lang="en-US" altLang="en-US" sz="1800" dirty="0">
                <a:solidFill>
                  <a:schemeClr val="tx1"/>
                </a:solidFill>
                <a:latin typeface="Times New Roman" pitchFamily="18" charset="0"/>
              </a:rPr>
              <a:t>Selecting insulin regimen for intensification</a:t>
            </a:r>
          </a:p>
          <a:p>
            <a:pPr lvl="1"/>
            <a:r>
              <a:rPr lang="en-US" altLang="en-US" sz="1800" dirty="0">
                <a:solidFill>
                  <a:schemeClr val="tx1"/>
                </a:solidFill>
                <a:latin typeface="Times New Roman" pitchFamily="18" charset="0"/>
              </a:rPr>
              <a:t>Clinical guidelines</a:t>
            </a:r>
          </a:p>
          <a:p>
            <a:pPr lvl="1"/>
            <a:r>
              <a:rPr lang="en-US" altLang="en-US" sz="1800" dirty="0">
                <a:solidFill>
                  <a:schemeClr val="tx1"/>
                </a:solidFill>
                <a:latin typeface="Times New Roman" pitchFamily="18" charset="0"/>
              </a:rPr>
              <a:t>Considerations for choosing an insulin regimen</a:t>
            </a:r>
          </a:p>
          <a:p>
            <a:r>
              <a:rPr lang="en-US" altLang="en-US" sz="2200" dirty="0">
                <a:solidFill>
                  <a:schemeClr val="tx1"/>
                </a:solidFill>
                <a:latin typeface="Times New Roman" pitchFamily="18" charset="0"/>
              </a:rPr>
              <a:t>Basal-plus insulin regimens</a:t>
            </a:r>
          </a:p>
          <a:p>
            <a:pPr lvl="1"/>
            <a:r>
              <a:rPr lang="en-US" altLang="en-US" sz="1800" dirty="0">
                <a:solidFill>
                  <a:schemeClr val="tx1"/>
                </a:solidFill>
                <a:latin typeface="Times New Roman" pitchFamily="18" charset="0"/>
              </a:rPr>
              <a:t>Proof-of-concept studies</a:t>
            </a:r>
          </a:p>
          <a:p>
            <a:pPr lvl="1"/>
            <a:r>
              <a:rPr lang="en-US" altLang="en-US" sz="1800" dirty="0">
                <a:solidFill>
                  <a:schemeClr val="tx1"/>
                </a:solidFill>
                <a:latin typeface="Times New Roman" pitchFamily="18" charset="0"/>
              </a:rPr>
              <a:t>Basal-plus vs. basal-bolus regimens studies</a:t>
            </a:r>
          </a:p>
          <a:p>
            <a:pPr lvl="1"/>
            <a:r>
              <a:rPr lang="en-US" altLang="en-US" sz="1800" dirty="0">
                <a:solidFill>
                  <a:schemeClr val="tx1"/>
                </a:solidFill>
                <a:latin typeface="Times New Roman" pitchFamily="18" charset="0"/>
              </a:rPr>
              <a:t>Basal-plus insulin regimens studies</a:t>
            </a:r>
          </a:p>
          <a:p>
            <a:pPr lvl="1"/>
            <a:r>
              <a:rPr lang="en-US" altLang="en-US" sz="1800" dirty="0">
                <a:solidFill>
                  <a:schemeClr val="tx1"/>
                </a:solidFill>
                <a:latin typeface="Times New Roman" pitchFamily="18" charset="0"/>
              </a:rPr>
              <a:t>Choosing meal for first prandial injection</a:t>
            </a:r>
          </a:p>
          <a:p>
            <a:pPr lvl="1"/>
            <a:r>
              <a:rPr lang="en-US" altLang="en-US" sz="1800" dirty="0">
                <a:solidFill>
                  <a:schemeClr val="tx1"/>
                </a:solidFill>
                <a:latin typeface="Times New Roman" pitchFamily="18" charset="0"/>
              </a:rPr>
              <a:t>Insulin titration approach</a:t>
            </a:r>
          </a:p>
          <a:p>
            <a:pPr lvl="1"/>
            <a:r>
              <a:rPr lang="en-US" altLang="en-US" sz="1800" dirty="0">
                <a:solidFill>
                  <a:schemeClr val="tx1"/>
                </a:solidFill>
                <a:latin typeface="Times New Roman" pitchFamily="18" charset="0"/>
              </a:rPr>
              <a:t>Summary and conclusions</a:t>
            </a:r>
          </a:p>
          <a:p>
            <a:r>
              <a:rPr lang="en-US" altLang="en-US" sz="2200" dirty="0">
                <a:solidFill>
                  <a:schemeClr val="tx1"/>
                </a:solidFill>
                <a:latin typeface="Times New Roman" pitchFamily="18" charset="0"/>
              </a:rPr>
              <a:t>AUTONOMY study</a:t>
            </a:r>
          </a:p>
        </p:txBody>
      </p:sp>
    </p:spTree>
    <p:extLst>
      <p:ext uri="{BB962C8B-B14F-4D97-AF65-F5344CB8AC3E}">
        <p14:creationId xmlns:p14="http://schemas.microsoft.com/office/powerpoint/2010/main" val="32142712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188913"/>
            <a:ext cx="8424936" cy="1079500"/>
          </a:xfrm>
        </p:spPr>
        <p:txBody>
          <a:bodyPr>
            <a:noAutofit/>
          </a:bodyPr>
          <a:lstStyle/>
          <a:p>
            <a:pPr algn="ctr" eaLnBrk="1" hangingPunct="1">
              <a:defRPr/>
            </a:pPr>
            <a:r>
              <a:rPr lang="en-US" sz="3600" b="1" dirty="0" smtClean="0">
                <a:latin typeface="Times New Roman" pitchFamily="18" charset="0"/>
                <a:cs typeface="Times New Roman" pitchFamily="18" charset="0"/>
              </a:rPr>
              <a:t>Initiation of Insulin </a:t>
            </a:r>
            <a:r>
              <a:rPr lang="en-US" sz="3600" b="1" dirty="0" err="1" smtClean="0">
                <a:latin typeface="Times New Roman" pitchFamily="18" charset="0"/>
                <a:cs typeface="Times New Roman" pitchFamily="18" charset="0"/>
              </a:rPr>
              <a:t>Glargine</a:t>
            </a:r>
            <a:endParaRPr lang="en-US" sz="3600" b="1" dirty="0" smtClean="0">
              <a:latin typeface="Times New Roman" pitchFamily="18" charset="0"/>
              <a:cs typeface="Times New Roman" pitchFamily="18" charset="0"/>
            </a:endParaRPr>
          </a:p>
        </p:txBody>
      </p:sp>
      <p:sp>
        <p:nvSpPr>
          <p:cNvPr id="77827" name="Rectangle 3"/>
          <p:cNvSpPr>
            <a:spLocks noGrp="1" noChangeArrowheads="1"/>
          </p:cNvSpPr>
          <p:nvPr>
            <p:ph type="body" idx="1"/>
          </p:nvPr>
        </p:nvSpPr>
        <p:spPr>
          <a:xfrm>
            <a:off x="395288" y="1905000"/>
            <a:ext cx="8353425" cy="4038600"/>
          </a:xfrm>
        </p:spPr>
        <p:txBody>
          <a:bodyPr/>
          <a:lstStyle/>
          <a:p>
            <a:pPr eaLnBrk="1" hangingPunct="1"/>
            <a:r>
              <a:rPr lang="en-US" sz="2400" smtClean="0">
                <a:latin typeface="Times New Roman" pitchFamily="18" charset="0"/>
                <a:cs typeface="Times New Roman" pitchFamily="18" charset="0"/>
              </a:rPr>
              <a:t>Start dose : 0.2 unit/kg</a:t>
            </a:r>
          </a:p>
          <a:p>
            <a:pPr marL="0" indent="0" eaLnBrk="1" hangingPunct="1">
              <a:buNone/>
            </a:pPr>
            <a:endParaRPr lang="en-US" sz="2400" smtClean="0">
              <a:latin typeface="Times New Roman" pitchFamily="18" charset="0"/>
              <a:cs typeface="Times New Roman" pitchFamily="18" charset="0"/>
            </a:endParaRPr>
          </a:p>
          <a:p>
            <a:pPr eaLnBrk="1" hangingPunct="1"/>
            <a:r>
              <a:rPr lang="en-US" sz="2400" smtClean="0">
                <a:latin typeface="Times New Roman" pitchFamily="18" charset="0"/>
                <a:cs typeface="Times New Roman" pitchFamily="18" charset="0"/>
              </a:rPr>
              <a:t>In thin patients or patients with diabetic nephropathy : 0.1 unit/kg</a:t>
            </a:r>
          </a:p>
        </p:txBody>
      </p:sp>
    </p:spTree>
    <p:extLst>
      <p:ext uri="{BB962C8B-B14F-4D97-AF65-F5344CB8AC3E}">
        <p14:creationId xmlns:p14="http://schemas.microsoft.com/office/powerpoint/2010/main" val="45775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96516"/>
            <a:ext cx="7696200" cy="879475"/>
          </a:xfrm>
        </p:spPr>
        <p:txBody>
          <a:bodyPr/>
          <a:lstStyle/>
          <a:p>
            <a:pPr algn="ctr" eaLnBrk="1" hangingPunct="1">
              <a:defRPr/>
            </a:pPr>
            <a:r>
              <a:rPr lang="en-US" sz="4000" b="1" dirty="0" smtClean="0">
                <a:effectLst/>
                <a:latin typeface="Times New Roman" pitchFamily="18" charset="0"/>
                <a:cs typeface="Times New Roman" pitchFamily="18" charset="0"/>
              </a:rPr>
              <a:t>Titration</a:t>
            </a:r>
          </a:p>
        </p:txBody>
      </p:sp>
      <p:sp>
        <p:nvSpPr>
          <p:cNvPr id="79875" name="Rectangle 3"/>
          <p:cNvSpPr>
            <a:spLocks noGrp="1" noChangeArrowheads="1"/>
          </p:cNvSpPr>
          <p:nvPr>
            <p:ph type="body" idx="1"/>
          </p:nvPr>
        </p:nvSpPr>
        <p:spPr/>
        <p:txBody>
          <a:bodyPr/>
          <a:lstStyle/>
          <a:p>
            <a:pPr eaLnBrk="1" hangingPunct="1"/>
            <a:r>
              <a:rPr lang="en-US" sz="2800" smtClean="0">
                <a:latin typeface="Times New Roman" pitchFamily="18" charset="0"/>
                <a:cs typeface="Times New Roman" pitchFamily="18" charset="0"/>
              </a:rPr>
              <a:t>Record </a:t>
            </a:r>
            <a:r>
              <a:rPr lang="en-US" sz="2800" i="1" smtClean="0">
                <a:latin typeface="Times New Roman" pitchFamily="18" charset="0"/>
                <a:cs typeface="Times New Roman" pitchFamily="18" charset="0"/>
              </a:rPr>
              <a:t>fasting blood glucose</a:t>
            </a:r>
            <a:r>
              <a:rPr lang="en-US" sz="2800" smtClean="0">
                <a:latin typeface="Times New Roman" pitchFamily="18" charset="0"/>
                <a:cs typeface="Times New Roman" pitchFamily="18" charset="0"/>
              </a:rPr>
              <a:t> for 3 days and on the 3rd day, add the 3 numbers together and divide by 3.</a:t>
            </a:r>
          </a:p>
          <a:p>
            <a:pPr eaLnBrk="1" hangingPunct="1"/>
            <a:r>
              <a:rPr lang="en-US" sz="2800" smtClean="0">
                <a:latin typeface="Times New Roman" pitchFamily="18" charset="0"/>
                <a:cs typeface="Times New Roman" pitchFamily="18" charset="0"/>
              </a:rPr>
              <a:t> This is </a:t>
            </a:r>
            <a:r>
              <a:rPr lang="en-US" sz="2800" i="1" smtClean="0">
                <a:latin typeface="Times New Roman" pitchFamily="18" charset="0"/>
                <a:cs typeface="Times New Roman" pitchFamily="18" charset="0"/>
              </a:rPr>
              <a:t>average </a:t>
            </a:r>
            <a:r>
              <a:rPr lang="en-US" sz="2800" smtClean="0">
                <a:latin typeface="Times New Roman" pitchFamily="18" charset="0"/>
                <a:cs typeface="Times New Roman" pitchFamily="18" charset="0"/>
              </a:rPr>
              <a:t>fasting level. </a:t>
            </a:r>
          </a:p>
          <a:p>
            <a:pPr eaLnBrk="1" hangingPunct="1"/>
            <a:r>
              <a:rPr lang="en-US" sz="2800" smtClean="0">
                <a:latin typeface="Times New Roman" pitchFamily="18" charset="0"/>
                <a:cs typeface="Times New Roman" pitchFamily="18" charset="0"/>
              </a:rPr>
              <a:t>Then follow the scale to adjust insulin dose every 3 days.</a:t>
            </a:r>
            <a:r>
              <a:rPr lang="en-US" sz="2400" smtClean="0">
                <a:latin typeface="Times New Roman" pitchFamily="18" charset="0"/>
                <a:cs typeface="Times New Roman" pitchFamily="18" charset="0"/>
              </a:rPr>
              <a:t> </a:t>
            </a:r>
          </a:p>
          <a:p>
            <a:pPr eaLnBrk="1" hangingPunct="1"/>
            <a:endParaRPr lang="en-US" sz="2000" smtClean="0">
              <a:latin typeface="Bodoni MT" pitchFamily="18" charset="0"/>
            </a:endParaRPr>
          </a:p>
        </p:txBody>
      </p:sp>
    </p:spTree>
    <p:extLst>
      <p:ext uri="{BB962C8B-B14F-4D97-AF65-F5344CB8AC3E}">
        <p14:creationId xmlns:p14="http://schemas.microsoft.com/office/powerpoint/2010/main" val="357323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n-US" sz="3700" b="1" smtClean="0">
                <a:latin typeface="Times New Roman" pitchFamily="18" charset="0"/>
                <a:cs typeface="Times New Roman" pitchFamily="18" charset="0"/>
              </a:rPr>
              <a:t>Glargine</a:t>
            </a:r>
            <a:r>
              <a:rPr lang="en-US" sz="3700" b="1" smtClean="0">
                <a:effectLst/>
                <a:latin typeface="Times New Roman" pitchFamily="18" charset="0"/>
                <a:cs typeface="Times New Roman" pitchFamily="18" charset="0"/>
              </a:rPr>
              <a:t> </a:t>
            </a:r>
            <a:r>
              <a:rPr lang="en-US" sz="3700" b="1" dirty="0" smtClean="0">
                <a:effectLst/>
                <a:latin typeface="Times New Roman" pitchFamily="18" charset="0"/>
                <a:cs typeface="Times New Roman" pitchFamily="18" charset="0"/>
              </a:rPr>
              <a:t>dose adjustment instructions</a:t>
            </a:r>
          </a:p>
        </p:txBody>
      </p:sp>
      <p:sp>
        <p:nvSpPr>
          <p:cNvPr id="80899" name="Rectangle 3"/>
          <p:cNvSpPr>
            <a:spLocks noGrp="1" noChangeArrowheads="1"/>
          </p:cNvSpPr>
          <p:nvPr>
            <p:ph type="body" idx="1"/>
          </p:nvPr>
        </p:nvSpPr>
        <p:spPr>
          <a:xfrm>
            <a:off x="324853" y="1660358"/>
            <a:ext cx="8614610" cy="4625569"/>
          </a:xfrm>
        </p:spPr>
        <p:txBody>
          <a:bodyPr/>
          <a:lstStyle/>
          <a:p>
            <a:pPr eaLnBrk="1" hangingPunct="1">
              <a:lnSpc>
                <a:spcPct val="80000"/>
              </a:lnSpc>
            </a:pPr>
            <a:r>
              <a:rPr lang="en-US" sz="2400" smtClean="0">
                <a:latin typeface="Times New Roman" pitchFamily="18" charset="0"/>
                <a:cs typeface="Times New Roman" pitchFamily="18" charset="0"/>
              </a:rPr>
              <a:t>If your average blood sugar reading was below </a:t>
            </a:r>
            <a:r>
              <a:rPr lang="en-US" sz="2400" u="sng" smtClean="0">
                <a:solidFill>
                  <a:schemeClr val="accent2"/>
                </a:solidFill>
                <a:latin typeface="Times New Roman" pitchFamily="18" charset="0"/>
                <a:cs typeface="Times New Roman" pitchFamily="18" charset="0"/>
              </a:rPr>
              <a:t>140 </a:t>
            </a:r>
            <a:r>
              <a:rPr lang="en-US" sz="2400" smtClean="0">
                <a:latin typeface="Times New Roman" pitchFamily="18" charset="0"/>
                <a:cs typeface="Times New Roman" pitchFamily="18" charset="0"/>
              </a:rPr>
              <a:t>do not change dose.  </a:t>
            </a:r>
          </a:p>
          <a:p>
            <a:pPr eaLnBrk="1" hangingPunct="1">
              <a:lnSpc>
                <a:spcPct val="80000"/>
              </a:lnSpc>
            </a:pPr>
            <a:r>
              <a:rPr lang="en-US" sz="2400" smtClean="0">
                <a:latin typeface="Times New Roman" pitchFamily="18" charset="0"/>
                <a:cs typeface="Times New Roman" pitchFamily="18" charset="0"/>
              </a:rPr>
              <a:t>If your average blood sugar reading was between </a:t>
            </a:r>
            <a:r>
              <a:rPr lang="en-US" sz="2400" u="sng" smtClean="0">
                <a:solidFill>
                  <a:schemeClr val="accent2"/>
                </a:solidFill>
                <a:latin typeface="Times New Roman" pitchFamily="18" charset="0"/>
                <a:cs typeface="Times New Roman" pitchFamily="18" charset="0"/>
              </a:rPr>
              <a:t>140 –179 </a:t>
            </a:r>
            <a:r>
              <a:rPr lang="en-US" sz="2400" smtClean="0">
                <a:latin typeface="Times New Roman" pitchFamily="18" charset="0"/>
                <a:cs typeface="Times New Roman" pitchFamily="18" charset="0"/>
              </a:rPr>
              <a:t>increase by </a:t>
            </a:r>
            <a:r>
              <a:rPr lang="en-US" sz="2400" u="sng" smtClean="0">
                <a:latin typeface="Times New Roman" pitchFamily="18" charset="0"/>
                <a:cs typeface="Times New Roman" pitchFamily="18" charset="0"/>
              </a:rPr>
              <a:t>4 units </a:t>
            </a:r>
            <a:r>
              <a:rPr lang="en-US" sz="2400" smtClean="0">
                <a:latin typeface="Times New Roman" pitchFamily="18" charset="0"/>
                <a:cs typeface="Times New Roman" pitchFamily="18" charset="0"/>
              </a:rPr>
              <a:t> </a:t>
            </a:r>
          </a:p>
          <a:p>
            <a:pPr eaLnBrk="1" hangingPunct="1">
              <a:lnSpc>
                <a:spcPct val="80000"/>
              </a:lnSpc>
            </a:pPr>
            <a:r>
              <a:rPr lang="en-US" sz="2400" smtClean="0">
                <a:latin typeface="Times New Roman" pitchFamily="18" charset="0"/>
                <a:cs typeface="Times New Roman" pitchFamily="18" charset="0"/>
              </a:rPr>
              <a:t>If your average blood sugar reading was between </a:t>
            </a:r>
            <a:r>
              <a:rPr lang="en-US" sz="2400" u="sng" smtClean="0">
                <a:solidFill>
                  <a:schemeClr val="accent2"/>
                </a:solidFill>
                <a:latin typeface="Times New Roman" pitchFamily="18" charset="0"/>
                <a:cs typeface="Times New Roman" pitchFamily="18" charset="0"/>
              </a:rPr>
              <a:t>180 -240 </a:t>
            </a:r>
            <a:r>
              <a:rPr lang="en-US" sz="2400" smtClean="0">
                <a:latin typeface="Times New Roman" pitchFamily="18" charset="0"/>
                <a:cs typeface="Times New Roman" pitchFamily="18" charset="0"/>
              </a:rPr>
              <a:t>increase by </a:t>
            </a:r>
            <a:r>
              <a:rPr lang="en-US" sz="2400" u="sng" smtClean="0">
                <a:latin typeface="Times New Roman" pitchFamily="18" charset="0"/>
                <a:cs typeface="Times New Roman" pitchFamily="18" charset="0"/>
              </a:rPr>
              <a:t>6 units </a:t>
            </a:r>
            <a:r>
              <a:rPr lang="en-US" sz="2400" smtClean="0">
                <a:latin typeface="Times New Roman" pitchFamily="18" charset="0"/>
                <a:cs typeface="Times New Roman" pitchFamily="18" charset="0"/>
              </a:rPr>
              <a:t> </a:t>
            </a:r>
          </a:p>
          <a:p>
            <a:pPr eaLnBrk="1" hangingPunct="1">
              <a:lnSpc>
                <a:spcPct val="80000"/>
              </a:lnSpc>
            </a:pPr>
            <a:r>
              <a:rPr lang="en-US" sz="2400" smtClean="0">
                <a:latin typeface="Times New Roman" pitchFamily="18" charset="0"/>
                <a:cs typeface="Times New Roman" pitchFamily="18" charset="0"/>
              </a:rPr>
              <a:t>If your average blood sugar reading was greater- than </a:t>
            </a:r>
            <a:r>
              <a:rPr lang="en-US" sz="2400" u="sng" smtClean="0">
                <a:solidFill>
                  <a:schemeClr val="accent2"/>
                </a:solidFill>
                <a:latin typeface="Times New Roman" pitchFamily="18" charset="0"/>
                <a:cs typeface="Times New Roman" pitchFamily="18" charset="0"/>
              </a:rPr>
              <a:t>241</a:t>
            </a:r>
            <a:r>
              <a:rPr lang="en-US" sz="2400" u="sng" smtClean="0">
                <a:latin typeface="Times New Roman" pitchFamily="18" charset="0"/>
                <a:cs typeface="Times New Roman" pitchFamily="18" charset="0"/>
              </a:rPr>
              <a:t> </a:t>
            </a:r>
            <a:r>
              <a:rPr lang="en-US" sz="2400" smtClean="0">
                <a:latin typeface="Times New Roman" pitchFamily="18" charset="0"/>
                <a:cs typeface="Times New Roman" pitchFamily="18" charset="0"/>
              </a:rPr>
              <a:t>increase by </a:t>
            </a:r>
            <a:r>
              <a:rPr lang="en-US" sz="2400" u="sng" smtClean="0">
                <a:latin typeface="Times New Roman" pitchFamily="18" charset="0"/>
                <a:cs typeface="Times New Roman" pitchFamily="18" charset="0"/>
              </a:rPr>
              <a:t>8 units </a:t>
            </a:r>
            <a:endParaRPr lang="en-US" sz="2400" smtClean="0">
              <a:latin typeface="Times New Roman" pitchFamily="18" charset="0"/>
              <a:cs typeface="Times New Roman" pitchFamily="18" charset="0"/>
            </a:endParaRPr>
          </a:p>
          <a:p>
            <a:pPr eaLnBrk="1" hangingPunct="1">
              <a:lnSpc>
                <a:spcPct val="80000"/>
              </a:lnSpc>
            </a:pPr>
            <a:endParaRPr lang="en-US" sz="2400" smtClean="0">
              <a:latin typeface="Times New Roman" pitchFamily="18" charset="0"/>
              <a:cs typeface="Times New Roman" pitchFamily="18" charset="0"/>
            </a:endParaRPr>
          </a:p>
          <a:p>
            <a:pPr eaLnBrk="1" hangingPunct="1">
              <a:lnSpc>
                <a:spcPct val="80000"/>
              </a:lnSpc>
            </a:pPr>
            <a:endParaRPr lang="en-US" sz="2400" smtClean="0">
              <a:latin typeface="Bodoni MT" pitchFamily="18" charset="0"/>
              <a:cs typeface="Times New Roman" pitchFamily="18" charset="0"/>
            </a:endParaRPr>
          </a:p>
        </p:txBody>
      </p:sp>
    </p:spTree>
    <p:extLst>
      <p:ext uri="{BB962C8B-B14F-4D97-AF65-F5344CB8AC3E}">
        <p14:creationId xmlns:p14="http://schemas.microsoft.com/office/powerpoint/2010/main" val="22846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4"/>
          <p:cNvGrpSpPr>
            <a:grpSpLocks/>
          </p:cNvGrpSpPr>
          <p:nvPr/>
        </p:nvGrpSpPr>
        <p:grpSpPr bwMode="auto">
          <a:xfrm>
            <a:off x="457200" y="0"/>
            <a:ext cx="8458200" cy="5545137"/>
            <a:chOff x="0" y="0"/>
            <a:chExt cx="4104" cy="1898"/>
          </a:xfrm>
        </p:grpSpPr>
        <p:sp>
          <p:nvSpPr>
            <p:cNvPr id="82949" name="Rectangle 2"/>
            <p:cNvSpPr>
              <a:spLocks noChangeArrowheads="1"/>
            </p:cNvSpPr>
            <p:nvPr/>
          </p:nvSpPr>
          <p:spPr bwMode="auto">
            <a:xfrm>
              <a:off x="0" y="0"/>
              <a:ext cx="41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b="1">
                <a:solidFill>
                  <a:srgbClr val="FFFFFF"/>
                </a:solidFill>
                <a:latin typeface="Comic Sans MS" pitchFamily="66" charset="0"/>
              </a:endParaRPr>
            </a:p>
          </p:txBody>
        </p:sp>
        <p:sp>
          <p:nvSpPr>
            <p:cNvPr id="82950" name="Rectangle 3"/>
            <p:cNvSpPr>
              <a:spLocks noChangeArrowheads="1"/>
            </p:cNvSpPr>
            <p:nvPr/>
          </p:nvSpPr>
          <p:spPr bwMode="auto">
            <a:xfrm>
              <a:off x="53" y="275"/>
              <a:ext cx="4051"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itchFamily="18" charset="0"/>
              </a:endParaRPr>
            </a:p>
            <a:p>
              <a:endParaRPr lang="en-US" sz="2800">
                <a:latin typeface="Times New Roman" pitchFamily="18" charset="0"/>
              </a:endParaRPr>
            </a:p>
            <a:p>
              <a:endParaRPr lang="en-US" sz="2800">
                <a:latin typeface="Times New Roman" pitchFamily="18" charset="0"/>
              </a:endParaRPr>
            </a:p>
            <a:p>
              <a:r>
                <a:rPr lang="en-US" sz="2800">
                  <a:latin typeface="Times New Roman" pitchFamily="18" charset="0"/>
                </a:rPr>
                <a:t>With the addition of basal insulin and titration to target FBG levels, only about 60% of patients with type 2 diabetes are able to achieve A1C goals &lt; 7%. </a:t>
              </a:r>
            </a:p>
          </p:txBody>
        </p:sp>
      </p:grpSp>
      <p:sp>
        <p:nvSpPr>
          <p:cNvPr id="4" name="Title 3"/>
          <p:cNvSpPr>
            <a:spLocks noGrp="1"/>
          </p:cNvSpPr>
          <p:nvPr>
            <p:ph type="title"/>
          </p:nvPr>
        </p:nvSpPr>
        <p:spPr>
          <a:xfrm>
            <a:off x="481263" y="66422"/>
            <a:ext cx="8229600" cy="1143000"/>
          </a:xfrm>
        </p:spPr>
        <p:txBody>
          <a:bodyPr/>
          <a:lstStyle/>
          <a:p>
            <a:pPr>
              <a:defRPr/>
            </a:pPr>
            <a:r>
              <a:rPr lang="en-US" sz="4000" b="1" dirty="0" smtClean="0">
                <a:effectLst/>
                <a:latin typeface="Times New Roman" pitchFamily="18" charset="0"/>
                <a:cs typeface="Times New Roman" pitchFamily="18" charset="0"/>
              </a:rPr>
              <a:t>Step 1 continue:</a:t>
            </a:r>
            <a:endParaRPr lang="en-US" sz="4000" b="1" dirty="0">
              <a:effectLst/>
              <a:latin typeface="Times New Roman" pitchFamily="18" charset="0"/>
              <a:cs typeface="Times New Roman" pitchFamily="18" charset="0"/>
            </a:endParaRPr>
          </a:p>
        </p:txBody>
      </p:sp>
      <p:sp>
        <p:nvSpPr>
          <p:cNvPr id="82948" name="Content Placeholder 4"/>
          <p:cNvSpPr>
            <a:spLocks noGrp="1"/>
          </p:cNvSpPr>
          <p:nvPr>
            <p:ph idx="1"/>
          </p:nvPr>
        </p:nvSpPr>
        <p:spPr>
          <a:xfrm>
            <a:off x="673768" y="1238916"/>
            <a:ext cx="8037095" cy="3422400"/>
          </a:xfrm>
        </p:spPr>
        <p:txBody>
          <a:bodyPr/>
          <a:lstStyle/>
          <a:p>
            <a:pPr marL="107950" indent="0">
              <a:buFont typeface="Wingdings 3" pitchFamily="18" charset="2"/>
              <a:buNone/>
            </a:pPr>
            <a:r>
              <a:rPr lang="en-US" smtClean="0"/>
              <a:t> </a:t>
            </a:r>
          </a:p>
        </p:txBody>
      </p:sp>
    </p:spTree>
    <p:extLst>
      <p:ext uri="{BB962C8B-B14F-4D97-AF65-F5344CB8AC3E}">
        <p14:creationId xmlns:p14="http://schemas.microsoft.com/office/powerpoint/2010/main" val="27524565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sz="2800" b="1" dirty="0">
                <a:latin typeface="Times New Roman" pitchFamily="18" charset="0"/>
                <a:cs typeface="Times New Roman" pitchFamily="18" charset="0"/>
              </a:rPr>
              <a:t>Basal-plus Regimen Options for Simpler Insulin Intensification in Patients With Type 2 Diabetes Mellitus</a:t>
            </a:r>
            <a:endParaRPr lang="en-US" sz="2800" b="1" strike="sngStrik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14008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latin typeface="Times New Roman" pitchFamily="18" charset="0"/>
                <a:cs typeface="Times New Roman" pitchFamily="18" charset="0"/>
              </a:rPr>
              <a:t>Intensification of Insulin After Initiation of Basal Insulin Also Occurs Late</a:t>
            </a:r>
          </a:p>
        </p:txBody>
      </p:sp>
      <p:sp>
        <p:nvSpPr>
          <p:cNvPr id="10243" name="Content Placeholder 3"/>
          <p:cNvSpPr>
            <a:spLocks noGrp="1"/>
          </p:cNvSpPr>
          <p:nvPr>
            <p:ph idx="4294967295"/>
          </p:nvPr>
        </p:nvSpPr>
        <p:spPr>
          <a:xfrm>
            <a:off x="197734" y="1455601"/>
            <a:ext cx="8280400" cy="1071563"/>
          </a:xfrm>
          <a:prstGeom prst="rect">
            <a:avLst/>
          </a:prstGeom>
        </p:spPr>
        <p:txBody>
          <a:bodyPr/>
          <a:lstStyle/>
          <a:p>
            <a:pPr>
              <a:spcBef>
                <a:spcPts val="600"/>
              </a:spcBef>
              <a:spcAft>
                <a:spcPts val="0"/>
              </a:spcAft>
            </a:pPr>
            <a:r>
              <a:rPr lang="en-US" altLang="en-US" sz="2000" dirty="0">
                <a:solidFill>
                  <a:schemeClr val="tx1"/>
                </a:solidFill>
              </a:rPr>
              <a:t>Although &gt;75% of patients receiving insulin therapy have been reported to have suboptimal glycemic control,</a:t>
            </a:r>
            <a:r>
              <a:rPr lang="en-US" altLang="en-US" sz="2000" baseline="30000" dirty="0">
                <a:solidFill>
                  <a:schemeClr val="tx1"/>
                </a:solidFill>
              </a:rPr>
              <a:t>1,2 </a:t>
            </a:r>
            <a:r>
              <a:rPr lang="en-US" altLang="en-US" sz="2000" dirty="0">
                <a:solidFill>
                  <a:schemeClr val="tx1"/>
                </a:solidFill>
              </a:rPr>
              <a:t>intensifying insulin therapy is often delayed</a:t>
            </a:r>
            <a:r>
              <a:rPr lang="en-US" altLang="en-US" sz="2000" baseline="30000" dirty="0">
                <a:solidFill>
                  <a:schemeClr val="tx1"/>
                </a:solidFill>
              </a:rPr>
              <a:t>3</a:t>
            </a:r>
          </a:p>
        </p:txBody>
      </p:sp>
      <p:sp>
        <p:nvSpPr>
          <p:cNvPr id="10" name="Text Placeholder 5"/>
          <p:cNvSpPr>
            <a:spLocks noGrp="1"/>
          </p:cNvSpPr>
          <p:nvPr>
            <p:ph type="body" sz="quarter" idx="4294967295"/>
          </p:nvPr>
        </p:nvSpPr>
        <p:spPr>
          <a:xfrm>
            <a:off x="197734" y="5350062"/>
            <a:ext cx="8120063" cy="396875"/>
          </a:xfrm>
          <a:prstGeom prst="rect">
            <a:avLst/>
          </a:prstGeom>
        </p:spPr>
        <p:txBody>
          <a:bodyPr numCol="1" anchor="t"/>
          <a:lstStyle/>
          <a:p>
            <a:pPr marL="0" indent="0">
              <a:lnSpc>
                <a:spcPct val="100000"/>
              </a:lnSpc>
              <a:spcBef>
                <a:spcPts val="0"/>
              </a:spcBef>
              <a:spcAft>
                <a:spcPct val="0"/>
              </a:spcAft>
              <a:buClrTx/>
              <a:buNone/>
            </a:pPr>
            <a:r>
              <a:rPr lang="en-US" altLang="en-US" sz="1200" baseline="30000" dirty="0">
                <a:solidFill>
                  <a:schemeClr val="tx1"/>
                </a:solidFill>
                <a:latin typeface="Arial Narrow" panose="020B0606020202030204" pitchFamily="34" charset="0"/>
              </a:rPr>
              <a:t>a</a:t>
            </a:r>
            <a:r>
              <a:rPr lang="en-US" altLang="en-US" sz="1200" dirty="0">
                <a:solidFill>
                  <a:schemeClr val="tx1"/>
                </a:solidFill>
                <a:latin typeface="Arial Narrow" panose="020B0606020202030204" pitchFamily="34" charset="0"/>
              </a:rPr>
              <a:t>Defined as HbA1c ≥7.5%</a:t>
            </a:r>
          </a:p>
          <a:p>
            <a:pPr marL="0" indent="0">
              <a:lnSpc>
                <a:spcPct val="100000"/>
              </a:lnSpc>
              <a:spcBef>
                <a:spcPts val="0"/>
              </a:spcBef>
              <a:spcAft>
                <a:spcPct val="0"/>
              </a:spcAft>
              <a:buClrTx/>
              <a:buNone/>
            </a:pPr>
            <a:r>
              <a:rPr lang="en-US" altLang="en-US" sz="1200" baseline="30000" dirty="0">
                <a:solidFill>
                  <a:schemeClr val="tx1"/>
                </a:solidFill>
                <a:latin typeface="Arial Narrow" panose="020B0606020202030204" pitchFamily="34" charset="0"/>
              </a:rPr>
              <a:t>b</a:t>
            </a:r>
            <a:r>
              <a:rPr lang="en-US" altLang="en-US" sz="1200" dirty="0">
                <a:solidFill>
                  <a:schemeClr val="tx1"/>
                </a:solidFill>
                <a:latin typeface="Arial Narrow" panose="020B0606020202030204" pitchFamily="34" charset="0"/>
              </a:rPr>
              <a:t>Number of patients included in the analysis: bolus insulin, n=569; premixed insulin, n=24</a:t>
            </a:r>
          </a:p>
        </p:txBody>
      </p:sp>
      <p:sp>
        <p:nvSpPr>
          <p:cNvPr id="12" name="Text Placeholder 5"/>
          <p:cNvSpPr>
            <a:spLocks noGrp="1"/>
          </p:cNvSpPr>
          <p:nvPr>
            <p:ph type="body" sz="quarter" idx="4294967295"/>
          </p:nvPr>
        </p:nvSpPr>
        <p:spPr>
          <a:xfrm>
            <a:off x="197734" y="5868987"/>
            <a:ext cx="8120063" cy="606425"/>
          </a:xfrm>
          <a:prstGeom prst="rect">
            <a:avLst/>
          </a:prstGeom>
        </p:spPr>
        <p:txBody>
          <a:bodyPr numCol="1" anchor="t"/>
          <a:lstStyle/>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cs typeface="Arial" pitchFamily="34" charset="0"/>
              </a:rPr>
              <a:t>Penfornis A et al. </a:t>
            </a:r>
            <a:r>
              <a:rPr lang="en-US" altLang="en-US" sz="1000" i="1" dirty="0">
                <a:solidFill>
                  <a:schemeClr val="tx1"/>
                </a:solidFill>
                <a:latin typeface="Arial Narrow" panose="020B0606020202030204" pitchFamily="34" charset="0"/>
                <a:cs typeface="Arial" pitchFamily="34" charset="0"/>
              </a:rPr>
              <a:t>Diabetes Metab </a:t>
            </a:r>
            <a:r>
              <a:rPr lang="en-US" altLang="en-US" sz="1000" dirty="0">
                <a:solidFill>
                  <a:schemeClr val="tx1"/>
                </a:solidFill>
                <a:latin typeface="Arial Narrow" panose="020B0606020202030204" pitchFamily="34" charset="0"/>
                <a:cs typeface="Arial" pitchFamily="34" charset="0"/>
              </a:rPr>
              <a:t>2011;37:440-5</a:t>
            </a:r>
          </a:p>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rPr>
              <a:t>Kostev K et al. </a:t>
            </a:r>
            <a:r>
              <a:rPr lang="en-US" altLang="en-US" sz="1000" i="1" dirty="0">
                <a:solidFill>
                  <a:schemeClr val="tx1"/>
                </a:solidFill>
                <a:latin typeface="Arial Narrow" panose="020B0606020202030204" pitchFamily="34" charset="0"/>
              </a:rPr>
              <a:t>Diabetes Metab Syndr Obes </a:t>
            </a:r>
            <a:r>
              <a:rPr lang="en-US" altLang="en-US" sz="1000" dirty="0">
                <a:solidFill>
                  <a:schemeClr val="tx1"/>
                </a:solidFill>
                <a:latin typeface="Arial Narrow" panose="020B0606020202030204" pitchFamily="34" charset="0"/>
              </a:rPr>
              <a:t>2015;8:45-8</a:t>
            </a:r>
          </a:p>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rPr>
              <a:t>Khunti K et al. </a:t>
            </a:r>
            <a:r>
              <a:rPr lang="en-US" altLang="en-US" sz="1000" i="1" dirty="0">
                <a:solidFill>
                  <a:schemeClr val="tx1"/>
                </a:solidFill>
                <a:latin typeface="Arial Narrow" panose="020B0606020202030204" pitchFamily="34" charset="0"/>
              </a:rPr>
              <a:t>Diabetes Obes Metab </a:t>
            </a:r>
            <a:r>
              <a:rPr lang="en-US" altLang="en-US" sz="1000" dirty="0">
                <a:solidFill>
                  <a:schemeClr val="tx1"/>
                </a:solidFill>
                <a:latin typeface="Arial Narrow" panose="020B0606020202030204" pitchFamily="34" charset="0"/>
              </a:rPr>
              <a:t>2016;18:401-9</a:t>
            </a:r>
          </a:p>
        </p:txBody>
      </p:sp>
      <p:graphicFrame>
        <p:nvGraphicFramePr>
          <p:cNvPr id="8" name="Table 2"/>
          <p:cNvGraphicFramePr>
            <a:graphicFrameLocks noGrp="1"/>
          </p:cNvGraphicFramePr>
          <p:nvPr>
            <p:extLst>
              <p:ext uri="{D42A27DB-BD31-4B8C-83A1-F6EECF244321}">
                <p14:modId xmlns:p14="http://schemas.microsoft.com/office/powerpoint/2010/main" val="207555874"/>
              </p:ext>
            </p:extLst>
          </p:nvPr>
        </p:nvGraphicFramePr>
        <p:xfrm>
          <a:off x="189025" y="2632160"/>
          <a:ext cx="8748532" cy="2729558"/>
        </p:xfrm>
        <a:graphic>
          <a:graphicData uri="http://schemas.openxmlformats.org/drawingml/2006/table">
            <a:tbl>
              <a:tblPr firstRow="1" bandRow="1">
                <a:tableStyleId>{5940675A-B579-460E-94D1-54222C63F5DA}</a:tableStyleId>
              </a:tblPr>
              <a:tblGrid>
                <a:gridCol w="2489835">
                  <a:extLst>
                    <a:ext uri="{9D8B030D-6E8A-4147-A177-3AD203B41FA5}">
                      <a16:colId xmlns:a16="http://schemas.microsoft.com/office/drawing/2014/main" xmlns="" val="20000"/>
                    </a:ext>
                  </a:extLst>
                </a:gridCol>
                <a:gridCol w="1446439">
                  <a:extLst>
                    <a:ext uri="{9D8B030D-6E8A-4147-A177-3AD203B41FA5}">
                      <a16:colId xmlns:a16="http://schemas.microsoft.com/office/drawing/2014/main" xmlns="" val="20001"/>
                    </a:ext>
                  </a:extLst>
                </a:gridCol>
                <a:gridCol w="2922815">
                  <a:extLst>
                    <a:ext uri="{9D8B030D-6E8A-4147-A177-3AD203B41FA5}">
                      <a16:colId xmlns:a16="http://schemas.microsoft.com/office/drawing/2014/main" xmlns="" val="20002"/>
                    </a:ext>
                  </a:extLst>
                </a:gridCol>
                <a:gridCol w="1889443">
                  <a:extLst>
                    <a:ext uri="{9D8B030D-6E8A-4147-A177-3AD203B41FA5}">
                      <a16:colId xmlns:a16="http://schemas.microsoft.com/office/drawing/2014/main" xmlns="" val="20003"/>
                    </a:ext>
                  </a:extLst>
                </a:gridCol>
              </a:tblGrid>
              <a:tr h="73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Khunti et al, 2016</a:t>
                      </a:r>
                      <a:r>
                        <a:rPr lang="en-US" sz="1600" baseline="30000" dirty="0"/>
                        <a:t>3</a:t>
                      </a:r>
                      <a:br>
                        <a:rPr lang="en-US" sz="1600" baseline="30000" dirty="0"/>
                      </a:br>
                      <a:r>
                        <a:rPr lang="en-US" sz="1600" baseline="0" dirty="0"/>
                        <a:t>(N=11,696)</a:t>
                      </a:r>
                      <a:endParaRPr lang="en-US" sz="1600" b="1" baseline="30000" dirty="0">
                        <a:latin typeface="Arial" panose="020B0604020202020204" pitchFamily="34" charset="0"/>
                        <a:cs typeface="Arial" panose="020B0604020202020204" pitchFamily="34" charset="0"/>
                      </a:endParaRPr>
                    </a:p>
                  </a:txBody>
                  <a:tcPr anchor="b"/>
                </a:tc>
                <a:tc>
                  <a:txBody>
                    <a:bodyPr/>
                    <a:lstStyle/>
                    <a:p>
                      <a:pPr algn="ctr"/>
                      <a:r>
                        <a:rPr lang="en-US" sz="1600" baseline="0" dirty="0"/>
                        <a:t>n (%)</a:t>
                      </a:r>
                      <a:endParaRPr lang="en-US" sz="1600" b="1" baseline="0" dirty="0">
                        <a:latin typeface="Arial" panose="020B0604020202020204" pitchFamily="34" charset="0"/>
                        <a:cs typeface="Arial" panose="020B0604020202020204" pitchFamily="34" charset="0"/>
                      </a:endParaRPr>
                    </a:p>
                  </a:txBody>
                  <a:tcPr anchor="b"/>
                </a:tc>
                <a:tc>
                  <a:txBody>
                    <a:bodyPr/>
                    <a:lstStyle/>
                    <a:p>
                      <a:pPr algn="ctr"/>
                      <a:r>
                        <a:rPr lang="en-US" sz="1600" baseline="0" dirty="0"/>
                        <a:t>Median Time to Insulin </a:t>
                      </a:r>
                      <a:br>
                        <a:rPr lang="en-US" sz="1600" baseline="0" dirty="0"/>
                      </a:br>
                      <a:r>
                        <a:rPr lang="en-US" sz="1600" baseline="0" dirty="0"/>
                        <a:t>Intensification From </a:t>
                      </a:r>
                      <a:br>
                        <a:rPr lang="en-US" sz="1600" baseline="0" dirty="0"/>
                      </a:br>
                      <a:r>
                        <a:rPr lang="en-US" sz="1600" baseline="0" dirty="0"/>
                        <a:t>First HbA1c ≥7.5% (years)</a:t>
                      </a:r>
                      <a:endParaRPr lang="en-US" sz="1600" b="1" baseline="30000" dirty="0">
                        <a:solidFill>
                          <a:schemeClr val="tx1"/>
                        </a:solidFill>
                        <a:latin typeface="Arial" panose="020B0604020202020204" pitchFamily="34" charset="0"/>
                        <a:cs typeface="Arial" panose="020B0604020202020204" pitchFamily="34" charset="0"/>
                      </a:endParaRPr>
                    </a:p>
                  </a:txBody>
                  <a:tcPr anchor="b"/>
                </a:tc>
                <a:tc>
                  <a:txBody>
                    <a:bodyPr/>
                    <a:lstStyle/>
                    <a:p>
                      <a:pPr algn="ctr"/>
                      <a:r>
                        <a:rPr lang="en-US" sz="1600" baseline="0" dirty="0"/>
                        <a:t>HbA1c at Insulin </a:t>
                      </a:r>
                      <a:br>
                        <a:rPr lang="en-US" sz="1600" baseline="0" dirty="0"/>
                      </a:br>
                      <a:r>
                        <a:rPr lang="en-US" sz="1600" baseline="0" dirty="0"/>
                        <a:t>Intensification</a:t>
                      </a:r>
                      <a:br>
                        <a:rPr lang="en-US" sz="1600" baseline="0" dirty="0"/>
                      </a:br>
                      <a:r>
                        <a:rPr lang="en-US" sz="1600" baseline="0" dirty="0"/>
                        <a:t>(%, mean ± SD)</a:t>
                      </a:r>
                      <a:endParaRPr lang="en-US" sz="1600" b="1" baseline="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477471">
                <a:tc>
                  <a:txBody>
                    <a:bodyPr/>
                    <a:lstStyle/>
                    <a:p>
                      <a:r>
                        <a:rPr lang="en-US" sz="1600" baseline="0" dirty="0"/>
                        <a:t>Patients eligible for </a:t>
                      </a:r>
                      <a:br>
                        <a:rPr lang="en-US" sz="1600" baseline="0" dirty="0"/>
                      </a:br>
                      <a:r>
                        <a:rPr lang="en-US" sz="1600" baseline="0" dirty="0"/>
                        <a:t>intensification</a:t>
                      </a:r>
                      <a:r>
                        <a:rPr lang="en-US" sz="1600" baseline="30000" dirty="0"/>
                        <a:t>a</a:t>
                      </a:r>
                      <a:endParaRPr lang="en-US" sz="1600" b="0" baseline="30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6072 (51.9)</a:t>
                      </a:r>
                      <a:endParaRPr lang="en-US" sz="1600" baseline="30000" dirty="0">
                        <a:latin typeface="Arial" panose="020B0604020202020204" pitchFamily="34" charset="0"/>
                        <a:cs typeface="Arial" panose="020B0604020202020204" pitchFamily="34" charset="0"/>
                      </a:endParaRPr>
                    </a:p>
                  </a:txBody>
                  <a:tcPr anchor="ctr"/>
                </a:tc>
                <a:tc>
                  <a:txBody>
                    <a:bodyPr/>
                    <a:lstStyle/>
                    <a:p>
                      <a:pPr algn="ctr"/>
                      <a:r>
                        <a:rPr lang="en-US" sz="1600" dirty="0"/>
                        <a:t>3.7</a:t>
                      </a:r>
                    </a:p>
                  </a:txBody>
                  <a:tcPr anchor="ctr"/>
                </a:tc>
                <a:tc>
                  <a:txBody>
                    <a:bodyPr/>
                    <a:lstStyle/>
                    <a:p>
                      <a:pPr algn="ctr"/>
                      <a:r>
                        <a:rPr lang="en-US" sz="1600" dirty="0"/>
                        <a:t>NA</a:t>
                      </a:r>
                    </a:p>
                  </a:txBody>
                  <a:tcPr anchor="ctr"/>
                </a:tc>
                <a:extLst>
                  <a:ext uri="{0D108BD9-81ED-4DB2-BD59-A6C34878D82A}">
                    <a16:rowId xmlns:a16="http://schemas.microsoft.com/office/drawing/2014/main" xmlns="" val="10001"/>
                  </a:ext>
                </a:extLst>
              </a:tr>
              <a:tr h="477471">
                <a:tc>
                  <a:txBody>
                    <a:bodyPr/>
                    <a:lstStyle/>
                    <a:p>
                      <a:r>
                        <a:rPr lang="en-US" sz="1600" baseline="0" dirty="0"/>
                        <a:t>Patients who had their </a:t>
                      </a:r>
                      <a:br>
                        <a:rPr lang="en-US" sz="1600" baseline="0" dirty="0"/>
                      </a:br>
                      <a:r>
                        <a:rPr lang="en-US" sz="1600" baseline="0" dirty="0"/>
                        <a:t>treatment intensified</a:t>
                      </a:r>
                      <a:endParaRPr lang="en-US" sz="1600" b="0" baseline="0" dirty="0">
                        <a:latin typeface="Arial" panose="020B0604020202020204" pitchFamily="34" charset="0"/>
                        <a:cs typeface="Arial" panose="020B0604020202020204" pitchFamily="34" charset="0"/>
                      </a:endParaRPr>
                    </a:p>
                  </a:txBody>
                  <a:tcPr marL="2743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t>1879 (30.9)</a:t>
                      </a:r>
                      <a:endParaRPr lang="en-US" sz="1600" baseline="0" dirty="0">
                        <a:latin typeface="Arial" panose="020B0604020202020204" pitchFamily="34" charset="0"/>
                        <a:cs typeface="Arial" panose="020B0604020202020204" pitchFamily="34" charset="0"/>
                      </a:endParaRPr>
                    </a:p>
                  </a:txBody>
                  <a:tcPr anchor="ctr"/>
                </a:tc>
                <a:tc>
                  <a:txBody>
                    <a:bodyPr/>
                    <a:lstStyle/>
                    <a:p>
                      <a:pPr algn="ctr"/>
                      <a:r>
                        <a:rPr lang="en-US" sz="1600" baseline="0" dirty="0"/>
                        <a:t>3.7</a:t>
                      </a:r>
                      <a:endParaRPr lang="en-US" sz="1600" baseline="0" dirty="0">
                        <a:latin typeface="Arial" panose="020B0604020202020204" pitchFamily="34" charset="0"/>
                        <a:cs typeface="Arial" panose="020B0604020202020204" pitchFamily="34" charset="0"/>
                      </a:endParaRPr>
                    </a:p>
                  </a:txBody>
                  <a:tcPr anchor="ctr"/>
                </a:tc>
                <a:tc>
                  <a:txBody>
                    <a:bodyPr/>
                    <a:lstStyle/>
                    <a:p>
                      <a:pPr algn="ctr"/>
                      <a:r>
                        <a:rPr lang="en-US" sz="1600" baseline="0" dirty="0"/>
                        <a:t>NA</a:t>
                      </a:r>
                      <a:endParaRPr lang="en-US" sz="1600" baseline="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374179">
                <a:tc>
                  <a:txBody>
                    <a:bodyPr/>
                    <a:lstStyle/>
                    <a:p>
                      <a:r>
                        <a:rPr lang="en-US" sz="1600" baseline="0" dirty="0"/>
                        <a:t>Bolus insulin </a:t>
                      </a:r>
                      <a:endParaRPr lang="en-US" sz="1600" b="0" baseline="0" dirty="0">
                        <a:latin typeface="Arial" panose="020B0604020202020204" pitchFamily="34" charset="0"/>
                        <a:cs typeface="Arial" panose="020B0604020202020204" pitchFamily="34" charset="0"/>
                      </a:endParaRPr>
                    </a:p>
                  </a:txBody>
                  <a:tcPr marL="457200" marR="2743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t>881 (46.9)</a:t>
                      </a:r>
                      <a:endParaRPr lang="en-US" sz="1600" baseline="30000" dirty="0">
                        <a:latin typeface="Arial" panose="020B0604020202020204" pitchFamily="34" charset="0"/>
                        <a:cs typeface="Arial" panose="020B0604020202020204" pitchFamily="34" charset="0"/>
                      </a:endParaRPr>
                    </a:p>
                  </a:txBody>
                  <a:tcPr anchor="ctr"/>
                </a:tc>
                <a:tc>
                  <a:txBody>
                    <a:bodyPr/>
                    <a:lstStyle/>
                    <a:p>
                      <a:pPr algn="ctr"/>
                      <a:r>
                        <a:rPr lang="en-US" sz="1600" baseline="0" dirty="0"/>
                        <a:t>NA</a:t>
                      </a:r>
                      <a:endParaRPr lang="en-US" sz="1600" baseline="0" dirty="0">
                        <a:latin typeface="Arial" panose="020B0604020202020204" pitchFamily="34" charset="0"/>
                        <a:cs typeface="Arial" panose="020B0604020202020204" pitchFamily="34" charset="0"/>
                      </a:endParaRPr>
                    </a:p>
                  </a:txBody>
                  <a:tcPr anchor="ctr"/>
                </a:tc>
                <a:tc>
                  <a:txBody>
                    <a:bodyPr/>
                    <a:lstStyle/>
                    <a:p>
                      <a:pPr algn="ctr"/>
                      <a:r>
                        <a:rPr lang="en-US" sz="1600" baseline="0" dirty="0"/>
                        <a:t>9.3 ± 1.44</a:t>
                      </a:r>
                      <a:r>
                        <a:rPr lang="en-US" sz="1600" baseline="30000" dirty="0"/>
                        <a:t>b</a:t>
                      </a:r>
                      <a:endParaRPr lang="en-US" sz="1600" baseline="30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374179">
                <a:tc>
                  <a:txBody>
                    <a:bodyPr/>
                    <a:lstStyle/>
                    <a:p>
                      <a:r>
                        <a:rPr lang="en-US" sz="1600" baseline="0" dirty="0"/>
                        <a:t>Premixed insulin</a:t>
                      </a:r>
                      <a:endParaRPr lang="en-US" sz="1600" b="0" baseline="0" dirty="0">
                        <a:latin typeface="Arial" panose="020B0604020202020204" pitchFamily="34" charset="0"/>
                        <a:cs typeface="Arial" panose="020B0604020202020204" pitchFamily="34" charset="0"/>
                      </a:endParaRPr>
                    </a:p>
                  </a:txBody>
                  <a:tcPr marL="457200" marR="2743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810 (43.1)</a:t>
                      </a:r>
                      <a:endParaRPr lang="en-US" sz="1600" baseline="30000" dirty="0">
                        <a:latin typeface="Arial" panose="020B0604020202020204" pitchFamily="34" charset="0"/>
                        <a:cs typeface="Arial" panose="020B0604020202020204" pitchFamily="34" charset="0"/>
                      </a:endParaRPr>
                    </a:p>
                  </a:txBody>
                  <a:tcPr anchor="ctr"/>
                </a:tc>
                <a:tc>
                  <a:txBody>
                    <a:bodyPr/>
                    <a:lstStyle/>
                    <a:p>
                      <a:pPr algn="ctr"/>
                      <a:r>
                        <a:rPr lang="en-US" sz="1600" baseline="0" dirty="0"/>
                        <a:t>NA</a:t>
                      </a:r>
                      <a:endParaRPr lang="en-US" sz="1600" baseline="0" dirty="0">
                        <a:latin typeface="Arial" panose="020B0604020202020204" pitchFamily="34" charset="0"/>
                        <a:cs typeface="Arial" panose="020B0604020202020204" pitchFamily="34" charset="0"/>
                      </a:endParaRP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aseline="0" dirty="0"/>
                        <a:t>9.6 ± 1.09</a:t>
                      </a:r>
                      <a:r>
                        <a:rPr lang="en-US" sz="1600" baseline="30000" dirty="0"/>
                        <a:t>b</a:t>
                      </a:r>
                      <a:endParaRPr lang="en-US" sz="1600" baseline="30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227270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4" y="222572"/>
            <a:ext cx="8229600" cy="914400"/>
          </a:xfrm>
        </p:spPr>
        <p:txBody>
          <a:bodyPr/>
          <a:lstStyle/>
          <a:p>
            <a:pPr algn="ctr">
              <a:defRPr/>
            </a:pPr>
            <a:r>
              <a:rPr lang="en-US" sz="2800" b="1" dirty="0">
                <a:latin typeface="Times New Roman" pitchFamily="18" charset="0"/>
                <a:cs typeface="Times New Roman" pitchFamily="18" charset="0"/>
              </a:rPr>
              <a:t>Rationale for Basal-plus Insulin Regimen</a:t>
            </a:r>
          </a:p>
        </p:txBody>
      </p:sp>
      <p:sp>
        <p:nvSpPr>
          <p:cNvPr id="10243" name="Content Placeholder 3"/>
          <p:cNvSpPr>
            <a:spLocks noGrp="1"/>
          </p:cNvSpPr>
          <p:nvPr>
            <p:ph idx="4294967295"/>
          </p:nvPr>
        </p:nvSpPr>
        <p:spPr>
          <a:xfrm>
            <a:off x="457200" y="1463675"/>
            <a:ext cx="8229600" cy="4492625"/>
          </a:xfrm>
          <a:prstGeom prst="rect">
            <a:avLst/>
          </a:prstGeom>
        </p:spPr>
        <p:txBody>
          <a:bodyPr/>
          <a:lstStyle/>
          <a:p>
            <a:r>
              <a:rPr lang="en-US" altLang="en-US" sz="1800" dirty="0">
                <a:solidFill>
                  <a:schemeClr val="tx1"/>
                </a:solidFill>
              </a:rPr>
              <a:t>The relative contribution of fasting </a:t>
            </a:r>
            <a:br>
              <a:rPr lang="en-US" altLang="en-US" sz="1800" dirty="0">
                <a:solidFill>
                  <a:schemeClr val="tx1"/>
                </a:solidFill>
              </a:rPr>
            </a:br>
            <a:r>
              <a:rPr lang="en-US" altLang="en-US" sz="1800" dirty="0">
                <a:solidFill>
                  <a:schemeClr val="tx1"/>
                </a:solidFill>
              </a:rPr>
              <a:t>hyperglycemia to overall hyperglycemia</a:t>
            </a:r>
            <a:br>
              <a:rPr lang="en-US" altLang="en-US" sz="1800" dirty="0">
                <a:solidFill>
                  <a:schemeClr val="tx1"/>
                </a:solidFill>
              </a:rPr>
            </a:br>
            <a:r>
              <a:rPr lang="en-US" altLang="en-US" sz="1800" dirty="0">
                <a:solidFill>
                  <a:schemeClr val="tx1"/>
                </a:solidFill>
              </a:rPr>
              <a:t>is larger at higher HbA1c levels</a:t>
            </a:r>
            <a:r>
              <a:rPr lang="en-US" altLang="en-US" sz="1800" baseline="30000" dirty="0">
                <a:solidFill>
                  <a:schemeClr val="tx1"/>
                </a:solidFill>
              </a:rPr>
              <a:t>1</a:t>
            </a:r>
            <a:endParaRPr lang="en-US" altLang="en-US" sz="1400" dirty="0">
              <a:solidFill>
                <a:schemeClr val="tx1"/>
              </a:solidFill>
            </a:endParaRPr>
          </a:p>
          <a:p>
            <a:r>
              <a:rPr lang="en-US" altLang="en-US" sz="1800" dirty="0">
                <a:solidFill>
                  <a:schemeClr val="tx1"/>
                </a:solidFill>
              </a:rPr>
              <a:t>It is thus logical to first decrease </a:t>
            </a:r>
            <a:br>
              <a:rPr lang="en-US" altLang="en-US" sz="1800" dirty="0">
                <a:solidFill>
                  <a:schemeClr val="tx1"/>
                </a:solidFill>
              </a:rPr>
            </a:br>
            <a:r>
              <a:rPr lang="en-US" altLang="en-US" sz="1800" dirty="0">
                <a:solidFill>
                  <a:schemeClr val="tx1"/>
                </a:solidFill>
              </a:rPr>
              <a:t>fasting hyperglycemia with adequate </a:t>
            </a:r>
            <a:br>
              <a:rPr lang="en-US" altLang="en-US" sz="1800" dirty="0">
                <a:solidFill>
                  <a:schemeClr val="tx1"/>
                </a:solidFill>
              </a:rPr>
            </a:br>
            <a:r>
              <a:rPr lang="en-US" altLang="en-US" sz="1800" dirty="0">
                <a:solidFill>
                  <a:schemeClr val="tx1"/>
                </a:solidFill>
              </a:rPr>
              <a:t>titration of basal insulin</a:t>
            </a:r>
            <a:r>
              <a:rPr lang="en-US" altLang="en-US" sz="1800" baseline="30000" dirty="0">
                <a:solidFill>
                  <a:schemeClr val="tx1"/>
                </a:solidFill>
              </a:rPr>
              <a:t>1</a:t>
            </a:r>
          </a:p>
          <a:p>
            <a:r>
              <a:rPr lang="en-US" altLang="en-US" sz="1800" dirty="0">
                <a:solidFill>
                  <a:schemeClr val="tx1"/>
                </a:solidFill>
              </a:rPr>
              <a:t>Addition of prandial insulin to control </a:t>
            </a:r>
            <a:br>
              <a:rPr lang="en-US" altLang="en-US" sz="1800" dirty="0">
                <a:solidFill>
                  <a:schemeClr val="tx1"/>
                </a:solidFill>
              </a:rPr>
            </a:br>
            <a:r>
              <a:rPr lang="en-US" altLang="en-US" sz="1800" dirty="0">
                <a:solidFill>
                  <a:schemeClr val="tx1"/>
                </a:solidFill>
              </a:rPr>
              <a:t>postprandial hyperglycemia can then </a:t>
            </a:r>
            <a:br>
              <a:rPr lang="en-US" altLang="en-US" sz="1800" dirty="0">
                <a:solidFill>
                  <a:schemeClr val="tx1"/>
                </a:solidFill>
              </a:rPr>
            </a:br>
            <a:r>
              <a:rPr lang="en-US" altLang="en-US" sz="1800" dirty="0">
                <a:solidFill>
                  <a:schemeClr val="tx1"/>
                </a:solidFill>
              </a:rPr>
              <a:t>further improve HbA1c</a:t>
            </a:r>
            <a:r>
              <a:rPr lang="en-US" altLang="en-US" sz="1800" baseline="30000" dirty="0">
                <a:solidFill>
                  <a:schemeClr val="tx1"/>
                </a:solidFill>
              </a:rPr>
              <a:t>1</a:t>
            </a:r>
          </a:p>
          <a:p>
            <a:r>
              <a:rPr lang="en-US" altLang="en-US" sz="1800" dirty="0">
                <a:solidFill>
                  <a:schemeClr val="tx1"/>
                </a:solidFill>
              </a:rPr>
              <a:t>Classic basal-bolus regimens involve </a:t>
            </a:r>
            <a:br>
              <a:rPr lang="en-US" altLang="en-US" sz="1800" dirty="0">
                <a:solidFill>
                  <a:schemeClr val="tx1"/>
                </a:solidFill>
              </a:rPr>
            </a:br>
            <a:r>
              <a:rPr lang="en-US" altLang="en-US" sz="1800" dirty="0">
                <a:solidFill>
                  <a:schemeClr val="tx1"/>
                </a:solidFill>
              </a:rPr>
              <a:t>adding prandial insulin at every meal</a:t>
            </a:r>
            <a:r>
              <a:rPr lang="en-US" altLang="en-US" sz="1800" baseline="30000" dirty="0">
                <a:solidFill>
                  <a:schemeClr val="tx1"/>
                </a:solidFill>
              </a:rPr>
              <a:t>2</a:t>
            </a:r>
          </a:p>
        </p:txBody>
      </p:sp>
      <p:sp>
        <p:nvSpPr>
          <p:cNvPr id="2" name="Text Placeholder 1"/>
          <p:cNvSpPr>
            <a:spLocks noGrp="1"/>
          </p:cNvSpPr>
          <p:nvPr>
            <p:ph type="body" sz="quarter" idx="4294967295"/>
          </p:nvPr>
        </p:nvSpPr>
        <p:spPr>
          <a:xfrm>
            <a:off x="457200" y="6047289"/>
            <a:ext cx="8189913" cy="457200"/>
          </a:xfrm>
          <a:prstGeom prst="rect">
            <a:avLst/>
          </a:prstGeom>
        </p:spPr>
        <p:txBody>
          <a:bodyPr/>
          <a:lstStyle/>
          <a:p>
            <a:pPr marL="228600" indent="-228600">
              <a:lnSpc>
                <a:spcPct val="100000"/>
              </a:lnSpc>
              <a:spcAft>
                <a:spcPct val="0"/>
              </a:spcAft>
            </a:pPr>
            <a:r>
              <a:rPr lang="en-US" altLang="en-US" sz="1000" dirty="0">
                <a:solidFill>
                  <a:schemeClr val="tx1">
                    <a:lumMod val="75000"/>
                    <a:lumOff val="25000"/>
                  </a:schemeClr>
                </a:solidFill>
              </a:rPr>
              <a:t>Monnier L et al. </a:t>
            </a:r>
            <a:r>
              <a:rPr lang="en-US" altLang="en-US" sz="1000" i="1" dirty="0">
                <a:solidFill>
                  <a:schemeClr val="tx1">
                    <a:lumMod val="75000"/>
                    <a:lumOff val="25000"/>
                  </a:schemeClr>
                </a:solidFill>
              </a:rPr>
              <a:t>Diabetes Care </a:t>
            </a:r>
            <a:r>
              <a:rPr lang="en-US" altLang="en-US" sz="1000" dirty="0">
                <a:solidFill>
                  <a:schemeClr val="tx1">
                    <a:lumMod val="75000"/>
                    <a:lumOff val="25000"/>
                  </a:schemeClr>
                </a:solidFill>
              </a:rPr>
              <a:t>2003;26:881-5</a:t>
            </a:r>
          </a:p>
          <a:p>
            <a:pPr marL="228600" indent="-228600">
              <a:lnSpc>
                <a:spcPct val="100000"/>
              </a:lnSpc>
              <a:spcAft>
                <a:spcPct val="0"/>
              </a:spcAft>
            </a:pPr>
            <a:r>
              <a:rPr lang="nl-BE" altLang="en-US" sz="1000" dirty="0">
                <a:solidFill>
                  <a:schemeClr val="tx1">
                    <a:lumMod val="75000"/>
                    <a:lumOff val="25000"/>
                  </a:schemeClr>
                </a:solidFill>
              </a:rPr>
              <a:t>Monnier L and Colette C. </a:t>
            </a:r>
            <a:r>
              <a:rPr lang="nl-BE" altLang="en-US" sz="1000" i="1" dirty="0">
                <a:solidFill>
                  <a:schemeClr val="tx1">
                    <a:lumMod val="75000"/>
                    <a:lumOff val="25000"/>
                  </a:schemeClr>
                </a:solidFill>
              </a:rPr>
              <a:t>Diabertes Metab </a:t>
            </a:r>
            <a:r>
              <a:rPr lang="nl-BE" altLang="en-US" sz="1000" dirty="0">
                <a:solidFill>
                  <a:schemeClr val="tx1">
                    <a:lumMod val="75000"/>
                    <a:lumOff val="25000"/>
                  </a:schemeClr>
                </a:solidFill>
              </a:rPr>
              <a:t>2006;32:7-13</a:t>
            </a:r>
          </a:p>
          <a:p>
            <a:pPr marL="228600" indent="-228600">
              <a:lnSpc>
                <a:spcPct val="100000"/>
              </a:lnSpc>
              <a:spcAft>
                <a:spcPct val="0"/>
              </a:spcAft>
            </a:pPr>
            <a:r>
              <a:rPr lang="nl-BE" altLang="en-US" sz="1000" dirty="0">
                <a:solidFill>
                  <a:schemeClr val="tx1">
                    <a:lumMod val="75000"/>
                    <a:lumOff val="25000"/>
                  </a:schemeClr>
                </a:solidFill>
              </a:rPr>
              <a:t>Raccah D et al. </a:t>
            </a:r>
            <a:r>
              <a:rPr lang="nl-BE" altLang="en-US" sz="1000" i="1" dirty="0">
                <a:solidFill>
                  <a:schemeClr val="tx1">
                    <a:lumMod val="75000"/>
                    <a:lumOff val="25000"/>
                  </a:schemeClr>
                </a:solidFill>
              </a:rPr>
              <a:t>Diabetes Metab Res Rev </a:t>
            </a:r>
            <a:r>
              <a:rPr lang="en-US" sz="1000" dirty="0">
                <a:solidFill>
                  <a:schemeClr val="tx1">
                    <a:lumMod val="75000"/>
                    <a:lumOff val="25000"/>
                  </a:schemeClr>
                </a:solidFill>
              </a:rPr>
              <a:t>2007;23:257-64</a:t>
            </a:r>
            <a:endParaRPr lang="nl-BE" altLang="en-US" sz="1000" dirty="0">
              <a:solidFill>
                <a:schemeClr val="tx1">
                  <a:lumMod val="75000"/>
                  <a:lumOff val="25000"/>
                </a:schemeClr>
              </a:solidFill>
            </a:endParaRPr>
          </a:p>
          <a:p>
            <a:endParaRPr lang="en-US" sz="1000" dirty="0">
              <a:solidFill>
                <a:schemeClr val="tx1">
                  <a:lumMod val="75000"/>
                  <a:lumOff val="25000"/>
                </a:schemeClr>
              </a:solidFill>
            </a:endParaRPr>
          </a:p>
        </p:txBody>
      </p:sp>
      <p:graphicFrame>
        <p:nvGraphicFramePr>
          <p:cNvPr id="7" name="Chart 6"/>
          <p:cNvGraphicFramePr/>
          <p:nvPr/>
        </p:nvGraphicFramePr>
        <p:xfrm>
          <a:off x="4949190" y="1607777"/>
          <a:ext cx="4125313" cy="3881709"/>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127004" y="5316425"/>
            <a:ext cx="8889992" cy="666364"/>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D52B1E"/>
              </a:buClr>
            </a:pPr>
            <a:r>
              <a:rPr lang="en-US" sz="1600" b="1" dirty="0">
                <a:solidFill>
                  <a:schemeClr val="bg1"/>
                </a:solidFill>
              </a:rPr>
              <a:t>Progressive addition of prandial insulin may be more acceptable for patients without compromising glycemic control</a:t>
            </a:r>
            <a:r>
              <a:rPr lang="en-US" sz="1600" b="1" baseline="30000" dirty="0">
                <a:solidFill>
                  <a:schemeClr val="bg1"/>
                </a:solidFill>
              </a:rPr>
              <a:t>2,3</a:t>
            </a:r>
          </a:p>
        </p:txBody>
      </p:sp>
    </p:spTree>
    <p:extLst>
      <p:ext uri="{BB962C8B-B14F-4D97-AF65-F5344CB8AC3E}">
        <p14:creationId xmlns:p14="http://schemas.microsoft.com/office/powerpoint/2010/main" val="26574650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906" y="208170"/>
            <a:ext cx="8887772" cy="914400"/>
          </a:xfrm>
        </p:spPr>
        <p:txBody>
          <a:bodyPr/>
          <a:lstStyle/>
          <a:p>
            <a:pPr algn="ctr">
              <a:defRPr/>
            </a:pPr>
            <a:r>
              <a:rPr lang="en-US" sz="2600" b="1" dirty="0">
                <a:latin typeface="Times New Roman" pitchFamily="18" charset="0"/>
                <a:cs typeface="Times New Roman" pitchFamily="18" charset="0"/>
              </a:rPr>
              <a:t>Basal-plus Insulin Regimen: Proof-of-concept Studies (1 of 2) </a:t>
            </a:r>
          </a:p>
        </p:txBody>
      </p:sp>
      <p:sp>
        <p:nvSpPr>
          <p:cNvPr id="2" name="Text Placeholder 1"/>
          <p:cNvSpPr>
            <a:spLocks noGrp="1"/>
          </p:cNvSpPr>
          <p:nvPr>
            <p:ph type="body" sz="quarter" idx="4294967295"/>
          </p:nvPr>
        </p:nvSpPr>
        <p:spPr>
          <a:xfrm>
            <a:off x="85323" y="5725759"/>
            <a:ext cx="8183562" cy="309563"/>
          </a:xfrm>
          <a:prstGeom prst="rect">
            <a:avLst/>
          </a:prstGeom>
        </p:spPr>
        <p:txBody>
          <a:bodyPr numCol="1"/>
          <a:lstStyle/>
          <a:p>
            <a:r>
              <a:rPr lang="en-US" sz="1000" dirty="0">
                <a:solidFill>
                  <a:schemeClr val="tx1">
                    <a:lumMod val="75000"/>
                    <a:lumOff val="25000"/>
                  </a:schemeClr>
                </a:solidFill>
              </a:rPr>
              <a:t> ELEONOR=Evaluation of Lantus Effect ON Optimization of use of a single dose Rapid insulin; OPAL=Orals Plus Apidra and Lantus</a:t>
            </a:r>
          </a:p>
        </p:txBody>
      </p:sp>
      <p:sp>
        <p:nvSpPr>
          <p:cNvPr id="5" name="Text Placeholder 4"/>
          <p:cNvSpPr>
            <a:spLocks noGrp="1"/>
          </p:cNvSpPr>
          <p:nvPr>
            <p:ph type="body" sz="quarter" idx="4294967295"/>
          </p:nvPr>
        </p:nvSpPr>
        <p:spPr>
          <a:xfrm>
            <a:off x="85323" y="6173844"/>
            <a:ext cx="8973354" cy="531755"/>
          </a:xfrm>
          <a:prstGeom prst="rect">
            <a:avLst/>
          </a:prstGeom>
        </p:spPr>
        <p:txBody>
          <a:bodyPr numCol="2"/>
          <a:lstStyle/>
          <a:p>
            <a:pPr marL="228600" indent="-228600">
              <a:lnSpc>
                <a:spcPct val="100000"/>
              </a:lnSpc>
              <a:spcAft>
                <a:spcPct val="0"/>
              </a:spcAft>
            </a:pPr>
            <a:r>
              <a:rPr lang="en-US" altLang="en-US" sz="1050" dirty="0">
                <a:solidFill>
                  <a:schemeClr val="tx1">
                    <a:lumMod val="75000"/>
                    <a:lumOff val="25000"/>
                  </a:schemeClr>
                </a:solidFill>
              </a:rPr>
              <a:t>Lankisch MR et al. </a:t>
            </a:r>
            <a:r>
              <a:rPr lang="en-US" altLang="en-US" sz="1050" i="1" dirty="0">
                <a:solidFill>
                  <a:schemeClr val="tx1">
                    <a:lumMod val="75000"/>
                    <a:lumOff val="25000"/>
                  </a:schemeClr>
                </a:solidFill>
              </a:rPr>
              <a:t>Diabetes Obesity Metab </a:t>
            </a:r>
            <a:r>
              <a:rPr lang="en-US" altLang="en-US" sz="1050" dirty="0">
                <a:solidFill>
                  <a:schemeClr val="tx1">
                    <a:lumMod val="75000"/>
                    <a:lumOff val="25000"/>
                  </a:schemeClr>
                </a:solidFill>
              </a:rPr>
              <a:t>2008;10:1178-85 (updated 12:461), Owens DR et al. </a:t>
            </a:r>
            <a:r>
              <a:rPr lang="en-US" altLang="en-US" sz="1050" i="1" dirty="0">
                <a:solidFill>
                  <a:schemeClr val="tx1">
                    <a:lumMod val="75000"/>
                    <a:lumOff val="25000"/>
                  </a:schemeClr>
                </a:solidFill>
              </a:rPr>
              <a:t>Diabetes Obesity Metab </a:t>
            </a:r>
            <a:r>
              <a:rPr lang="en-US" altLang="en-US" sz="1050" dirty="0">
                <a:solidFill>
                  <a:schemeClr val="tx1">
                    <a:lumMod val="75000"/>
                    <a:lumOff val="25000"/>
                  </a:schemeClr>
                </a:solidFill>
              </a:rPr>
              <a:t>2011;13:1020-7</a:t>
            </a:r>
          </a:p>
          <a:p>
            <a:pPr marL="228600" indent="-228600">
              <a:lnSpc>
                <a:spcPct val="100000"/>
              </a:lnSpc>
              <a:spcAft>
                <a:spcPct val="0"/>
              </a:spcAft>
            </a:pPr>
            <a:r>
              <a:rPr lang="en-US" altLang="en-US" sz="1050" dirty="0">
                <a:solidFill>
                  <a:schemeClr val="tx1">
                    <a:lumMod val="75000"/>
                    <a:lumOff val="25000"/>
                  </a:schemeClr>
                </a:solidFill>
              </a:rPr>
              <a:t>Nicolucci A et al, Diabetes Care 2011;34:2524-6</a:t>
            </a:r>
          </a:p>
          <a:p>
            <a:pPr marL="228600" indent="-228600">
              <a:lnSpc>
                <a:spcPct val="100000"/>
              </a:lnSpc>
              <a:spcAft>
                <a:spcPct val="0"/>
              </a:spcAft>
            </a:pPr>
            <a:r>
              <a:rPr lang="en-US" altLang="en-US" sz="1050" dirty="0">
                <a:solidFill>
                  <a:schemeClr val="tx1">
                    <a:lumMod val="75000"/>
                    <a:lumOff val="25000"/>
                  </a:schemeClr>
                </a:solidFill>
              </a:rPr>
              <a:t>Del Prato S et al. </a:t>
            </a:r>
            <a:r>
              <a:rPr lang="en-US" altLang="en-US" sz="1050" i="1" dirty="0">
                <a:solidFill>
                  <a:schemeClr val="tx1">
                    <a:lumMod val="75000"/>
                    <a:lumOff val="25000"/>
                  </a:schemeClr>
                </a:solidFill>
              </a:rPr>
              <a:t>Diabetes Technol Ther </a:t>
            </a:r>
            <a:r>
              <a:rPr lang="en-US" altLang="en-US" sz="1050" dirty="0">
                <a:solidFill>
                  <a:schemeClr val="tx1">
                    <a:lumMod val="75000"/>
                    <a:lumOff val="25000"/>
                  </a:schemeClr>
                </a:solidFill>
              </a:rPr>
              <a:t>2012;14:175-82</a:t>
            </a:r>
          </a:p>
        </p:txBody>
      </p:sp>
      <p:graphicFrame>
        <p:nvGraphicFramePr>
          <p:cNvPr id="7" name="Table 3"/>
          <p:cNvGraphicFramePr>
            <a:graphicFrameLocks noGrp="1"/>
          </p:cNvGraphicFramePr>
          <p:nvPr>
            <p:extLst>
              <p:ext uri="{D42A27DB-BD31-4B8C-83A1-F6EECF244321}">
                <p14:modId xmlns:p14="http://schemas.microsoft.com/office/powerpoint/2010/main" val="763738733"/>
              </p:ext>
            </p:extLst>
          </p:nvPr>
        </p:nvGraphicFramePr>
        <p:xfrm>
          <a:off x="85323" y="1055684"/>
          <a:ext cx="8973355" cy="4679746"/>
        </p:xfrm>
        <a:graphic>
          <a:graphicData uri="http://schemas.openxmlformats.org/drawingml/2006/table">
            <a:tbl>
              <a:tblPr firstRow="1" bandRow="1">
                <a:tableStyleId>{2D5ABB26-0587-4C30-8999-92F81FD0307C}</a:tableStyleId>
              </a:tblPr>
              <a:tblGrid>
                <a:gridCol w="1349777">
                  <a:extLst>
                    <a:ext uri="{9D8B030D-6E8A-4147-A177-3AD203B41FA5}">
                      <a16:colId xmlns:a16="http://schemas.microsoft.com/office/drawing/2014/main" xmlns="" val="20000"/>
                    </a:ext>
                  </a:extLst>
                </a:gridCol>
                <a:gridCol w="600611">
                  <a:extLst>
                    <a:ext uri="{9D8B030D-6E8A-4147-A177-3AD203B41FA5}">
                      <a16:colId xmlns:a16="http://schemas.microsoft.com/office/drawing/2014/main" xmlns="" val="20001"/>
                    </a:ext>
                  </a:extLst>
                </a:gridCol>
                <a:gridCol w="2585224">
                  <a:extLst>
                    <a:ext uri="{9D8B030D-6E8A-4147-A177-3AD203B41FA5}">
                      <a16:colId xmlns:a16="http://schemas.microsoft.com/office/drawing/2014/main" xmlns="" val="20002"/>
                    </a:ext>
                  </a:extLst>
                </a:gridCol>
                <a:gridCol w="4437743">
                  <a:extLst>
                    <a:ext uri="{9D8B030D-6E8A-4147-A177-3AD203B41FA5}">
                      <a16:colId xmlns:a16="http://schemas.microsoft.com/office/drawing/2014/main" xmlns="" val="20003"/>
                    </a:ext>
                  </a:extLst>
                </a:gridCol>
              </a:tblGrid>
              <a:tr h="656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latin typeface="+mn-lt"/>
                          <a:cs typeface="Arial" panose="020B0604020202020204" pitchFamily="34" charset="0"/>
                        </a:rPr>
                        <a:t>Study</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N</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Treatment Regimens</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Outcomes</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32737">
                <a:tc>
                  <a:txBody>
                    <a:bodyPr/>
                    <a:lstStyle/>
                    <a:p>
                      <a:r>
                        <a:rPr lang="en-US" sz="1400" b="1" baseline="0" dirty="0">
                          <a:solidFill>
                            <a:schemeClr val="tx1"/>
                          </a:solidFill>
                          <a:latin typeface="+mn-lt"/>
                          <a:cs typeface="Arial" panose="020B0604020202020204" pitchFamily="34" charset="0"/>
                        </a:rPr>
                        <a:t>OPAL</a:t>
                      </a:r>
                      <a:r>
                        <a:rPr lang="en-US" sz="1400" b="1" baseline="30000" dirty="0">
                          <a:solidFill>
                            <a:schemeClr val="tx1"/>
                          </a:solidFill>
                          <a:latin typeface="+mn-lt"/>
                          <a:cs typeface="Arial" panose="020B0604020202020204" pitchFamily="34" charset="0"/>
                        </a:rPr>
                        <a:t>1</a:t>
                      </a:r>
                      <a:endParaRPr lang="en-US" sz="1400" b="1" baseline="0" dirty="0">
                        <a:solidFill>
                          <a:schemeClr val="tx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395</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1400" baseline="0" dirty="0">
                          <a:solidFill>
                            <a:schemeClr val="tx1"/>
                          </a:solidFill>
                          <a:latin typeface="+mn-lt"/>
                        </a:rPr>
                        <a:t>Added to insulin glargine,       1 insulin glulisine injection before breakfast OR before the main meal</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285750" indent="-285750" algn="l">
                        <a:buClr>
                          <a:srgbClr val="D52B1E"/>
                        </a:buClr>
                        <a:buFont typeface="Arial" panose="020B0604020202020204" pitchFamily="34" charset="0"/>
                        <a:buChar char="♦"/>
                      </a:pPr>
                      <a:r>
                        <a:rPr lang="en-US" sz="1400" baseline="0" dirty="0">
                          <a:solidFill>
                            <a:schemeClr val="tx1"/>
                          </a:solidFill>
                          <a:latin typeface="+mn-lt"/>
                        </a:rPr>
                        <a:t>Significant improvement in HbA1c at 24 weeks  </a:t>
                      </a:r>
                    </a:p>
                    <a:p>
                      <a:pPr marL="285750" indent="-285750" algn="l">
                        <a:buClr>
                          <a:srgbClr val="D52B1E"/>
                        </a:buClr>
                        <a:buFont typeface="Arial" panose="020B0604020202020204" pitchFamily="34" charset="0"/>
                        <a:buChar char="♦"/>
                      </a:pPr>
                      <a:r>
                        <a:rPr lang="en-US" sz="1400" baseline="0" dirty="0">
                          <a:solidFill>
                            <a:schemeClr val="tx1"/>
                          </a:solidFill>
                          <a:latin typeface="+mn-lt"/>
                        </a:rPr>
                        <a:t>Equivalent efficacy across treatment regimens</a:t>
                      </a:r>
                    </a:p>
                    <a:p>
                      <a:pPr marL="285750" indent="-285750" algn="l">
                        <a:buClr>
                          <a:srgbClr val="D52B1E"/>
                        </a:buClr>
                        <a:buFont typeface="Arial" panose="020B0604020202020204" pitchFamily="34" charset="0"/>
                        <a:buChar char="♦"/>
                      </a:pPr>
                      <a:r>
                        <a:rPr lang="en-US" sz="1400" baseline="0" dirty="0">
                          <a:solidFill>
                            <a:schemeClr val="tx1"/>
                          </a:solidFill>
                          <a:latin typeface="+mn-lt"/>
                        </a:rPr>
                        <a:t>Similar rates of hypoglycemia for each group</a:t>
                      </a:r>
                    </a:p>
                  </a:txBody>
                  <a:tcPr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1"/>
                  </a:ext>
                </a:extLst>
              </a:tr>
              <a:tr h="1308033">
                <a:tc>
                  <a:txBody>
                    <a:bodyPr/>
                    <a:lstStyle/>
                    <a:p>
                      <a:r>
                        <a:rPr lang="en-US" sz="1400" b="1" baseline="0" dirty="0">
                          <a:solidFill>
                            <a:schemeClr val="tx1"/>
                          </a:solidFill>
                          <a:latin typeface="+mn-lt"/>
                          <a:cs typeface="Arial" panose="020B0604020202020204" pitchFamily="34" charset="0"/>
                        </a:rPr>
                        <a:t>Owens, et al </a:t>
                      </a:r>
                      <a:br>
                        <a:rPr lang="en-US" sz="1400" b="1" baseline="0" dirty="0">
                          <a:solidFill>
                            <a:schemeClr val="tx1"/>
                          </a:solidFill>
                          <a:latin typeface="+mn-lt"/>
                          <a:cs typeface="Arial" panose="020B0604020202020204" pitchFamily="34" charset="0"/>
                        </a:rPr>
                      </a:br>
                      <a:r>
                        <a:rPr lang="en-US" sz="1400" b="1" baseline="0" dirty="0">
                          <a:solidFill>
                            <a:schemeClr val="tx1"/>
                          </a:solidFill>
                          <a:latin typeface="+mn-lt"/>
                          <a:cs typeface="Arial" panose="020B0604020202020204" pitchFamily="34" charset="0"/>
                        </a:rPr>
                        <a:t>2011</a:t>
                      </a:r>
                      <a:r>
                        <a:rPr lang="en-US" sz="1400" b="1" baseline="30000" dirty="0">
                          <a:solidFill>
                            <a:schemeClr val="tx1"/>
                          </a:solidFill>
                          <a:latin typeface="+mn-lt"/>
                          <a:cs typeface="Arial" panose="020B0604020202020204" pitchFamily="34" charset="0"/>
                        </a:rPr>
                        <a:t>2</a:t>
                      </a:r>
                      <a:endParaRPr lang="en-US" sz="1400" b="1" baseline="0" dirty="0">
                        <a:solidFill>
                          <a:schemeClr val="tx1"/>
                        </a:solidFill>
                        <a:latin typeface="+mn-lt"/>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106</a:t>
                      </a:r>
                    </a:p>
                  </a:txBody>
                  <a:tcPr anchor="ctr"/>
                </a:tc>
                <a:tc>
                  <a:txBody>
                    <a:bodyPr/>
                    <a:lstStyle/>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Added to insulin glargine,               1 insulin glulisine injection before main meal OR remained on basal + OAD regimen</a:t>
                      </a:r>
                    </a:p>
                  </a:txBody>
                  <a:tcPr anchor="ctr"/>
                </a:tc>
                <a:tc>
                  <a:txBody>
                    <a:bodyPr/>
                    <a:lstStyle/>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Significantly greater reduction in HbA1c and other BG measures in basal-plus-bolus group at </a:t>
                      </a:r>
                      <a:br>
                        <a:rPr lang="en-US" sz="1400" baseline="0" dirty="0">
                          <a:solidFill>
                            <a:schemeClr val="tx1"/>
                          </a:solidFill>
                          <a:latin typeface="+mn-lt"/>
                          <a:cs typeface="Arial" panose="020B0604020202020204" pitchFamily="34" charset="0"/>
                        </a:rPr>
                      </a:br>
                      <a:r>
                        <a:rPr lang="en-US" sz="1400" baseline="0" dirty="0">
                          <a:solidFill>
                            <a:schemeClr val="tx1"/>
                          </a:solidFill>
                          <a:latin typeface="+mn-lt"/>
                          <a:cs typeface="Arial" panose="020B0604020202020204" pitchFamily="34" charset="0"/>
                        </a:rPr>
                        <a:t>3 months</a:t>
                      </a:r>
                    </a:p>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Similar rates of hypoglycemia vs. control group</a:t>
                      </a:r>
                    </a:p>
                  </a:txBody>
                  <a:tcPr anchor="ctr"/>
                </a:tc>
                <a:extLst>
                  <a:ext uri="{0D108BD9-81ED-4DB2-BD59-A6C34878D82A}">
                    <a16:rowId xmlns:a16="http://schemas.microsoft.com/office/drawing/2014/main" xmlns="" val="10002"/>
                  </a:ext>
                </a:extLst>
              </a:tr>
              <a:tr h="1582328">
                <a:tc>
                  <a:txBody>
                    <a:bodyPr/>
                    <a:lstStyle/>
                    <a:p>
                      <a:r>
                        <a:rPr lang="en-US" sz="1400" b="1" baseline="0" dirty="0">
                          <a:solidFill>
                            <a:schemeClr val="tx1"/>
                          </a:solidFill>
                          <a:latin typeface="+mn-lt"/>
                          <a:cs typeface="Arial" panose="020B0604020202020204" pitchFamily="34" charset="0"/>
                        </a:rPr>
                        <a:t>ELEONOR</a:t>
                      </a:r>
                      <a:r>
                        <a:rPr lang="en-US" sz="1400" b="1" baseline="30000" dirty="0">
                          <a:solidFill>
                            <a:schemeClr val="tx1"/>
                          </a:solidFill>
                          <a:latin typeface="+mn-lt"/>
                          <a:cs typeface="Arial" panose="020B0604020202020204" pitchFamily="34" charset="0"/>
                        </a:rPr>
                        <a:t>3,4</a:t>
                      </a:r>
                      <a:endParaRPr lang="en-US" sz="1400" b="1" baseline="0" dirty="0">
                        <a:solidFill>
                          <a:schemeClr val="tx1"/>
                        </a:solidFill>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238</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Added and titrated insulin glargine followed by 1 insulin  glulisine injection at main meal with telecare OR traditional self-monitoring</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285750" indent="-285750" algn="l">
                        <a:buClr>
                          <a:srgbClr val="D52B1E"/>
                        </a:buClr>
                        <a:buFont typeface="Arial" panose="020B0604020202020204" pitchFamily="34" charset="0"/>
                        <a:buChar char="♦"/>
                      </a:pPr>
                      <a:r>
                        <a:rPr lang="en-US" sz="1400" baseline="0" dirty="0">
                          <a:solidFill>
                            <a:schemeClr val="tx1"/>
                          </a:solidFill>
                          <a:latin typeface="+mn-lt"/>
                        </a:rPr>
                        <a:t>Improved BG control was similar for both treatment groups with similar hypoglycemia rates</a:t>
                      </a:r>
                    </a:p>
                    <a:p>
                      <a:pPr marL="285750" indent="-285750" algn="l">
                        <a:buClr>
                          <a:srgbClr val="D52B1E"/>
                        </a:buClr>
                        <a:buFont typeface="Arial" panose="020B0604020202020204" pitchFamily="34" charset="0"/>
                        <a:buChar char="♦"/>
                      </a:pPr>
                      <a:r>
                        <a:rPr lang="en-US" sz="1400" baseline="0" dirty="0">
                          <a:solidFill>
                            <a:schemeClr val="tx1"/>
                          </a:solidFill>
                          <a:latin typeface="+mn-lt"/>
                        </a:rPr>
                        <a:t>Similar improvement in treatment satisfaction irrespective of the educational support system used</a:t>
                      </a:r>
                    </a:p>
                  </a:txBody>
                  <a:tcPr anchor="ctr">
                    <a:lnB w="12700" cap="flat" cmpd="sng" algn="ctr">
                      <a:solidFill>
                        <a:schemeClr val="tx1"/>
                      </a:solidFill>
                      <a:prstDash val="solid"/>
                      <a:round/>
                      <a:headEnd type="none" w="med" len="med"/>
                      <a:tailEnd type="none" w="med" len="med"/>
                    </a:lnB>
                    <a:solidFill>
                      <a:srgbClr val="D5D2C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374605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7004" y="5316425"/>
            <a:ext cx="8889992" cy="666364"/>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D52B1E"/>
              </a:buClr>
            </a:pPr>
            <a:r>
              <a:rPr lang="en-US" sz="1600" b="1" dirty="0">
                <a:solidFill>
                  <a:schemeClr val="bg1"/>
                </a:solidFill>
              </a:rPr>
              <a:t>These proof-of-concept studies show that adding one injection of prandial insulin to a basal insulin regimen can improve glycaemic control without increasing hypoglycemia</a:t>
            </a:r>
          </a:p>
        </p:txBody>
      </p:sp>
      <p:sp>
        <p:nvSpPr>
          <p:cNvPr id="3" name="Title 2"/>
          <p:cNvSpPr>
            <a:spLocks noGrp="1"/>
          </p:cNvSpPr>
          <p:nvPr>
            <p:ph type="title"/>
          </p:nvPr>
        </p:nvSpPr>
        <p:spPr>
          <a:xfrm>
            <a:off x="144266" y="183741"/>
            <a:ext cx="8872730" cy="914400"/>
          </a:xfrm>
        </p:spPr>
        <p:txBody>
          <a:bodyPr/>
          <a:lstStyle/>
          <a:p>
            <a:pPr algn="ctr">
              <a:defRPr/>
            </a:pPr>
            <a:r>
              <a:rPr lang="en-US" sz="2600" b="1" dirty="0">
                <a:latin typeface="Times New Roman" pitchFamily="18" charset="0"/>
                <a:cs typeface="Times New Roman" pitchFamily="18" charset="0"/>
              </a:rPr>
              <a:t>Basal-plus Insulin Regimen: Proof-of-concept Studies (2 of 2)</a:t>
            </a:r>
          </a:p>
        </p:txBody>
      </p:sp>
      <p:sp>
        <p:nvSpPr>
          <p:cNvPr id="10244" name="Text Placeholder 5"/>
          <p:cNvSpPr>
            <a:spLocks noGrp="1"/>
          </p:cNvSpPr>
          <p:nvPr>
            <p:ph type="body" sz="quarter" idx="4294967295"/>
          </p:nvPr>
        </p:nvSpPr>
        <p:spPr>
          <a:xfrm>
            <a:off x="127004" y="5995988"/>
            <a:ext cx="8183562" cy="309563"/>
          </a:xfrm>
          <a:prstGeom prst="rect">
            <a:avLst/>
          </a:prstGeom>
        </p:spPr>
        <p:txBody>
          <a:bodyPr numCol="1" anchor="t"/>
          <a:lstStyle/>
          <a:p>
            <a:pPr>
              <a:lnSpc>
                <a:spcPct val="100000"/>
              </a:lnSpc>
              <a:spcBef>
                <a:spcPts val="0"/>
              </a:spcBef>
              <a:spcAft>
                <a:spcPct val="0"/>
              </a:spcAft>
              <a:buClrTx/>
            </a:pPr>
            <a:r>
              <a:rPr lang="en-US" altLang="en-US" sz="1000" dirty="0">
                <a:solidFill>
                  <a:schemeClr val="tx1">
                    <a:lumMod val="75000"/>
                    <a:lumOff val="25000"/>
                  </a:schemeClr>
                </a:solidFill>
              </a:rPr>
              <a:t>START: Self-Titration With Apidra to Reach Target study</a:t>
            </a:r>
            <a:endParaRPr lang="en-US" altLang="en-US" sz="800" dirty="0">
              <a:solidFill>
                <a:schemeClr val="tx1">
                  <a:lumMod val="75000"/>
                  <a:lumOff val="25000"/>
                </a:schemeClr>
              </a:solidFill>
              <a:latin typeface="Arial Narrow" panose="020B0606020202030204" pitchFamily="34" charset="0"/>
            </a:endParaRPr>
          </a:p>
        </p:txBody>
      </p:sp>
      <p:sp>
        <p:nvSpPr>
          <p:cNvPr id="5" name="Text Placeholder 4"/>
          <p:cNvSpPr>
            <a:spLocks noGrp="1"/>
          </p:cNvSpPr>
          <p:nvPr>
            <p:ph type="body" sz="quarter" idx="4294967295"/>
          </p:nvPr>
        </p:nvSpPr>
        <p:spPr>
          <a:xfrm>
            <a:off x="144266" y="6217059"/>
            <a:ext cx="8196262" cy="457200"/>
          </a:xfrm>
          <a:prstGeom prst="rect">
            <a:avLst/>
          </a:prstGeom>
        </p:spPr>
        <p:txBody>
          <a:bodyPr/>
          <a:lstStyle/>
          <a:p>
            <a:pPr marL="228600" indent="-228600">
              <a:lnSpc>
                <a:spcPct val="100000"/>
              </a:lnSpc>
              <a:spcAft>
                <a:spcPct val="0"/>
              </a:spcAft>
            </a:pPr>
            <a:r>
              <a:rPr lang="en-US" altLang="en-US" sz="1000" dirty="0">
                <a:solidFill>
                  <a:schemeClr val="tx1">
                    <a:lumMod val="75000"/>
                    <a:lumOff val="25000"/>
                  </a:schemeClr>
                </a:solidFill>
              </a:rPr>
              <a:t>Harris SB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2014;37:604-10</a:t>
            </a:r>
          </a:p>
          <a:p>
            <a:pPr marL="228600" indent="-228600">
              <a:lnSpc>
                <a:spcPct val="100000"/>
              </a:lnSpc>
              <a:spcAft>
                <a:spcPct val="0"/>
              </a:spcAft>
            </a:pPr>
            <a:r>
              <a:rPr lang="nl-BE" altLang="en-US" sz="1000" dirty="0">
                <a:solidFill>
                  <a:schemeClr val="tx1">
                    <a:lumMod val="75000"/>
                    <a:lumOff val="25000"/>
                  </a:schemeClr>
                </a:solidFill>
              </a:rPr>
              <a:t>Davidson MB et al. </a:t>
            </a:r>
            <a:r>
              <a:rPr lang="nl-BE" altLang="en-US" sz="1000" i="1" dirty="0">
                <a:solidFill>
                  <a:schemeClr val="tx1">
                    <a:lumMod val="75000"/>
                    <a:lumOff val="25000"/>
                  </a:schemeClr>
                </a:solidFill>
              </a:rPr>
              <a:t>Endocr Pract </a:t>
            </a:r>
            <a:r>
              <a:rPr lang="nl-BE" altLang="en-US" sz="1000" dirty="0">
                <a:solidFill>
                  <a:schemeClr val="tx1">
                    <a:lumMod val="75000"/>
                    <a:lumOff val="25000"/>
                  </a:schemeClr>
                </a:solidFill>
              </a:rPr>
              <a:t>2011;17:395-403</a:t>
            </a:r>
            <a:endParaRPr lang="en-US" altLang="en-US" sz="1000" dirty="0">
              <a:solidFill>
                <a:schemeClr val="tx1">
                  <a:lumMod val="75000"/>
                  <a:lumOff val="25000"/>
                </a:schemeClr>
              </a:solidFill>
            </a:endParaRPr>
          </a:p>
          <a:p>
            <a:endParaRPr lang="en-US" sz="1000" dirty="0">
              <a:solidFill>
                <a:schemeClr val="tx1">
                  <a:lumMod val="75000"/>
                  <a:lumOff val="25000"/>
                </a:schemeClr>
              </a:solidFill>
            </a:endParaRPr>
          </a:p>
        </p:txBody>
      </p:sp>
      <p:graphicFrame>
        <p:nvGraphicFramePr>
          <p:cNvPr id="7" name="Table 1"/>
          <p:cNvGraphicFramePr>
            <a:graphicFrameLocks noGrp="1"/>
          </p:cNvGraphicFramePr>
          <p:nvPr/>
        </p:nvGraphicFramePr>
        <p:xfrm>
          <a:off x="59634" y="1384300"/>
          <a:ext cx="9024731" cy="3794966"/>
        </p:xfrm>
        <a:graphic>
          <a:graphicData uri="http://schemas.openxmlformats.org/drawingml/2006/table">
            <a:tbl>
              <a:tblPr firstRow="1" bandRow="1">
                <a:tableStyleId>{2D5ABB26-0587-4C30-8999-92F81FD0307C}</a:tableStyleId>
              </a:tblPr>
              <a:tblGrid>
                <a:gridCol w="1491817">
                  <a:extLst>
                    <a:ext uri="{9D8B030D-6E8A-4147-A177-3AD203B41FA5}">
                      <a16:colId xmlns:a16="http://schemas.microsoft.com/office/drawing/2014/main" xmlns="" val="20000"/>
                    </a:ext>
                  </a:extLst>
                </a:gridCol>
                <a:gridCol w="682171">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4437743">
                  <a:extLst>
                    <a:ext uri="{9D8B030D-6E8A-4147-A177-3AD203B41FA5}">
                      <a16:colId xmlns:a16="http://schemas.microsoft.com/office/drawing/2014/main" xmlns="" val="20003"/>
                    </a:ext>
                  </a:extLst>
                </a:gridCol>
              </a:tblGrid>
              <a:tr h="660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latin typeface="+mn-lt"/>
                          <a:cs typeface="Arial" panose="020B0604020202020204" pitchFamily="34" charset="0"/>
                        </a:rPr>
                        <a:t>Study</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N</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Treatment Regimens</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baseline="0" dirty="0">
                          <a:latin typeface="+mn-lt"/>
                          <a:cs typeface="Arial" panose="020B0604020202020204" pitchFamily="34" charset="0"/>
                        </a:rPr>
                        <a:t>Outcomes</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67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mn-lt"/>
                          <a:cs typeface="Arial" panose="020B0604020202020204" pitchFamily="34" charset="0"/>
                        </a:rPr>
                        <a:t>START</a:t>
                      </a:r>
                      <a:r>
                        <a:rPr lang="en-US" sz="1400" b="1" baseline="30000" dirty="0">
                          <a:solidFill>
                            <a:schemeClr val="tx1"/>
                          </a:solidFill>
                          <a:latin typeface="+mn-lt"/>
                          <a:cs typeface="Arial" panose="020B0604020202020204" pitchFamily="34" charset="0"/>
                        </a:rPr>
                        <a:t>1</a:t>
                      </a:r>
                      <a:endParaRPr lang="en-US" sz="1400" b="1" baseline="0" dirty="0">
                        <a:solidFill>
                          <a:schemeClr val="tx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5D2CA"/>
                    </a:solidFill>
                  </a:tcPr>
                </a:tc>
                <a:tc>
                  <a:txBody>
                    <a:bodyPr/>
                    <a:lstStyle/>
                    <a:p>
                      <a:pPr algn="ctr"/>
                      <a:r>
                        <a:rPr lang="en-US" sz="1400" dirty="0">
                          <a:solidFill>
                            <a:schemeClr val="tx1"/>
                          </a:solidFill>
                        </a:rPr>
                        <a:t>316</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5D2CA"/>
                    </a:solidFill>
                  </a:tcPr>
                </a:tc>
                <a:tc>
                  <a:txBody>
                    <a:bodyPr/>
                    <a:lstStyle/>
                    <a:p>
                      <a:pPr algn="ctr"/>
                      <a:r>
                        <a:rPr lang="en-US" sz="1400" dirty="0">
                          <a:solidFill>
                            <a:schemeClr val="tx1"/>
                          </a:solidFill>
                        </a:rPr>
                        <a:t>Added  to insulin glargine,  1 insulin glulisine injection before breakfast using</a:t>
                      </a:r>
                      <a:r>
                        <a:rPr lang="en-US" sz="1400" baseline="0" dirty="0">
                          <a:solidFill>
                            <a:schemeClr val="tx1"/>
                          </a:solidFill>
                        </a:rPr>
                        <a:t> patient self-titration OR physician-directed titration</a:t>
                      </a:r>
                      <a:endParaRPr lang="en-US" sz="14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5D2CA"/>
                    </a:solidFill>
                  </a:tcPr>
                </a:tc>
                <a:tc>
                  <a:txBody>
                    <a:bodyPr/>
                    <a:lstStyle/>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Similar efficacy in reaching HbA1c targets for both groups</a:t>
                      </a:r>
                      <a:endParaRPr lang="en-US" sz="1400" strike="sngStrike" baseline="0" dirty="0">
                        <a:solidFill>
                          <a:schemeClr val="tx1"/>
                        </a:solidFill>
                        <a:latin typeface="+mn-lt"/>
                        <a:cs typeface="Arial" panose="020B0604020202020204" pitchFamily="34" charset="0"/>
                      </a:endParaRPr>
                    </a:p>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Similar patient-reported quality of life</a:t>
                      </a:r>
                      <a:endParaRPr lang="en-US" sz="1400" strike="sngStrike" baseline="0" dirty="0">
                        <a:solidFill>
                          <a:schemeClr val="tx1"/>
                        </a:solidFill>
                        <a:latin typeface="+mn-lt"/>
                        <a:cs typeface="Arial" panose="020B0604020202020204" pitchFamily="34" charset="0"/>
                      </a:endParaRPr>
                    </a:p>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Similar resource utilization</a:t>
                      </a:r>
                      <a:endParaRPr lang="en-US" sz="1400" strike="sngStrike" baseline="0" dirty="0">
                        <a:solidFill>
                          <a:schemeClr val="tx1"/>
                        </a:solidFill>
                        <a:latin typeface="+mn-lt"/>
                        <a:cs typeface="Arial" panose="020B0604020202020204" pitchFamily="34" charset="0"/>
                      </a:endParaRPr>
                    </a:p>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No difference in hypoglycemia rates</a:t>
                      </a:r>
                      <a:endParaRPr lang="en-US" sz="1400" strike="sngStrike" baseline="0" dirty="0">
                        <a:solidFill>
                          <a:schemeClr val="tx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5D2CA"/>
                    </a:solidFill>
                  </a:tcPr>
                </a:tc>
                <a:extLst>
                  <a:ext uri="{0D108BD9-81ED-4DB2-BD59-A6C34878D82A}">
                    <a16:rowId xmlns:a16="http://schemas.microsoft.com/office/drawing/2014/main" xmlns="" val="10001"/>
                  </a:ext>
                </a:extLst>
              </a:tr>
              <a:tr h="1567002">
                <a:tc>
                  <a:txBody>
                    <a:bodyPr/>
                    <a:lstStyle/>
                    <a:p>
                      <a:r>
                        <a:rPr lang="en-US" sz="1400" b="1" baseline="0" dirty="0">
                          <a:solidFill>
                            <a:schemeClr val="tx1"/>
                          </a:solidFill>
                          <a:latin typeface="+mn-lt"/>
                          <a:cs typeface="Arial" panose="020B0604020202020204" pitchFamily="34" charset="0"/>
                        </a:rPr>
                        <a:t>Davidson et al, 2011</a:t>
                      </a:r>
                      <a:r>
                        <a:rPr lang="en-US" sz="1400" b="1" baseline="30000" dirty="0">
                          <a:solidFill>
                            <a:schemeClr val="tx1"/>
                          </a:solidFill>
                          <a:latin typeface="+mn-lt"/>
                          <a:cs typeface="Arial" panose="020B0604020202020204" pitchFamily="34" charset="0"/>
                        </a:rPr>
                        <a:t>2</a:t>
                      </a:r>
                      <a:endParaRPr lang="en-US" sz="1400" b="1" baseline="0" dirty="0">
                        <a:solidFill>
                          <a:schemeClr val="tx1"/>
                        </a:solidFill>
                        <a:latin typeface="+mn-lt"/>
                        <a:cs typeface="Arial" panose="020B0604020202020204"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343</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Added 1, 2, OR 3 prandial insulin glulisine injections to titrated insulin glargine</a:t>
                      </a:r>
                      <a:endParaRPr lang="en-US" sz="1400" strike="sngStrike" baseline="30000" dirty="0">
                        <a:solidFill>
                          <a:schemeClr val="tx1"/>
                        </a:solidFill>
                        <a:latin typeface="+mn-lt"/>
                        <a:cs typeface="Arial" panose="020B0604020202020204"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Comparable reduction in HbA1c at 24 weeks for all treatment groups but more patients reached HbA1c target with 3 injections</a:t>
                      </a:r>
                      <a:endParaRPr lang="en-US" sz="1400" strike="sngStrike" baseline="0" dirty="0">
                        <a:solidFill>
                          <a:schemeClr val="tx1"/>
                        </a:solidFill>
                        <a:latin typeface="+mn-lt"/>
                        <a:cs typeface="Arial" panose="020B0604020202020204" pitchFamily="34" charset="0"/>
                      </a:endParaRPr>
                    </a:p>
                    <a:p>
                      <a:pPr marL="285750" indent="-285750" algn="l">
                        <a:buClr>
                          <a:srgbClr val="D52B1E"/>
                        </a:buClr>
                        <a:buFont typeface="Arial" panose="020B0604020202020204" pitchFamily="34" charset="0"/>
                        <a:buChar char="♦"/>
                      </a:pPr>
                      <a:r>
                        <a:rPr lang="en-US" sz="1400" baseline="0" dirty="0">
                          <a:solidFill>
                            <a:schemeClr val="tx1"/>
                          </a:solidFill>
                          <a:latin typeface="+mn-lt"/>
                          <a:cs typeface="Arial" panose="020B0604020202020204" pitchFamily="34" charset="0"/>
                        </a:rPr>
                        <a:t>Higher hypoglycemia rates in patients receiving</a:t>
                      </a:r>
                      <a:r>
                        <a:rPr lang="en-US" sz="1800" kern="1200" dirty="0">
                          <a:solidFill>
                            <a:schemeClr val="tx1"/>
                          </a:solidFill>
                          <a:effectLst/>
                          <a:latin typeface="+mn-lt"/>
                          <a:ea typeface="+mn-ea"/>
                          <a:cs typeface="+mn-cs"/>
                        </a:rPr>
                        <a:t> </a:t>
                      </a:r>
                      <a:br>
                        <a:rPr lang="en-US" sz="1800" kern="1200" dirty="0">
                          <a:solidFill>
                            <a:schemeClr val="tx1"/>
                          </a:solidFill>
                          <a:effectLst/>
                          <a:latin typeface="+mn-lt"/>
                          <a:ea typeface="+mn-ea"/>
                          <a:cs typeface="+mn-cs"/>
                        </a:rPr>
                      </a:br>
                      <a:r>
                        <a:rPr lang="en-US" sz="1400" baseline="0" dirty="0">
                          <a:solidFill>
                            <a:schemeClr val="tx1"/>
                          </a:solidFill>
                          <a:latin typeface="+mn-lt"/>
                          <a:cs typeface="Arial" panose="020B0604020202020204" pitchFamily="34" charset="0"/>
                        </a:rPr>
                        <a:t>3 prandial injections vs. 1 or 2 injections (difference</a:t>
                      </a:r>
                      <a:r>
                        <a:rPr lang="en-US" sz="1800" kern="1200" dirty="0">
                          <a:solidFill>
                            <a:schemeClr val="tx1"/>
                          </a:solidFill>
                          <a:effectLst/>
                          <a:latin typeface="+mn-lt"/>
                          <a:ea typeface="+mn-ea"/>
                          <a:cs typeface="+mn-cs"/>
                        </a:rPr>
                        <a:t> </a:t>
                      </a:r>
                      <a:r>
                        <a:rPr lang="en-US" sz="1400" baseline="0" dirty="0">
                          <a:solidFill>
                            <a:schemeClr val="tx1"/>
                          </a:solidFill>
                          <a:latin typeface="+mn-lt"/>
                          <a:cs typeface="Arial" panose="020B0604020202020204" pitchFamily="34" charset="0"/>
                        </a:rPr>
                        <a:t>NS)</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392354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4" y="285672"/>
            <a:ext cx="8784772" cy="914400"/>
          </a:xfrm>
        </p:spPr>
        <p:txBody>
          <a:bodyPr/>
          <a:lstStyle/>
          <a:p>
            <a:pPr algn="ctr">
              <a:defRPr/>
            </a:pPr>
            <a:r>
              <a:rPr lang="en-US" sz="2600" b="1" dirty="0">
                <a:latin typeface="Times New Roman" pitchFamily="18" charset="0"/>
                <a:cs typeface="Times New Roman" pitchFamily="18" charset="0"/>
              </a:rPr>
              <a:t>Basal-plus vs. Basal-bolus: Summary of Results From RCTs</a:t>
            </a:r>
          </a:p>
        </p:txBody>
      </p:sp>
      <p:sp>
        <p:nvSpPr>
          <p:cNvPr id="6" name="Text Placeholder 5"/>
          <p:cNvSpPr>
            <a:spLocks noGrp="1"/>
          </p:cNvSpPr>
          <p:nvPr>
            <p:ph type="body" sz="quarter" idx="4294967295"/>
          </p:nvPr>
        </p:nvSpPr>
        <p:spPr>
          <a:xfrm>
            <a:off x="960438" y="6065838"/>
            <a:ext cx="8183562" cy="309562"/>
          </a:xfrm>
          <a:prstGeom prst="rect">
            <a:avLst/>
          </a:prstGeom>
        </p:spPr>
        <p:txBody>
          <a:bodyPr numCol="1" anchor="b"/>
          <a:lstStyle/>
          <a:p>
            <a:pPr>
              <a:lnSpc>
                <a:spcPct val="100000"/>
              </a:lnSpc>
              <a:spcBef>
                <a:spcPts val="0"/>
              </a:spcBef>
              <a:spcAft>
                <a:spcPct val="0"/>
              </a:spcAft>
              <a:buClrTx/>
            </a:pPr>
            <a:r>
              <a:rPr lang="en-US" altLang="en-US" sz="1000" dirty="0">
                <a:solidFill>
                  <a:schemeClr val="tx1">
                    <a:lumMod val="75000"/>
                    <a:lumOff val="25000"/>
                  </a:schemeClr>
                </a:solidFill>
                <a:cs typeface="Arial" pitchFamily="34" charset="0"/>
              </a:rPr>
              <a:t>Asp=insulin aspart; GLA=insulin glargine; Glulisine=insulin glulisine; IDet=insulin detemir</a:t>
            </a:r>
          </a:p>
        </p:txBody>
      </p:sp>
      <p:sp>
        <p:nvSpPr>
          <p:cNvPr id="5" name="Text Placeholder 4"/>
          <p:cNvSpPr>
            <a:spLocks noGrp="1"/>
          </p:cNvSpPr>
          <p:nvPr>
            <p:ph type="body" sz="quarter" idx="4294967295"/>
          </p:nvPr>
        </p:nvSpPr>
        <p:spPr>
          <a:xfrm>
            <a:off x="947738" y="6338888"/>
            <a:ext cx="8196262" cy="457200"/>
          </a:xfrm>
          <a:prstGeom prst="rect">
            <a:avLst/>
          </a:prstGeom>
        </p:spPr>
        <p:txBody>
          <a:bodyPr/>
          <a:lstStyle/>
          <a:p>
            <a:pPr marL="228600" indent="-228600">
              <a:lnSpc>
                <a:spcPct val="100000"/>
              </a:lnSpc>
              <a:spcAft>
                <a:spcPct val="0"/>
              </a:spcAft>
            </a:pPr>
            <a:r>
              <a:rPr lang="en-US" altLang="en-US" sz="1000" dirty="0">
                <a:solidFill>
                  <a:schemeClr val="tx1">
                    <a:lumMod val="75000"/>
                    <a:lumOff val="25000"/>
                  </a:schemeClr>
                </a:solidFill>
              </a:rPr>
              <a:t>Raccah D et al. </a:t>
            </a:r>
            <a:r>
              <a:rPr lang="en-US" altLang="en-US" sz="1000" i="1" dirty="0">
                <a:solidFill>
                  <a:schemeClr val="tx1">
                    <a:lumMod val="75000"/>
                    <a:lumOff val="25000"/>
                  </a:schemeClr>
                </a:solidFill>
              </a:rPr>
              <a:t>Diabetes Metab</a:t>
            </a:r>
            <a:r>
              <a:rPr lang="en-US" altLang="en-US" sz="1000" dirty="0">
                <a:solidFill>
                  <a:schemeClr val="tx1">
                    <a:lumMod val="75000"/>
                    <a:lumOff val="25000"/>
                  </a:schemeClr>
                </a:solidFill>
              </a:rPr>
              <a:t> 2012;38:507-14</a:t>
            </a:r>
            <a:endParaRPr lang="en-US" altLang="en-US" sz="1000" strike="sngStrike" dirty="0">
              <a:solidFill>
                <a:schemeClr val="tx1">
                  <a:lumMod val="75000"/>
                  <a:lumOff val="25000"/>
                </a:schemeClr>
              </a:solidFill>
            </a:endParaRPr>
          </a:p>
          <a:p>
            <a:pPr marL="228600" indent="-228600">
              <a:lnSpc>
                <a:spcPct val="100000"/>
              </a:lnSpc>
              <a:spcAft>
                <a:spcPct val="0"/>
              </a:spcAft>
            </a:pPr>
            <a:r>
              <a:rPr lang="en-US" altLang="en-US" sz="1000" dirty="0">
                <a:solidFill>
                  <a:schemeClr val="tx1">
                    <a:lumMod val="75000"/>
                    <a:lumOff val="25000"/>
                  </a:schemeClr>
                </a:solidFill>
              </a:rPr>
              <a:t>Rodbard HW et al. </a:t>
            </a:r>
            <a:r>
              <a:rPr lang="en-US" altLang="en-US" sz="1000" i="1" dirty="0">
                <a:solidFill>
                  <a:schemeClr val="tx1">
                    <a:lumMod val="75000"/>
                    <a:lumOff val="25000"/>
                  </a:schemeClr>
                </a:solidFill>
              </a:rPr>
              <a:t>Lancet Diabetes Endocrinol </a:t>
            </a:r>
            <a:r>
              <a:rPr lang="en-US" altLang="en-US" sz="1000" dirty="0">
                <a:solidFill>
                  <a:schemeClr val="tx1">
                    <a:lumMod val="75000"/>
                    <a:lumOff val="25000"/>
                  </a:schemeClr>
                </a:solidFill>
              </a:rPr>
              <a:t>2014;2:30-7</a:t>
            </a:r>
            <a:endParaRPr lang="en-US" altLang="en-US" sz="1000" dirty="0">
              <a:solidFill>
                <a:schemeClr val="tx1">
                  <a:lumMod val="75000"/>
                  <a:lumOff val="25000"/>
                </a:schemeClr>
              </a:solidFill>
              <a:cs typeface="Arial" pitchFamily="34" charset="0"/>
            </a:endParaRPr>
          </a:p>
          <a:p>
            <a:endParaRPr lang="en-US" sz="1000" dirty="0">
              <a:solidFill>
                <a:schemeClr val="tx1">
                  <a:lumMod val="75000"/>
                  <a:lumOff val="25000"/>
                </a:schemeClr>
              </a:solidFill>
            </a:endParaRPr>
          </a:p>
        </p:txBody>
      </p:sp>
      <p:graphicFrame>
        <p:nvGraphicFramePr>
          <p:cNvPr id="7" name="Table 6"/>
          <p:cNvGraphicFramePr>
            <a:graphicFrameLocks noGrp="1"/>
          </p:cNvGraphicFramePr>
          <p:nvPr/>
        </p:nvGraphicFramePr>
        <p:xfrm>
          <a:off x="87084" y="1460554"/>
          <a:ext cx="8981946" cy="3169920"/>
        </p:xfrm>
        <a:graphic>
          <a:graphicData uri="http://schemas.openxmlformats.org/drawingml/2006/table">
            <a:tbl>
              <a:tblPr firstRow="1" bandRow="1">
                <a:tableStyleId>{2D5ABB26-0587-4C30-8999-92F81FD0307C}</a:tableStyleId>
              </a:tblPr>
              <a:tblGrid>
                <a:gridCol w="1843316">
                  <a:extLst>
                    <a:ext uri="{9D8B030D-6E8A-4147-A177-3AD203B41FA5}">
                      <a16:colId xmlns:a16="http://schemas.microsoft.com/office/drawing/2014/main" xmlns="" val="20000"/>
                    </a:ext>
                  </a:extLst>
                </a:gridCol>
                <a:gridCol w="957943">
                  <a:extLst>
                    <a:ext uri="{9D8B030D-6E8A-4147-A177-3AD203B41FA5}">
                      <a16:colId xmlns:a16="http://schemas.microsoft.com/office/drawing/2014/main" xmlns="" val="20001"/>
                    </a:ext>
                  </a:extLst>
                </a:gridCol>
                <a:gridCol w="1248228">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190171">
                  <a:extLst>
                    <a:ext uri="{9D8B030D-6E8A-4147-A177-3AD203B41FA5}">
                      <a16:colId xmlns:a16="http://schemas.microsoft.com/office/drawing/2014/main" xmlns="" val="20004"/>
                    </a:ext>
                  </a:extLst>
                </a:gridCol>
                <a:gridCol w="870858">
                  <a:extLst>
                    <a:ext uri="{9D8B030D-6E8A-4147-A177-3AD203B41FA5}">
                      <a16:colId xmlns:a16="http://schemas.microsoft.com/office/drawing/2014/main" xmlns="" val="20005"/>
                    </a:ext>
                  </a:extLst>
                </a:gridCol>
                <a:gridCol w="595085">
                  <a:extLst>
                    <a:ext uri="{9D8B030D-6E8A-4147-A177-3AD203B41FA5}">
                      <a16:colId xmlns:a16="http://schemas.microsoft.com/office/drawing/2014/main" xmlns="" val="20006"/>
                    </a:ext>
                  </a:extLst>
                </a:gridCol>
                <a:gridCol w="522515">
                  <a:extLst>
                    <a:ext uri="{9D8B030D-6E8A-4147-A177-3AD203B41FA5}">
                      <a16:colId xmlns:a16="http://schemas.microsoft.com/office/drawing/2014/main" xmlns="" val="20007"/>
                    </a:ext>
                  </a:extLst>
                </a:gridCol>
                <a:gridCol w="505601">
                  <a:extLst>
                    <a:ext uri="{9D8B030D-6E8A-4147-A177-3AD203B41FA5}">
                      <a16:colId xmlns:a16="http://schemas.microsoft.com/office/drawing/2014/main" xmlns="" val="20008"/>
                    </a:ext>
                  </a:extLst>
                </a:gridCol>
              </a:tblGrid>
              <a:tr h="28526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n-lt"/>
                          <a:cs typeface="Arial" panose="020B0604020202020204" pitchFamily="34" charset="0"/>
                        </a:rPr>
                        <a:t>Study</a:t>
                      </a:r>
                    </a:p>
                  </a:txBody>
                  <a:tcPr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300" b="1" baseline="0" dirty="0">
                          <a:latin typeface="+mn-lt"/>
                          <a:cs typeface="Arial" panose="020B0604020202020204" pitchFamily="34" charset="0"/>
                        </a:rPr>
                        <a:t>HbA1c (%)</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300" b="1" baseline="0" dirty="0">
                          <a:latin typeface="+mn-lt"/>
                          <a:cs typeface="Arial" panose="020B0604020202020204" pitchFamily="34" charset="0"/>
                        </a:rPr>
                        <a:t>FBG</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300" b="1" baseline="0" dirty="0">
                          <a:latin typeface="+mn-lt"/>
                          <a:cs typeface="Arial" panose="020B0604020202020204" pitchFamily="34" charset="0"/>
                        </a:rPr>
                        <a:t>Insulin Injections/Day </a:t>
                      </a:r>
                      <a:br>
                        <a:rPr lang="en-US" sz="1300" b="1" baseline="0" dirty="0">
                          <a:latin typeface="+mn-lt"/>
                          <a:cs typeface="Arial" panose="020B0604020202020204" pitchFamily="34" charset="0"/>
                        </a:rPr>
                      </a:br>
                      <a:r>
                        <a:rPr lang="en-US" sz="1300" b="1" baseline="0" dirty="0">
                          <a:latin typeface="+mn-lt"/>
                          <a:cs typeface="Arial" panose="020B0604020202020204" pitchFamily="34" charset="0"/>
                        </a:rPr>
                        <a:t>(% of patients)</a:t>
                      </a:r>
                    </a:p>
                  </a:txBody>
                  <a:tcPr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526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latin typeface="+mn-lt"/>
                        <a:cs typeface="Arial" panose="020B060402020202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Baseline</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Endpoint </a:t>
                      </a:r>
                      <a:br>
                        <a:rPr lang="en-US" sz="1300" b="1" baseline="0" dirty="0">
                          <a:latin typeface="+mn-lt"/>
                          <a:cs typeface="Arial" panose="020B0604020202020204" pitchFamily="34" charset="0"/>
                        </a:rPr>
                      </a:br>
                      <a:r>
                        <a:rPr lang="en-US" sz="1300" b="1" baseline="0" dirty="0">
                          <a:latin typeface="+mn-lt"/>
                          <a:cs typeface="Arial" panose="020B0604020202020204" pitchFamily="34" charset="0"/>
                        </a:rPr>
                        <a:t>(% at Target)</a:t>
                      </a:r>
                    </a:p>
                  </a:txBody>
                  <a:tcPr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Baseline</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Endpoint</a:t>
                      </a:r>
                    </a:p>
                  </a:txBody>
                  <a:tcPr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1 </a:t>
                      </a:r>
                      <a:br>
                        <a:rPr lang="en-US" sz="1300" b="1" baseline="0" dirty="0">
                          <a:latin typeface="+mn-lt"/>
                          <a:cs typeface="Arial" panose="020B0604020202020204" pitchFamily="34" charset="0"/>
                        </a:rPr>
                      </a:br>
                      <a:r>
                        <a:rPr lang="en-US" sz="1300" b="1" baseline="0" dirty="0">
                          <a:latin typeface="+mn-lt"/>
                          <a:cs typeface="Arial" panose="020B0604020202020204" pitchFamily="34" charset="0"/>
                        </a:rPr>
                        <a:t>(Basal)</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2</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3</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latin typeface="+mn-lt"/>
                          <a:cs typeface="Arial" panose="020B0604020202020204" pitchFamily="34" charset="0"/>
                        </a:rPr>
                        <a:t>4</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13158">
                <a:tc>
                  <a:txBody>
                    <a:bodyPr/>
                    <a:lstStyle/>
                    <a:p>
                      <a:r>
                        <a:rPr lang="en-US" sz="1300" b="0" baseline="0" dirty="0">
                          <a:solidFill>
                            <a:schemeClr val="tx1"/>
                          </a:solidFill>
                          <a:latin typeface="+mn-lt"/>
                          <a:cs typeface="Arial" panose="020B0604020202020204" pitchFamily="34" charset="0"/>
                        </a:rPr>
                        <a:t>Raccah et al, 2012</a:t>
                      </a:r>
                      <a:r>
                        <a:rPr lang="en-US" sz="1300" b="0" baseline="30000" dirty="0">
                          <a:solidFill>
                            <a:schemeClr val="tx1"/>
                          </a:solidFill>
                          <a:latin typeface="+mn-lt"/>
                          <a:cs typeface="Arial" panose="020B0604020202020204" pitchFamily="34" charset="0"/>
                        </a:rPr>
                        <a:t>1</a:t>
                      </a:r>
                      <a:r>
                        <a:rPr lang="en-US" sz="1300" b="0" baseline="0" dirty="0">
                          <a:solidFill>
                            <a:schemeClr val="tx1"/>
                          </a:solidFill>
                          <a:latin typeface="+mn-lt"/>
                          <a:cs typeface="Arial" panose="020B0604020202020204" pitchFamily="34" charset="0"/>
                        </a:rPr>
                        <a:t> (OSIRIS)</a:t>
                      </a:r>
                    </a:p>
                    <a:p>
                      <a:r>
                        <a:rPr lang="nl-BE" sz="1300" b="0" baseline="0" dirty="0">
                          <a:solidFill>
                            <a:schemeClr val="tx1"/>
                          </a:solidFill>
                          <a:latin typeface="+mn-lt"/>
                          <a:cs typeface="Arial" panose="020B0604020202020204" pitchFamily="34" charset="0"/>
                        </a:rPr>
                        <a:t>(GLA + Glulisine)</a:t>
                      </a:r>
                      <a:endParaRPr lang="en-US" sz="1300" b="0" baseline="0" dirty="0">
                        <a:solidFill>
                          <a:schemeClr val="tx1"/>
                        </a:solidFill>
                        <a:latin typeface="+mn-lt"/>
                        <a:cs typeface="Arial" panose="020B0604020202020204" pitchFamily="34" charset="0"/>
                      </a:endParaRPr>
                    </a:p>
                    <a:p>
                      <a:r>
                        <a:rPr lang="en-US" sz="1300" b="0" baseline="0" dirty="0">
                          <a:solidFill>
                            <a:schemeClr val="tx1"/>
                          </a:solidFill>
                          <a:latin typeface="+mn-lt"/>
                          <a:cs typeface="Arial" panose="020B0604020202020204" pitchFamily="34" charset="0"/>
                        </a:rPr>
                        <a:t>   Basal-bolus</a:t>
                      </a:r>
                    </a:p>
                    <a:p>
                      <a:r>
                        <a:rPr lang="en-US" sz="1300" b="0" baseline="0" dirty="0">
                          <a:solidFill>
                            <a:schemeClr val="tx1"/>
                          </a:solidFill>
                          <a:latin typeface="+mn-lt"/>
                          <a:cs typeface="Arial" panose="020B0604020202020204" pitchFamily="34" charset="0"/>
                        </a:rPr>
                        <a:t>   Basal-plus</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latin typeface="+mn-lt"/>
                          <a:cs typeface="Arial" panose="020B0604020202020204" pitchFamily="34" charset="0"/>
                        </a:rPr>
                        <a:t>8.5</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latin typeface="+mn-lt"/>
                          <a:cs typeface="Arial" panose="020B0604020202020204" pitchFamily="34" charset="0"/>
                        </a:rPr>
                        <a:t>8.4</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latin typeface="+mn-lt"/>
                          <a:cs typeface="Arial" panose="020B0604020202020204" pitchFamily="34" charset="0"/>
                        </a:rPr>
                        <a:t>7.7 (27.1)</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latin typeface="+mn-lt"/>
                          <a:cs typeface="Arial" panose="020B0604020202020204" pitchFamily="34" charset="0"/>
                        </a:rPr>
                        <a:t>7.9 (18.4)</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104 mg/dL</a:t>
                      </a:r>
                    </a:p>
                    <a:p>
                      <a:pPr marL="0" indent="0" algn="ctr">
                        <a:buFont typeface="Arial" panose="020B0604020202020204" pitchFamily="34" charset="0"/>
                        <a:buNone/>
                      </a:pPr>
                      <a:r>
                        <a:rPr lang="en-US" sz="1300" baseline="0" dirty="0">
                          <a:latin typeface="+mn-lt"/>
                        </a:rPr>
                        <a:t>104 mg/dl</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~110 mg/dL</a:t>
                      </a:r>
                    </a:p>
                    <a:p>
                      <a:pPr marL="0" indent="0" algn="ctr">
                        <a:buFont typeface="Arial" panose="020B0604020202020204" pitchFamily="34" charset="0"/>
                        <a:buNone/>
                      </a:pPr>
                      <a:r>
                        <a:rPr lang="en-US" sz="1300" baseline="0" dirty="0">
                          <a:latin typeface="+mn-lt"/>
                        </a:rPr>
                        <a:t>~110 mg/dL</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nl-BE"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NA</a:t>
                      </a:r>
                    </a:p>
                    <a:p>
                      <a:pPr marL="0" indent="0" algn="ctr">
                        <a:buFont typeface="Arial" panose="020B0604020202020204" pitchFamily="34" charset="0"/>
                        <a:buNone/>
                      </a:pPr>
                      <a:r>
                        <a:rPr lang="en-US" sz="1300" baseline="0" dirty="0">
                          <a:latin typeface="+mn-lt"/>
                        </a:rPr>
                        <a:t>NA</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nl-BE"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1.4</a:t>
                      </a:r>
                    </a:p>
                    <a:p>
                      <a:pPr marL="0" indent="0" algn="ctr">
                        <a:buFont typeface="Arial" panose="020B0604020202020204" pitchFamily="34" charset="0"/>
                        <a:buNone/>
                      </a:pPr>
                      <a:r>
                        <a:rPr lang="en-US" sz="1300" baseline="0" dirty="0">
                          <a:latin typeface="+mn-lt"/>
                        </a:rPr>
                        <a:t>30.5</a:t>
                      </a:r>
                    </a:p>
                  </a:txBody>
                  <a:tcPr marT="0" marB="0"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nl-BE"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1.4</a:t>
                      </a:r>
                    </a:p>
                    <a:p>
                      <a:pPr marL="0" indent="0" algn="ctr">
                        <a:buFont typeface="Arial" panose="020B0604020202020204" pitchFamily="34" charset="0"/>
                        <a:buNone/>
                      </a:pPr>
                      <a:r>
                        <a:rPr lang="en-US" sz="1300" baseline="0" dirty="0">
                          <a:latin typeface="+mn-lt"/>
                        </a:rPr>
                        <a:t>40.1</a:t>
                      </a:r>
                    </a:p>
                  </a:txBody>
                  <a:tcPr marT="0" marB="0"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nl-BE"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endParaRPr lang="en-US" sz="1300" baseline="0" dirty="0">
                        <a:latin typeface="+mn-lt"/>
                      </a:endParaRPr>
                    </a:p>
                    <a:p>
                      <a:pPr marL="0" indent="0" algn="ctr">
                        <a:buFont typeface="Arial" panose="020B0604020202020204" pitchFamily="34" charset="0"/>
                        <a:buNone/>
                      </a:pPr>
                      <a:r>
                        <a:rPr lang="en-US" sz="1300" baseline="0" dirty="0">
                          <a:latin typeface="+mn-lt"/>
                        </a:rPr>
                        <a:t>92</a:t>
                      </a:r>
                    </a:p>
                    <a:p>
                      <a:pPr marL="0" indent="0" algn="ctr">
                        <a:buFont typeface="Arial" panose="020B0604020202020204" pitchFamily="34" charset="0"/>
                        <a:buNone/>
                      </a:pPr>
                      <a:r>
                        <a:rPr lang="en-US" sz="1300" baseline="0" dirty="0">
                          <a:latin typeface="+mn-lt"/>
                        </a:rPr>
                        <a:t>22.8</a:t>
                      </a:r>
                    </a:p>
                  </a:txBody>
                  <a:tcPr marT="0" marB="0"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2"/>
                  </a:ext>
                </a:extLst>
              </a:tr>
              <a:tr h="998421">
                <a:tc>
                  <a:txBody>
                    <a:bodyPr/>
                    <a:lstStyle/>
                    <a:p>
                      <a:r>
                        <a:rPr lang="en-US" sz="1300" b="0" baseline="0" dirty="0">
                          <a:solidFill>
                            <a:schemeClr val="tx1"/>
                          </a:solidFill>
                          <a:latin typeface="+mn-lt"/>
                          <a:cs typeface="Arial" panose="020B0604020202020204" pitchFamily="34" charset="0"/>
                        </a:rPr>
                        <a:t>Rodbard et al, 2014</a:t>
                      </a:r>
                      <a:r>
                        <a:rPr lang="en-US" sz="1300" b="0" baseline="30000" dirty="0">
                          <a:solidFill>
                            <a:schemeClr val="tx1"/>
                          </a:solidFill>
                          <a:latin typeface="+mn-lt"/>
                          <a:cs typeface="Arial" panose="020B0604020202020204" pitchFamily="34" charset="0"/>
                        </a:rPr>
                        <a:t>2</a:t>
                      </a:r>
                    </a:p>
                    <a:p>
                      <a:r>
                        <a:rPr lang="en-US" sz="1300" b="0" baseline="0" dirty="0">
                          <a:solidFill>
                            <a:schemeClr val="tx1"/>
                          </a:solidFill>
                          <a:latin typeface="+mn-lt"/>
                          <a:cs typeface="Arial" panose="020B0604020202020204" pitchFamily="34" charset="0"/>
                        </a:rPr>
                        <a:t>(FullSTEP)</a:t>
                      </a:r>
                    </a:p>
                    <a:p>
                      <a:r>
                        <a:rPr lang="nl-BE" sz="1300" b="0" baseline="0" dirty="0">
                          <a:solidFill>
                            <a:schemeClr val="tx1"/>
                          </a:solidFill>
                          <a:latin typeface="+mn-lt"/>
                          <a:cs typeface="Arial" panose="020B0604020202020204" pitchFamily="34" charset="0"/>
                        </a:rPr>
                        <a:t>(IDet + Asp)</a:t>
                      </a:r>
                      <a:endParaRPr lang="en-US" sz="1300" b="0" baseline="0" dirty="0">
                        <a:solidFill>
                          <a:schemeClr val="tx1"/>
                        </a:solidFill>
                        <a:latin typeface="+mn-lt"/>
                        <a:cs typeface="Arial" panose="020B0604020202020204" pitchFamily="34" charset="0"/>
                      </a:endParaRPr>
                    </a:p>
                    <a:p>
                      <a:r>
                        <a:rPr lang="en-US" sz="1300" b="0" baseline="0" dirty="0">
                          <a:solidFill>
                            <a:schemeClr val="tx1"/>
                          </a:solidFill>
                          <a:latin typeface="+mn-lt"/>
                          <a:cs typeface="Arial" panose="020B0604020202020204" pitchFamily="34" charset="0"/>
                        </a:rPr>
                        <a:t>   Basal-bolus</a:t>
                      </a:r>
                    </a:p>
                    <a:p>
                      <a:endParaRPr lang="en-US" sz="1300" b="0" baseline="0" dirty="0">
                        <a:solidFill>
                          <a:schemeClr val="tx1"/>
                        </a:solidFill>
                        <a:latin typeface="+mn-lt"/>
                        <a:cs typeface="Arial" panose="020B0604020202020204" pitchFamily="34" charset="0"/>
                      </a:endParaRPr>
                    </a:p>
                    <a:p>
                      <a:r>
                        <a:rPr lang="en-US" sz="1300" b="0" baseline="0" dirty="0">
                          <a:solidFill>
                            <a:schemeClr val="tx1"/>
                          </a:solidFill>
                          <a:latin typeface="+mn-lt"/>
                          <a:cs typeface="Arial" panose="020B0604020202020204" pitchFamily="34" charset="0"/>
                        </a:rPr>
                        <a:t>   Basal-plus</a:t>
                      </a:r>
                    </a:p>
                    <a:p>
                      <a:endParaRPr lang="en-US" sz="1300" b="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7.9</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7.9</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6.8 (63.3)</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6.9 (55.9)</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124 mg/dl</a:t>
                      </a: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(6.9 mmol/l)</a:t>
                      </a: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126 mg/dl</a:t>
                      </a: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(7.0 mmol/l)</a:t>
                      </a: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nl-BE"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nl-BE" sz="1300" baseline="0" dirty="0">
                          <a:solidFill>
                            <a:schemeClr val="tx1"/>
                          </a:solidFill>
                          <a:latin typeface="+mn-lt"/>
                          <a:cs typeface="Arial" panose="020B0604020202020204" pitchFamily="34" charset="0"/>
                        </a:rPr>
                        <a:t>126 mg/dl</a:t>
                      </a: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(7.0 mmol/l)</a:t>
                      </a: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128 mg/dl</a:t>
                      </a: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(7.1 mmol/l)</a:t>
                      </a: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NA</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NA</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NA</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17</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txBody>
                  <a:tcPr marT="0" marB="0"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NA</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27</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txBody>
                  <a:tcPr marT="0" marB="0"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100</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40</a:t>
                      </a:r>
                    </a:p>
                    <a:p>
                      <a:pPr marL="0" indent="0" algn="ctr">
                        <a:buFont typeface="Arial" panose="020B0604020202020204" pitchFamily="34" charset="0"/>
                        <a:buNone/>
                      </a:pPr>
                      <a:endParaRPr lang="en-US" sz="1300" baseline="0" dirty="0">
                        <a:solidFill>
                          <a:schemeClr val="tx1"/>
                        </a:solidFill>
                        <a:latin typeface="+mn-lt"/>
                        <a:cs typeface="Arial" panose="020B0604020202020204" pitchFamily="34" charset="0"/>
                      </a:endParaRPr>
                    </a:p>
                  </a:txBody>
                  <a:tcPr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ounded Rectangle 3"/>
          <p:cNvSpPr/>
          <p:nvPr/>
        </p:nvSpPr>
        <p:spPr>
          <a:xfrm>
            <a:off x="179614" y="4719948"/>
            <a:ext cx="8784772" cy="1393771"/>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D52B1E"/>
              </a:buClr>
              <a:buFont typeface="Arial" panose="020B0604020202020204" pitchFamily="34" charset="0"/>
              <a:buChar char="♦"/>
            </a:pPr>
            <a:r>
              <a:rPr lang="nl-BE" sz="1600" b="1" dirty="0">
                <a:solidFill>
                  <a:schemeClr val="bg1"/>
                </a:solidFill>
              </a:rPr>
              <a:t>In the OSIRIS study, noninferiority of basal-plus for HbA1c was not achieved, but efficacy was considered close, with less weight gain, no differences in hypoglycemia or in proportion of patients achieving HbA1c target</a:t>
            </a:r>
          </a:p>
          <a:p>
            <a:pPr marL="285750" indent="-285750">
              <a:spcBef>
                <a:spcPts val="600"/>
              </a:spcBef>
              <a:buClr>
                <a:srgbClr val="D52B1E"/>
              </a:buClr>
              <a:buFont typeface="Arial" panose="020B0604020202020204" pitchFamily="34" charset="0"/>
              <a:buChar char="♦"/>
            </a:pPr>
            <a:r>
              <a:rPr lang="nl-BE" sz="1600" b="1" dirty="0">
                <a:solidFill>
                  <a:schemeClr val="bg1"/>
                </a:solidFill>
              </a:rPr>
              <a:t>In the FullSTEP study, basal-plus was noninferior for HbA1c, with similar weight gain, fewer hypoglycemia, and higher patient satisfaction  </a:t>
            </a:r>
          </a:p>
        </p:txBody>
      </p:sp>
    </p:spTree>
    <p:extLst>
      <p:ext uri="{BB962C8B-B14F-4D97-AF65-F5344CB8AC3E}">
        <p14:creationId xmlns:p14="http://schemas.microsoft.com/office/powerpoint/2010/main" val="35041904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xmlns="" id="{C6CB0EDE-F0C6-4324-ADBB-E50CB712EB12}"/>
              </a:ext>
            </a:extLst>
          </p:cNvPr>
          <p:cNvSpPr>
            <a:spLocks noChangeAspect="1" noChangeArrowheads="1"/>
          </p:cNvSpPr>
          <p:nvPr/>
        </p:nvSpPr>
        <p:spPr bwMode="auto">
          <a:xfrm>
            <a:off x="1451016" y="3431624"/>
            <a:ext cx="149079" cy="161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60</a:t>
            </a:r>
            <a:endParaRPr lang="en-GB" sz="900" baseline="-25000" dirty="0">
              <a:solidFill>
                <a:schemeClr val="tx1">
                  <a:lumMod val="75000"/>
                  <a:lumOff val="25000"/>
                </a:schemeClr>
              </a:solidFill>
            </a:endParaRPr>
          </a:p>
        </p:txBody>
      </p:sp>
      <p:grpSp>
        <p:nvGrpSpPr>
          <p:cNvPr id="15" name="Group 14">
            <a:extLst>
              <a:ext uri="{FF2B5EF4-FFF2-40B4-BE49-F238E27FC236}">
                <a16:creationId xmlns:a16="http://schemas.microsoft.com/office/drawing/2014/main" xmlns="" id="{C26612B3-D2A4-4B65-BB55-340157752230}"/>
              </a:ext>
            </a:extLst>
          </p:cNvPr>
          <p:cNvGrpSpPr/>
          <p:nvPr/>
        </p:nvGrpSpPr>
        <p:grpSpPr>
          <a:xfrm>
            <a:off x="1531167" y="4425502"/>
            <a:ext cx="138330" cy="138499"/>
            <a:chOff x="1187160" y="3163386"/>
            <a:chExt cx="184440" cy="184666"/>
          </a:xfrm>
        </p:grpSpPr>
        <p:sp>
          <p:nvSpPr>
            <p:cNvPr id="16" name="Rectangle 15">
              <a:extLst>
                <a:ext uri="{FF2B5EF4-FFF2-40B4-BE49-F238E27FC236}">
                  <a16:creationId xmlns:a16="http://schemas.microsoft.com/office/drawing/2014/main" xmlns="" id="{8D04F511-5E89-4361-B5F1-EDC9D499761B}"/>
                </a:ext>
              </a:extLst>
            </p:cNvPr>
            <p:cNvSpPr>
              <a:spLocks noChangeAspect="1" noChangeArrowheads="1"/>
            </p:cNvSpPr>
            <p:nvPr/>
          </p:nvSpPr>
          <p:spPr bwMode="auto">
            <a:xfrm>
              <a:off x="1187160" y="3163386"/>
              <a:ext cx="91907"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0</a:t>
              </a:r>
              <a:endParaRPr lang="en-GB" sz="900" baseline="-25000" dirty="0">
                <a:solidFill>
                  <a:schemeClr val="tx1">
                    <a:lumMod val="75000"/>
                    <a:lumOff val="25000"/>
                  </a:schemeClr>
                </a:solidFill>
              </a:endParaRPr>
            </a:p>
          </p:txBody>
        </p:sp>
        <p:cxnSp>
          <p:nvCxnSpPr>
            <p:cNvPr id="17" name="Straight Connector 16">
              <a:extLst>
                <a:ext uri="{FF2B5EF4-FFF2-40B4-BE49-F238E27FC236}">
                  <a16:creationId xmlns:a16="http://schemas.microsoft.com/office/drawing/2014/main" xmlns="" id="{1F006EA8-D3E0-4F84-B600-43DC979FCBD0}"/>
                </a:ext>
              </a:extLst>
            </p:cNvPr>
            <p:cNvCxnSpPr/>
            <p:nvPr/>
          </p:nvCxnSpPr>
          <p:spPr>
            <a:xfrm flipH="1">
              <a:off x="1308100" y="3268605"/>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CB1B03C9-B91E-4710-BA59-CAC3E5DB2C16}"/>
              </a:ext>
            </a:extLst>
          </p:cNvPr>
          <p:cNvGrpSpPr/>
          <p:nvPr/>
        </p:nvGrpSpPr>
        <p:grpSpPr>
          <a:xfrm>
            <a:off x="1393306" y="2767617"/>
            <a:ext cx="276188" cy="138499"/>
            <a:chOff x="1003349" y="2540663"/>
            <a:chExt cx="368251" cy="184666"/>
          </a:xfrm>
        </p:grpSpPr>
        <p:sp>
          <p:nvSpPr>
            <p:cNvPr id="21" name="Rectangle 15">
              <a:extLst>
                <a:ext uri="{FF2B5EF4-FFF2-40B4-BE49-F238E27FC236}">
                  <a16:creationId xmlns:a16="http://schemas.microsoft.com/office/drawing/2014/main" xmlns="" id="{B34D1A5A-76BA-47A3-A5D7-864A3C695563}"/>
                </a:ext>
              </a:extLst>
            </p:cNvPr>
            <p:cNvSpPr>
              <a:spLocks noChangeAspect="1" noChangeArrowheads="1"/>
            </p:cNvSpPr>
            <p:nvPr/>
          </p:nvSpPr>
          <p:spPr bwMode="auto">
            <a:xfrm>
              <a:off x="1003349" y="2540663"/>
              <a:ext cx="275717"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100</a:t>
              </a:r>
              <a:endParaRPr lang="en-GB" sz="900" baseline="-25000" dirty="0">
                <a:solidFill>
                  <a:schemeClr val="tx1">
                    <a:lumMod val="75000"/>
                    <a:lumOff val="25000"/>
                  </a:schemeClr>
                </a:solidFill>
              </a:endParaRPr>
            </a:p>
          </p:txBody>
        </p:sp>
        <p:cxnSp>
          <p:nvCxnSpPr>
            <p:cNvPr id="22" name="Straight Connector 21">
              <a:extLst>
                <a:ext uri="{FF2B5EF4-FFF2-40B4-BE49-F238E27FC236}">
                  <a16:creationId xmlns:a16="http://schemas.microsoft.com/office/drawing/2014/main" xmlns="" id="{D0053A50-53D0-4304-ACD1-91335E0CA2CF}"/>
                </a:ext>
              </a:extLst>
            </p:cNvPr>
            <p:cNvCxnSpPr/>
            <p:nvPr/>
          </p:nvCxnSpPr>
          <p:spPr>
            <a:xfrm flipH="1">
              <a:off x="1308100" y="2651068"/>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1E67DA1B-CF64-4F79-A7CD-2B9A40B0C9B2}"/>
              </a:ext>
            </a:extLst>
          </p:cNvPr>
          <p:cNvGrpSpPr/>
          <p:nvPr/>
        </p:nvGrpSpPr>
        <p:grpSpPr>
          <a:xfrm>
            <a:off x="1462235" y="3101943"/>
            <a:ext cx="207259" cy="138499"/>
            <a:chOff x="1095254" y="2540663"/>
            <a:chExt cx="276346" cy="184666"/>
          </a:xfrm>
        </p:grpSpPr>
        <p:sp>
          <p:nvSpPr>
            <p:cNvPr id="24" name="Rectangle 15">
              <a:extLst>
                <a:ext uri="{FF2B5EF4-FFF2-40B4-BE49-F238E27FC236}">
                  <a16:creationId xmlns:a16="http://schemas.microsoft.com/office/drawing/2014/main" xmlns="" id="{39F2C854-80D6-497E-9253-0D932435FAB0}"/>
                </a:ext>
              </a:extLst>
            </p:cNvPr>
            <p:cNvSpPr>
              <a:spLocks noChangeAspect="1" noChangeArrowheads="1"/>
            </p:cNvSpPr>
            <p:nvPr/>
          </p:nvSpPr>
          <p:spPr bwMode="auto">
            <a:xfrm>
              <a:off x="1095254" y="2540663"/>
              <a:ext cx="183812"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80</a:t>
              </a:r>
              <a:endParaRPr lang="en-GB" sz="900" baseline="-25000" dirty="0">
                <a:solidFill>
                  <a:schemeClr val="tx1">
                    <a:lumMod val="75000"/>
                    <a:lumOff val="25000"/>
                  </a:schemeClr>
                </a:solidFill>
              </a:endParaRPr>
            </a:p>
          </p:txBody>
        </p:sp>
        <p:cxnSp>
          <p:nvCxnSpPr>
            <p:cNvPr id="25" name="Straight Connector 24">
              <a:extLst>
                <a:ext uri="{FF2B5EF4-FFF2-40B4-BE49-F238E27FC236}">
                  <a16:creationId xmlns:a16="http://schemas.microsoft.com/office/drawing/2014/main" xmlns="" id="{79441F38-1B0C-4A42-9D53-DB1696989594}"/>
                </a:ext>
              </a:extLst>
            </p:cNvPr>
            <p:cNvCxnSpPr/>
            <p:nvPr/>
          </p:nvCxnSpPr>
          <p:spPr>
            <a:xfrm flipH="1">
              <a:off x="1308100" y="2651068"/>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15">
            <a:extLst>
              <a:ext uri="{FF2B5EF4-FFF2-40B4-BE49-F238E27FC236}">
                <a16:creationId xmlns:a16="http://schemas.microsoft.com/office/drawing/2014/main" xmlns="" id="{81DA9277-0809-49C1-ACFA-9A5CD6A2339D}"/>
              </a:ext>
            </a:extLst>
          </p:cNvPr>
          <p:cNvSpPr>
            <a:spLocks noChangeAspect="1" noChangeArrowheads="1"/>
          </p:cNvSpPr>
          <p:nvPr/>
        </p:nvSpPr>
        <p:spPr bwMode="auto">
          <a:xfrm>
            <a:off x="1451016" y="3761303"/>
            <a:ext cx="149079" cy="161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40</a:t>
            </a:r>
            <a:endParaRPr lang="en-GB" sz="900" baseline="-25000" dirty="0">
              <a:solidFill>
                <a:schemeClr val="tx1">
                  <a:lumMod val="75000"/>
                  <a:lumOff val="25000"/>
                </a:schemeClr>
              </a:solidFill>
            </a:endParaRPr>
          </a:p>
        </p:txBody>
      </p:sp>
      <p:sp>
        <p:nvSpPr>
          <p:cNvPr id="28" name="Rectangle 15">
            <a:extLst>
              <a:ext uri="{FF2B5EF4-FFF2-40B4-BE49-F238E27FC236}">
                <a16:creationId xmlns:a16="http://schemas.microsoft.com/office/drawing/2014/main" xmlns="" id="{259D59D3-0733-4D83-8253-6801B4FD9484}"/>
              </a:ext>
            </a:extLst>
          </p:cNvPr>
          <p:cNvSpPr>
            <a:spLocks noChangeAspect="1" noChangeArrowheads="1"/>
          </p:cNvSpPr>
          <p:nvPr/>
        </p:nvSpPr>
        <p:spPr bwMode="auto">
          <a:xfrm>
            <a:off x="1451016" y="4096421"/>
            <a:ext cx="149079" cy="161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pPr algn="r" defTabSz="685800" eaLnBrk="0" fontAlgn="base" hangingPunct="0">
              <a:spcBef>
                <a:spcPct val="0"/>
              </a:spcBef>
              <a:spcAft>
                <a:spcPct val="0"/>
              </a:spcAft>
              <a:defRPr/>
            </a:pPr>
            <a:r>
              <a:rPr lang="en-US" sz="900" b="1" dirty="0">
                <a:solidFill>
                  <a:schemeClr val="tx1">
                    <a:lumMod val="75000"/>
                    <a:lumOff val="25000"/>
                  </a:schemeClr>
                </a:solidFill>
              </a:rPr>
              <a:t>20</a:t>
            </a:r>
            <a:endParaRPr lang="en-GB" sz="900" baseline="-25000" dirty="0">
              <a:solidFill>
                <a:schemeClr val="tx1">
                  <a:lumMod val="75000"/>
                  <a:lumOff val="25000"/>
                </a:schemeClr>
              </a:solidFill>
            </a:endParaRPr>
          </a:p>
        </p:txBody>
      </p:sp>
      <p:sp>
        <p:nvSpPr>
          <p:cNvPr id="2" name="Title 1">
            <a:extLst>
              <a:ext uri="{FF2B5EF4-FFF2-40B4-BE49-F238E27FC236}">
                <a16:creationId xmlns:a16="http://schemas.microsoft.com/office/drawing/2014/main" xmlns="" id="{AEE4C3AA-29DA-49CF-A1AF-A2E0B4B5B5B6}"/>
              </a:ext>
            </a:extLst>
          </p:cNvPr>
          <p:cNvSpPr>
            <a:spLocks noGrp="1"/>
          </p:cNvSpPr>
          <p:nvPr>
            <p:ph type="title"/>
          </p:nvPr>
        </p:nvSpPr>
        <p:spPr>
          <a:xfrm>
            <a:off x="165735" y="228426"/>
            <a:ext cx="8725601" cy="914400"/>
          </a:xfrm>
        </p:spPr>
        <p:txBody>
          <a:bodyPr/>
          <a:lstStyle/>
          <a:p>
            <a:pPr algn="ctr"/>
            <a:r>
              <a:rPr lang="en-US" sz="2800" b="1" dirty="0">
                <a:latin typeface="Times New Roman" pitchFamily="18" charset="0"/>
                <a:cs typeface="Times New Roman" pitchFamily="18" charset="0"/>
              </a:rPr>
              <a:t>T2D Is a Progressive Disease in Which </a:t>
            </a:r>
            <a:r>
              <a:rPr lang="en-GB" sz="2800" b="1" dirty="0">
                <a:latin typeface="Times New Roman" pitchFamily="18" charset="0"/>
                <a:cs typeface="Times New Roman" pitchFamily="18" charset="0"/>
                <a:sym typeface="Symbol" panose="05050102010706020507" pitchFamily="18" charset="2"/>
              </a:rPr>
              <a:t></a:t>
            </a:r>
            <a:r>
              <a:rPr lang="en-US" sz="2800" b="1" dirty="0">
                <a:latin typeface="Times New Roman" pitchFamily="18" charset="0"/>
                <a:cs typeface="Times New Roman" pitchFamily="18" charset="0"/>
              </a:rPr>
              <a:t>-Cell Function Deteriorates Over Time</a:t>
            </a:r>
          </a:p>
        </p:txBody>
      </p:sp>
      <p:sp>
        <p:nvSpPr>
          <p:cNvPr id="4" name="Footer Placeholder 3">
            <a:extLst>
              <a:ext uri="{FF2B5EF4-FFF2-40B4-BE49-F238E27FC236}">
                <a16:creationId xmlns:a16="http://schemas.microsoft.com/office/drawing/2014/main" xmlns="" id="{0FE340F8-8981-492D-8653-25985ED699FE}"/>
              </a:ext>
            </a:extLst>
          </p:cNvPr>
          <p:cNvSpPr>
            <a:spLocks noGrp="1"/>
          </p:cNvSpPr>
          <p:nvPr>
            <p:ph type="ftr" sz="quarter" idx="3"/>
          </p:nvPr>
        </p:nvSpPr>
        <p:spPr>
          <a:xfrm>
            <a:off x="400051" y="5427890"/>
            <a:ext cx="7898363" cy="333545"/>
          </a:xfrm>
        </p:spPr>
        <p:txBody>
          <a:bodyPr/>
          <a:lstStyle/>
          <a:p>
            <a:pPr>
              <a:defRPr/>
            </a:pPr>
            <a:r>
              <a:rPr lang="en-GB" dirty="0"/>
              <a:t>PPG = postprandial glucose; T2D = type 2 diabetes.</a:t>
            </a:r>
          </a:p>
          <a:p>
            <a:pPr>
              <a:defRPr/>
            </a:pPr>
            <a:r>
              <a:rPr lang="en-GB" dirty="0"/>
              <a:t>DeWitt DE, et al. </a:t>
            </a:r>
            <a:r>
              <a:rPr lang="en-GB" i="1" dirty="0"/>
              <a:t>JAMA.</a:t>
            </a:r>
            <a:r>
              <a:rPr lang="en-GB" dirty="0"/>
              <a:t> 2003;289(17):2254-2264.</a:t>
            </a:r>
            <a:endParaRPr lang="en-GB" dirty="0">
              <a:ea typeface="DINOT" charset="0"/>
              <a:cs typeface="DINOT" charset="0"/>
            </a:endParaRPr>
          </a:p>
        </p:txBody>
      </p:sp>
      <p:sp>
        <p:nvSpPr>
          <p:cNvPr id="8" name="Rectangle 82">
            <a:extLst>
              <a:ext uri="{FF2B5EF4-FFF2-40B4-BE49-F238E27FC236}">
                <a16:creationId xmlns:a16="http://schemas.microsoft.com/office/drawing/2014/main" xmlns="" id="{49BFC28B-AE50-40CB-9A54-79F1B1746ABF}"/>
              </a:ext>
            </a:extLst>
          </p:cNvPr>
          <p:cNvSpPr/>
          <p:nvPr/>
        </p:nvSpPr>
        <p:spPr>
          <a:xfrm>
            <a:off x="1666310" y="2846166"/>
            <a:ext cx="5777273" cy="1657057"/>
          </a:xfrm>
          <a:custGeom>
            <a:avLst/>
            <a:gdLst>
              <a:gd name="connsiteX0" fmla="*/ 0 w 3577097"/>
              <a:gd name="connsiteY0" fmla="*/ 0 h 2209409"/>
              <a:gd name="connsiteX1" fmla="*/ 3577097 w 3577097"/>
              <a:gd name="connsiteY1" fmla="*/ 0 h 2209409"/>
              <a:gd name="connsiteX2" fmla="*/ 3577097 w 3577097"/>
              <a:gd name="connsiteY2" fmla="*/ 2209409 h 2209409"/>
              <a:gd name="connsiteX3" fmla="*/ 0 w 3577097"/>
              <a:gd name="connsiteY3" fmla="*/ 2209409 h 2209409"/>
              <a:gd name="connsiteX4" fmla="*/ 0 w 3577097"/>
              <a:gd name="connsiteY4" fmla="*/ 0 h 2209409"/>
              <a:gd name="connsiteX0" fmla="*/ 0 w 3577097"/>
              <a:gd name="connsiteY0" fmla="*/ 0 h 2209409"/>
              <a:gd name="connsiteX1" fmla="*/ 3577097 w 3577097"/>
              <a:gd name="connsiteY1" fmla="*/ 1034903 h 2209409"/>
              <a:gd name="connsiteX2" fmla="*/ 3577097 w 3577097"/>
              <a:gd name="connsiteY2" fmla="*/ 2209409 h 2209409"/>
              <a:gd name="connsiteX3" fmla="*/ 0 w 3577097"/>
              <a:gd name="connsiteY3" fmla="*/ 2209409 h 2209409"/>
              <a:gd name="connsiteX4" fmla="*/ 0 w 3577097"/>
              <a:gd name="connsiteY4" fmla="*/ 0 h 2209409"/>
              <a:gd name="connsiteX0" fmla="*/ 0 w 3580392"/>
              <a:gd name="connsiteY0" fmla="*/ 0 h 2209409"/>
              <a:gd name="connsiteX1" fmla="*/ 3580392 w 3580392"/>
              <a:gd name="connsiteY1" fmla="*/ 2204484 h 2209409"/>
              <a:gd name="connsiteX2" fmla="*/ 3577097 w 3580392"/>
              <a:gd name="connsiteY2" fmla="*/ 2209409 h 2209409"/>
              <a:gd name="connsiteX3" fmla="*/ 0 w 3580392"/>
              <a:gd name="connsiteY3" fmla="*/ 2209409 h 2209409"/>
              <a:gd name="connsiteX4" fmla="*/ 0 w 3580392"/>
              <a:gd name="connsiteY4" fmla="*/ 0 h 22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392" h="2209409">
                <a:moveTo>
                  <a:pt x="0" y="0"/>
                </a:moveTo>
                <a:lnTo>
                  <a:pt x="3580392" y="2204484"/>
                </a:lnTo>
                <a:lnTo>
                  <a:pt x="3577097" y="2209409"/>
                </a:lnTo>
                <a:lnTo>
                  <a:pt x="0" y="2209409"/>
                </a:lnTo>
                <a:lnTo>
                  <a:pt x="0" y="0"/>
                </a:lnTo>
                <a:close/>
              </a:path>
            </a:pathLst>
          </a:custGeom>
          <a:gradFill>
            <a:gsLst>
              <a:gs pos="0">
                <a:schemeClr val="bg1">
                  <a:lumMod val="50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xmlns="" id="{FAF85E5B-002C-4B62-BBC8-284BFBC90EBB}"/>
              </a:ext>
            </a:extLst>
          </p:cNvPr>
          <p:cNvSpPr txBox="1"/>
          <p:nvPr/>
        </p:nvSpPr>
        <p:spPr>
          <a:xfrm>
            <a:off x="4414534" y="2504722"/>
            <a:ext cx="2496740" cy="623248"/>
          </a:xfrm>
          <a:prstGeom prst="rect">
            <a:avLst/>
          </a:prstGeom>
          <a:noFill/>
        </p:spPr>
        <p:txBody>
          <a:bodyPr wrap="square" rtlCol="0">
            <a:spAutoFit/>
          </a:bodyPr>
          <a:lstStyle/>
          <a:p>
            <a:pPr>
              <a:spcBef>
                <a:spcPts val="450"/>
              </a:spcBef>
            </a:pPr>
            <a:r>
              <a:rPr lang="en-US" sz="2400" b="1" dirty="0">
                <a:solidFill>
                  <a:schemeClr val="accent1"/>
                </a:solidFill>
              </a:rPr>
              <a:t>50%</a:t>
            </a:r>
            <a:r>
              <a:rPr lang="en-US" sz="1050" b="1" dirty="0">
                <a:solidFill>
                  <a:schemeClr val="accent1"/>
                </a:solidFill>
              </a:rPr>
              <a:t> reduction </a:t>
            </a:r>
            <a:r>
              <a:rPr lang="en-US" sz="1050" b="1" dirty="0">
                <a:solidFill>
                  <a:schemeClr val="tx1">
                    <a:lumMod val="75000"/>
                    <a:lumOff val="25000"/>
                  </a:schemeClr>
                </a:solidFill>
              </a:rPr>
              <a:t>at the time </a:t>
            </a:r>
            <a:br>
              <a:rPr lang="en-US" sz="1050" b="1" dirty="0">
                <a:solidFill>
                  <a:schemeClr val="tx1">
                    <a:lumMod val="75000"/>
                    <a:lumOff val="25000"/>
                  </a:schemeClr>
                </a:solidFill>
              </a:rPr>
            </a:br>
            <a:r>
              <a:rPr lang="en-US" sz="1050" b="1" dirty="0">
                <a:solidFill>
                  <a:schemeClr val="tx1">
                    <a:lumMod val="75000"/>
                    <a:lumOff val="25000"/>
                  </a:schemeClr>
                </a:solidFill>
              </a:rPr>
              <a:t>of </a:t>
            </a:r>
            <a:r>
              <a:rPr lang="en-US" sz="1050" b="1" dirty="0">
                <a:solidFill>
                  <a:schemeClr val="accent1"/>
                </a:solidFill>
              </a:rPr>
              <a:t>diagnosis</a:t>
            </a:r>
            <a:r>
              <a:rPr lang="en-US" sz="1050" b="1" dirty="0">
                <a:solidFill>
                  <a:schemeClr val="tx2"/>
                </a:solidFill>
              </a:rPr>
              <a:t> </a:t>
            </a:r>
            <a:r>
              <a:rPr lang="en-US" sz="1050" b="1" dirty="0">
                <a:solidFill>
                  <a:schemeClr val="tx1">
                    <a:lumMod val="75000"/>
                    <a:lumOff val="25000"/>
                  </a:schemeClr>
                </a:solidFill>
              </a:rPr>
              <a:t>of T2D</a:t>
            </a:r>
          </a:p>
        </p:txBody>
      </p:sp>
      <p:cxnSp>
        <p:nvCxnSpPr>
          <p:cNvPr id="10" name="Straight Connector 9">
            <a:extLst>
              <a:ext uri="{FF2B5EF4-FFF2-40B4-BE49-F238E27FC236}">
                <a16:creationId xmlns:a16="http://schemas.microsoft.com/office/drawing/2014/main" xmlns="" id="{94D6FB94-F4C5-4F24-8D6E-F9E9E327411B}"/>
              </a:ext>
            </a:extLst>
          </p:cNvPr>
          <p:cNvCxnSpPr>
            <a:cxnSpLocks/>
          </p:cNvCxnSpPr>
          <p:nvPr/>
        </p:nvCxnSpPr>
        <p:spPr>
          <a:xfrm>
            <a:off x="4349936" y="3198656"/>
            <a:ext cx="1457" cy="1371600"/>
          </a:xfrm>
          <a:prstGeom prst="line">
            <a:avLst/>
          </a:prstGeom>
          <a:ln w="69850" cap="rnd">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DCDD84E-F6D3-456E-932D-9E9F9BC36AEC}"/>
              </a:ext>
            </a:extLst>
          </p:cNvPr>
          <p:cNvCxnSpPr>
            <a:cxnSpLocks/>
          </p:cNvCxnSpPr>
          <p:nvPr/>
        </p:nvCxnSpPr>
        <p:spPr>
          <a:xfrm>
            <a:off x="1671876" y="4504796"/>
            <a:ext cx="61611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53">
            <a:extLst>
              <a:ext uri="{FF2B5EF4-FFF2-40B4-BE49-F238E27FC236}">
                <a16:creationId xmlns:a16="http://schemas.microsoft.com/office/drawing/2014/main" xmlns="" id="{DE4F1AD4-D513-4180-82FD-D85F1B1CB7DC}"/>
              </a:ext>
            </a:extLst>
          </p:cNvPr>
          <p:cNvSpPr>
            <a:spLocks noChangeAspect="1" noChangeArrowheads="1"/>
          </p:cNvSpPr>
          <p:nvPr/>
        </p:nvSpPr>
        <p:spPr bwMode="auto">
          <a:xfrm rot="16200000">
            <a:off x="640933" y="3584534"/>
            <a:ext cx="12230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fontAlgn="base" hangingPunct="0">
              <a:spcBef>
                <a:spcPct val="0"/>
              </a:spcBef>
              <a:spcAft>
                <a:spcPct val="0"/>
              </a:spcAft>
              <a:defRPr/>
            </a:pPr>
            <a:r>
              <a:rPr lang="el-GR" sz="1050" b="1" dirty="0">
                <a:solidFill>
                  <a:schemeClr val="tx1">
                    <a:lumMod val="75000"/>
                    <a:lumOff val="25000"/>
                  </a:schemeClr>
                </a:solidFill>
                <a:latin typeface="Arial" panose="020B0604020202020204" pitchFamily="34" charset="0"/>
                <a:cs typeface="Arial" panose="020B0604020202020204" pitchFamily="34" charset="0"/>
              </a:rPr>
              <a:t>β</a:t>
            </a:r>
            <a:r>
              <a:rPr lang="en-US" sz="1050" b="1" dirty="0">
                <a:solidFill>
                  <a:schemeClr val="tx1">
                    <a:lumMod val="75000"/>
                    <a:lumOff val="25000"/>
                  </a:schemeClr>
                </a:solidFill>
                <a:latin typeface="Arial" panose="020B0604020202020204"/>
              </a:rPr>
              <a:t>-Cell Function (%)</a:t>
            </a:r>
          </a:p>
        </p:txBody>
      </p:sp>
      <p:cxnSp>
        <p:nvCxnSpPr>
          <p:cNvPr id="14" name="Straight Connector 13">
            <a:extLst>
              <a:ext uri="{FF2B5EF4-FFF2-40B4-BE49-F238E27FC236}">
                <a16:creationId xmlns:a16="http://schemas.microsoft.com/office/drawing/2014/main" xmlns="" id="{202EECF4-70B8-427E-B2C2-289864FB4616}"/>
              </a:ext>
            </a:extLst>
          </p:cNvPr>
          <p:cNvCxnSpPr/>
          <p:nvPr/>
        </p:nvCxnSpPr>
        <p:spPr>
          <a:xfrm flipH="1">
            <a:off x="1621870" y="3514427"/>
            <a:ext cx="476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028267B-0144-4B93-BAF7-329D71D2F8F7}"/>
              </a:ext>
            </a:extLst>
          </p:cNvPr>
          <p:cNvSpPr txBox="1"/>
          <p:nvPr/>
        </p:nvSpPr>
        <p:spPr>
          <a:xfrm>
            <a:off x="1666310" y="4733653"/>
            <a:ext cx="6240321" cy="253916"/>
          </a:xfrm>
          <a:prstGeom prst="rect">
            <a:avLst/>
          </a:prstGeom>
          <a:noFill/>
        </p:spPr>
        <p:txBody>
          <a:bodyPr wrap="square" rtlCol="0">
            <a:spAutoFit/>
          </a:bodyPr>
          <a:lstStyle/>
          <a:p>
            <a:pPr algn="ctr" defTabSz="685800">
              <a:defRPr/>
            </a:pPr>
            <a:r>
              <a:rPr lang="en-US" sz="1050" b="1" dirty="0">
                <a:solidFill>
                  <a:schemeClr val="tx1">
                    <a:lumMod val="75000"/>
                    <a:lumOff val="25000"/>
                  </a:schemeClr>
                </a:solidFill>
                <a:latin typeface="Arial" panose="020B0604020202020204"/>
              </a:rPr>
              <a:t>Years From Diagnosis</a:t>
            </a:r>
          </a:p>
        </p:txBody>
      </p:sp>
      <p:cxnSp>
        <p:nvCxnSpPr>
          <p:cNvPr id="19" name="Straight Connector 18">
            <a:extLst>
              <a:ext uri="{FF2B5EF4-FFF2-40B4-BE49-F238E27FC236}">
                <a16:creationId xmlns:a16="http://schemas.microsoft.com/office/drawing/2014/main" xmlns="" id="{B5CAE365-4374-4820-B043-40AFC54AEF35}"/>
              </a:ext>
            </a:extLst>
          </p:cNvPr>
          <p:cNvCxnSpPr>
            <a:cxnSpLocks/>
          </p:cNvCxnSpPr>
          <p:nvPr/>
        </p:nvCxnSpPr>
        <p:spPr>
          <a:xfrm>
            <a:off x="1669495" y="2847739"/>
            <a:ext cx="0" cy="165997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78E9075-7508-4603-8851-5726B607F721}"/>
              </a:ext>
            </a:extLst>
          </p:cNvPr>
          <p:cNvCxnSpPr/>
          <p:nvPr/>
        </p:nvCxnSpPr>
        <p:spPr>
          <a:xfrm flipH="1">
            <a:off x="1621870" y="3844106"/>
            <a:ext cx="476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21D69F9F-969A-4300-AC63-7BF378332135}"/>
              </a:ext>
            </a:extLst>
          </p:cNvPr>
          <p:cNvCxnSpPr/>
          <p:nvPr/>
        </p:nvCxnSpPr>
        <p:spPr>
          <a:xfrm flipH="1">
            <a:off x="1621870" y="4179225"/>
            <a:ext cx="476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xmlns="" id="{3D074603-1090-409A-958F-75185FBE0181}"/>
              </a:ext>
            </a:extLst>
          </p:cNvPr>
          <p:cNvGrpSpPr/>
          <p:nvPr/>
        </p:nvGrpSpPr>
        <p:grpSpPr>
          <a:xfrm>
            <a:off x="1587561" y="4504807"/>
            <a:ext cx="166713" cy="184466"/>
            <a:chOff x="1473493" y="5245503"/>
            <a:chExt cx="222284" cy="245954"/>
          </a:xfrm>
        </p:grpSpPr>
        <p:sp>
          <p:nvSpPr>
            <p:cNvPr id="31" name="Rectangle 15">
              <a:extLst>
                <a:ext uri="{FF2B5EF4-FFF2-40B4-BE49-F238E27FC236}">
                  <a16:creationId xmlns:a16="http://schemas.microsoft.com/office/drawing/2014/main" xmlns="" id="{17580857-509E-4116-9242-9734C138B80A}"/>
                </a:ext>
              </a:extLst>
            </p:cNvPr>
            <p:cNvSpPr>
              <a:spLocks noChangeAspect="1" noChangeArrowheads="1"/>
            </p:cNvSpPr>
            <p:nvPr/>
          </p:nvSpPr>
          <p:spPr bwMode="auto">
            <a:xfrm>
              <a:off x="1473493" y="5306792"/>
              <a:ext cx="222284"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-12</a:t>
              </a:r>
              <a:endParaRPr lang="en-GB" sz="900" baseline="-25000" dirty="0">
                <a:solidFill>
                  <a:schemeClr val="tx1">
                    <a:lumMod val="75000"/>
                    <a:lumOff val="25000"/>
                  </a:schemeClr>
                </a:solidFill>
                <a:latin typeface="Arial" panose="020B0604020202020204"/>
              </a:endParaRPr>
            </a:p>
          </p:txBody>
        </p:sp>
        <p:cxnSp>
          <p:nvCxnSpPr>
            <p:cNvPr id="32" name="Straight Connector 31">
              <a:extLst>
                <a:ext uri="{FF2B5EF4-FFF2-40B4-BE49-F238E27FC236}">
                  <a16:creationId xmlns:a16="http://schemas.microsoft.com/office/drawing/2014/main" xmlns="" id="{6F1B9D4E-F7F4-48B3-99DC-6B850776A9E8}"/>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xmlns="" id="{FEEC3E9C-5A4D-407D-A9E7-483B17D68550}"/>
              </a:ext>
            </a:extLst>
          </p:cNvPr>
          <p:cNvGrpSpPr/>
          <p:nvPr/>
        </p:nvGrpSpPr>
        <p:grpSpPr>
          <a:xfrm>
            <a:off x="2517114" y="4504807"/>
            <a:ext cx="102592" cy="184466"/>
            <a:chOff x="1513063" y="5245503"/>
            <a:chExt cx="136789" cy="245954"/>
          </a:xfrm>
        </p:grpSpPr>
        <p:sp>
          <p:nvSpPr>
            <p:cNvPr id="34" name="Rectangle 15">
              <a:extLst>
                <a:ext uri="{FF2B5EF4-FFF2-40B4-BE49-F238E27FC236}">
                  <a16:creationId xmlns:a16="http://schemas.microsoft.com/office/drawing/2014/main" xmlns="" id="{8A0676DD-E341-47F6-B8D5-D8786976B54C}"/>
                </a:ext>
              </a:extLst>
            </p:cNvPr>
            <p:cNvSpPr>
              <a:spLocks noChangeAspect="1" noChangeArrowheads="1"/>
            </p:cNvSpPr>
            <p:nvPr/>
          </p:nvSpPr>
          <p:spPr bwMode="auto">
            <a:xfrm>
              <a:off x="1513063" y="5306792"/>
              <a:ext cx="136789"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-8</a:t>
              </a:r>
              <a:endParaRPr lang="en-GB" sz="900" baseline="-25000" dirty="0">
                <a:solidFill>
                  <a:schemeClr val="tx1">
                    <a:lumMod val="75000"/>
                    <a:lumOff val="25000"/>
                  </a:schemeClr>
                </a:solidFill>
                <a:latin typeface="Arial" panose="020B0604020202020204"/>
              </a:endParaRPr>
            </a:p>
          </p:txBody>
        </p:sp>
        <p:cxnSp>
          <p:nvCxnSpPr>
            <p:cNvPr id="35" name="Straight Connector 34">
              <a:extLst>
                <a:ext uri="{FF2B5EF4-FFF2-40B4-BE49-F238E27FC236}">
                  <a16:creationId xmlns:a16="http://schemas.microsoft.com/office/drawing/2014/main" xmlns="" id="{1AC46A06-66A9-424A-B9E6-8A2A8AB3CE55}"/>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xmlns="" id="{300A7D8F-C17F-4A3A-98BF-2094F1076915}"/>
              </a:ext>
            </a:extLst>
          </p:cNvPr>
          <p:cNvGrpSpPr/>
          <p:nvPr/>
        </p:nvGrpSpPr>
        <p:grpSpPr>
          <a:xfrm>
            <a:off x="3411501" y="4504807"/>
            <a:ext cx="102592" cy="184466"/>
            <a:chOff x="1516238" y="5245503"/>
            <a:chExt cx="136789" cy="245954"/>
          </a:xfrm>
        </p:grpSpPr>
        <p:sp>
          <p:nvSpPr>
            <p:cNvPr id="37" name="Rectangle 15">
              <a:extLst>
                <a:ext uri="{FF2B5EF4-FFF2-40B4-BE49-F238E27FC236}">
                  <a16:creationId xmlns:a16="http://schemas.microsoft.com/office/drawing/2014/main" xmlns="" id="{4304058E-9871-4CCD-B340-B444703F21D2}"/>
                </a:ext>
              </a:extLst>
            </p:cNvPr>
            <p:cNvSpPr>
              <a:spLocks noChangeAspect="1" noChangeArrowheads="1"/>
            </p:cNvSpPr>
            <p:nvPr/>
          </p:nvSpPr>
          <p:spPr bwMode="auto">
            <a:xfrm>
              <a:off x="1516238" y="5306792"/>
              <a:ext cx="136789"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-4</a:t>
              </a:r>
              <a:endParaRPr lang="en-GB" sz="900" baseline="-25000" dirty="0">
                <a:solidFill>
                  <a:schemeClr val="tx1">
                    <a:lumMod val="75000"/>
                    <a:lumOff val="25000"/>
                  </a:schemeClr>
                </a:solidFill>
                <a:latin typeface="Arial" panose="020B0604020202020204"/>
              </a:endParaRPr>
            </a:p>
          </p:txBody>
        </p:sp>
        <p:cxnSp>
          <p:nvCxnSpPr>
            <p:cNvPr id="38" name="Straight Connector 37">
              <a:extLst>
                <a:ext uri="{FF2B5EF4-FFF2-40B4-BE49-F238E27FC236}">
                  <a16:creationId xmlns:a16="http://schemas.microsoft.com/office/drawing/2014/main" xmlns="" id="{B1607372-8A38-49D6-B5A3-1380FC031989}"/>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xmlns="" id="{8F3D2547-C948-4497-994B-9FDE20523730}"/>
              </a:ext>
            </a:extLst>
          </p:cNvPr>
          <p:cNvCxnSpPr>
            <a:cxnSpLocks/>
          </p:cNvCxnSpPr>
          <p:nvPr/>
        </p:nvCxnSpPr>
        <p:spPr>
          <a:xfrm>
            <a:off x="4353262" y="3312583"/>
            <a:ext cx="1457" cy="1371600"/>
          </a:xfrm>
          <a:prstGeom prst="line">
            <a:avLst/>
          </a:prstGeom>
          <a:ln w="69850" cap="rnd">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F30D7A3-47B9-4872-BA72-B727CD770BC1}"/>
              </a:ext>
            </a:extLst>
          </p:cNvPr>
          <p:cNvGrpSpPr/>
          <p:nvPr/>
        </p:nvGrpSpPr>
        <p:grpSpPr>
          <a:xfrm>
            <a:off x="4319327" y="4504807"/>
            <a:ext cx="64121" cy="184466"/>
            <a:chOff x="1541886" y="5245503"/>
            <a:chExt cx="85495" cy="245954"/>
          </a:xfrm>
        </p:grpSpPr>
        <p:sp>
          <p:nvSpPr>
            <p:cNvPr id="41" name="Rectangle 15">
              <a:extLst>
                <a:ext uri="{FF2B5EF4-FFF2-40B4-BE49-F238E27FC236}">
                  <a16:creationId xmlns:a16="http://schemas.microsoft.com/office/drawing/2014/main" xmlns="" id="{F364418A-3A3B-46CF-A54B-B182FC739A60}"/>
                </a:ext>
              </a:extLst>
            </p:cNvPr>
            <p:cNvSpPr>
              <a:spLocks noChangeAspect="1" noChangeArrowheads="1"/>
            </p:cNvSpPr>
            <p:nvPr/>
          </p:nvSpPr>
          <p:spPr bwMode="auto">
            <a:xfrm>
              <a:off x="1541886" y="5306792"/>
              <a:ext cx="85495"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0</a:t>
              </a:r>
              <a:endParaRPr lang="en-GB" sz="900" baseline="-25000" dirty="0">
                <a:solidFill>
                  <a:schemeClr val="tx1">
                    <a:lumMod val="75000"/>
                    <a:lumOff val="25000"/>
                  </a:schemeClr>
                </a:solidFill>
                <a:latin typeface="Arial" panose="020B0604020202020204"/>
              </a:endParaRPr>
            </a:p>
          </p:txBody>
        </p:sp>
        <p:cxnSp>
          <p:nvCxnSpPr>
            <p:cNvPr id="42" name="Straight Connector 41">
              <a:extLst>
                <a:ext uri="{FF2B5EF4-FFF2-40B4-BE49-F238E27FC236}">
                  <a16:creationId xmlns:a16="http://schemas.microsoft.com/office/drawing/2014/main" xmlns="" id="{C6DE9527-5D1D-4828-BD08-AA27C02ED3CF}"/>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xmlns="" id="{C7D2665E-AE98-4C58-B176-AD1737F13546}"/>
              </a:ext>
            </a:extLst>
          </p:cNvPr>
          <p:cNvGrpSpPr/>
          <p:nvPr/>
        </p:nvGrpSpPr>
        <p:grpSpPr>
          <a:xfrm>
            <a:off x="5187325" y="4504807"/>
            <a:ext cx="64121" cy="184466"/>
            <a:chOff x="1541886" y="5245503"/>
            <a:chExt cx="85495" cy="245954"/>
          </a:xfrm>
        </p:grpSpPr>
        <p:sp>
          <p:nvSpPr>
            <p:cNvPr id="44" name="Rectangle 15">
              <a:extLst>
                <a:ext uri="{FF2B5EF4-FFF2-40B4-BE49-F238E27FC236}">
                  <a16:creationId xmlns:a16="http://schemas.microsoft.com/office/drawing/2014/main" xmlns="" id="{8F75D0B2-A8FC-418E-8B11-8850F67838E0}"/>
                </a:ext>
              </a:extLst>
            </p:cNvPr>
            <p:cNvSpPr>
              <a:spLocks noChangeAspect="1" noChangeArrowheads="1"/>
            </p:cNvSpPr>
            <p:nvPr/>
          </p:nvSpPr>
          <p:spPr bwMode="auto">
            <a:xfrm>
              <a:off x="1541886" y="5306792"/>
              <a:ext cx="85495"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4</a:t>
              </a:r>
              <a:endParaRPr lang="en-GB" sz="900" baseline="-25000" dirty="0">
                <a:solidFill>
                  <a:schemeClr val="tx1">
                    <a:lumMod val="75000"/>
                    <a:lumOff val="25000"/>
                  </a:schemeClr>
                </a:solidFill>
                <a:latin typeface="Arial" panose="020B0604020202020204"/>
              </a:endParaRPr>
            </a:p>
          </p:txBody>
        </p:sp>
        <p:cxnSp>
          <p:nvCxnSpPr>
            <p:cNvPr id="45" name="Straight Connector 44">
              <a:extLst>
                <a:ext uri="{FF2B5EF4-FFF2-40B4-BE49-F238E27FC236}">
                  <a16:creationId xmlns:a16="http://schemas.microsoft.com/office/drawing/2014/main" xmlns="" id="{ADA0D5CB-0355-4ECD-8788-43927E2DC08F}"/>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xmlns="" id="{DE81AE30-B4AA-45E8-9B87-36F522F33825}"/>
              </a:ext>
            </a:extLst>
          </p:cNvPr>
          <p:cNvGrpSpPr/>
          <p:nvPr/>
        </p:nvGrpSpPr>
        <p:grpSpPr>
          <a:xfrm>
            <a:off x="6079414" y="4504807"/>
            <a:ext cx="64121" cy="184466"/>
            <a:chOff x="1541886" y="5245503"/>
            <a:chExt cx="85495" cy="245954"/>
          </a:xfrm>
        </p:grpSpPr>
        <p:sp>
          <p:nvSpPr>
            <p:cNvPr id="47" name="Rectangle 15">
              <a:extLst>
                <a:ext uri="{FF2B5EF4-FFF2-40B4-BE49-F238E27FC236}">
                  <a16:creationId xmlns:a16="http://schemas.microsoft.com/office/drawing/2014/main" xmlns="" id="{5490AFDD-67AE-4D25-9467-61A8ADC3BAD0}"/>
                </a:ext>
              </a:extLst>
            </p:cNvPr>
            <p:cNvSpPr>
              <a:spLocks noChangeAspect="1" noChangeArrowheads="1"/>
            </p:cNvSpPr>
            <p:nvPr/>
          </p:nvSpPr>
          <p:spPr bwMode="auto">
            <a:xfrm>
              <a:off x="1541886" y="5306792"/>
              <a:ext cx="85495"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8</a:t>
              </a:r>
              <a:endParaRPr lang="en-GB" sz="900" baseline="-25000" dirty="0">
                <a:solidFill>
                  <a:schemeClr val="tx1">
                    <a:lumMod val="75000"/>
                    <a:lumOff val="25000"/>
                  </a:schemeClr>
                </a:solidFill>
                <a:latin typeface="Arial" panose="020B0604020202020204"/>
              </a:endParaRPr>
            </a:p>
          </p:txBody>
        </p:sp>
        <p:cxnSp>
          <p:nvCxnSpPr>
            <p:cNvPr id="48" name="Straight Connector 47">
              <a:extLst>
                <a:ext uri="{FF2B5EF4-FFF2-40B4-BE49-F238E27FC236}">
                  <a16:creationId xmlns:a16="http://schemas.microsoft.com/office/drawing/2014/main" xmlns="" id="{CE8C6B0F-0EE4-464B-8632-5798D310DE8F}"/>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6C51AE20-B1D4-4C79-8925-A5A0B4AACA35}"/>
              </a:ext>
            </a:extLst>
          </p:cNvPr>
          <p:cNvGrpSpPr/>
          <p:nvPr/>
        </p:nvGrpSpPr>
        <p:grpSpPr>
          <a:xfrm>
            <a:off x="6908235" y="4504807"/>
            <a:ext cx="128240" cy="184466"/>
            <a:chOff x="1499140" y="5245503"/>
            <a:chExt cx="170987" cy="245954"/>
          </a:xfrm>
        </p:grpSpPr>
        <p:sp>
          <p:nvSpPr>
            <p:cNvPr id="50" name="Rectangle 15">
              <a:extLst>
                <a:ext uri="{FF2B5EF4-FFF2-40B4-BE49-F238E27FC236}">
                  <a16:creationId xmlns:a16="http://schemas.microsoft.com/office/drawing/2014/main" xmlns="" id="{3D7820AB-35E2-49EB-856C-90B55955D483}"/>
                </a:ext>
              </a:extLst>
            </p:cNvPr>
            <p:cNvSpPr>
              <a:spLocks noChangeAspect="1" noChangeArrowheads="1"/>
            </p:cNvSpPr>
            <p:nvPr/>
          </p:nvSpPr>
          <p:spPr bwMode="auto">
            <a:xfrm>
              <a:off x="1499140" y="5306792"/>
              <a:ext cx="170987"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12</a:t>
              </a:r>
              <a:endParaRPr lang="en-GB" sz="900" baseline="-25000" dirty="0">
                <a:solidFill>
                  <a:schemeClr val="tx1">
                    <a:lumMod val="75000"/>
                    <a:lumOff val="25000"/>
                  </a:schemeClr>
                </a:solidFill>
                <a:latin typeface="Arial" panose="020B0604020202020204"/>
              </a:endParaRPr>
            </a:p>
          </p:txBody>
        </p:sp>
        <p:cxnSp>
          <p:nvCxnSpPr>
            <p:cNvPr id="51" name="Straight Connector 50">
              <a:extLst>
                <a:ext uri="{FF2B5EF4-FFF2-40B4-BE49-F238E27FC236}">
                  <a16:creationId xmlns:a16="http://schemas.microsoft.com/office/drawing/2014/main" xmlns="" id="{D20C59C1-8F83-41AA-B9CC-7E682509FC45}"/>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802DB07B-10D2-43CA-9A6A-2EBAF7D86EC9}"/>
              </a:ext>
            </a:extLst>
          </p:cNvPr>
          <p:cNvGrpSpPr/>
          <p:nvPr/>
        </p:nvGrpSpPr>
        <p:grpSpPr>
          <a:xfrm>
            <a:off x="7757552" y="4504807"/>
            <a:ext cx="149080" cy="184466"/>
            <a:chOff x="1485247" y="5245503"/>
            <a:chExt cx="198773" cy="245954"/>
          </a:xfrm>
        </p:grpSpPr>
        <p:sp>
          <p:nvSpPr>
            <p:cNvPr id="53" name="Rectangle 15">
              <a:extLst>
                <a:ext uri="{FF2B5EF4-FFF2-40B4-BE49-F238E27FC236}">
                  <a16:creationId xmlns:a16="http://schemas.microsoft.com/office/drawing/2014/main" xmlns="" id="{B46198CB-6EBF-4819-9676-5D8C6D0C93BD}"/>
                </a:ext>
              </a:extLst>
            </p:cNvPr>
            <p:cNvSpPr>
              <a:spLocks noChangeAspect="1" noChangeArrowheads="1"/>
            </p:cNvSpPr>
            <p:nvPr/>
          </p:nvSpPr>
          <p:spPr bwMode="auto">
            <a:xfrm>
              <a:off x="1485247" y="5306792"/>
              <a:ext cx="198773" cy="184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685800" eaLnBrk="0" fontAlgn="base" hangingPunct="0">
                <a:spcBef>
                  <a:spcPct val="0"/>
                </a:spcBef>
                <a:spcAft>
                  <a:spcPct val="0"/>
                </a:spcAft>
                <a:defRPr/>
              </a:pPr>
              <a:r>
                <a:rPr lang="en-US" sz="900" b="1" dirty="0">
                  <a:solidFill>
                    <a:schemeClr val="tx1">
                      <a:lumMod val="75000"/>
                      <a:lumOff val="25000"/>
                    </a:schemeClr>
                  </a:solidFill>
                  <a:latin typeface="Arial" panose="020B0604020202020204"/>
                </a:rPr>
                <a:t>16</a:t>
              </a:r>
              <a:endParaRPr lang="en-GB" sz="900" baseline="-25000" dirty="0">
                <a:solidFill>
                  <a:schemeClr val="tx1">
                    <a:lumMod val="75000"/>
                    <a:lumOff val="25000"/>
                  </a:schemeClr>
                </a:solidFill>
                <a:latin typeface="Arial" panose="020B0604020202020204"/>
              </a:endParaRPr>
            </a:p>
          </p:txBody>
        </p:sp>
        <p:cxnSp>
          <p:nvCxnSpPr>
            <p:cNvPr id="54" name="Straight Connector 53">
              <a:extLst>
                <a:ext uri="{FF2B5EF4-FFF2-40B4-BE49-F238E27FC236}">
                  <a16:creationId xmlns:a16="http://schemas.microsoft.com/office/drawing/2014/main" xmlns="" id="{1D8ABB68-E0DE-4BC2-8C20-CD59B820E64F}"/>
                </a:ext>
              </a:extLst>
            </p:cNvPr>
            <p:cNvCxnSpPr>
              <a:cxnSpLocks/>
            </p:cNvCxnSpPr>
            <p:nvPr/>
          </p:nvCxnSpPr>
          <p:spPr>
            <a:xfrm rot="5400000" flipH="1">
              <a:off x="1550988" y="5277253"/>
              <a:ext cx="635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xmlns="" id="{4EF7FB4C-17EA-4B2C-B27A-E43AB38F1E7B}"/>
              </a:ext>
            </a:extLst>
          </p:cNvPr>
          <p:cNvSpPr txBox="1"/>
          <p:nvPr/>
        </p:nvSpPr>
        <p:spPr>
          <a:xfrm>
            <a:off x="4785313" y="4046611"/>
            <a:ext cx="857345" cy="253916"/>
          </a:xfrm>
          <a:prstGeom prst="rect">
            <a:avLst/>
          </a:prstGeom>
          <a:noFill/>
        </p:spPr>
        <p:txBody>
          <a:bodyPr wrap="square" rtlCol="0" anchor="b">
            <a:spAutoFit/>
          </a:bodyPr>
          <a:lstStyle/>
          <a:p>
            <a:pPr>
              <a:spcBef>
                <a:spcPts val="450"/>
              </a:spcBef>
            </a:pPr>
            <a:r>
              <a:rPr lang="en-US" sz="1050" b="1" dirty="0">
                <a:solidFill>
                  <a:schemeClr val="bg1"/>
                </a:solidFill>
              </a:rPr>
              <a:t>T2D</a:t>
            </a:r>
          </a:p>
        </p:txBody>
      </p:sp>
      <p:sp>
        <p:nvSpPr>
          <p:cNvPr id="56" name="TextBox 55">
            <a:extLst>
              <a:ext uri="{FF2B5EF4-FFF2-40B4-BE49-F238E27FC236}">
                <a16:creationId xmlns:a16="http://schemas.microsoft.com/office/drawing/2014/main" xmlns="" id="{15B18E3E-72C9-4B42-8D1C-9B6D3BBB1905}"/>
              </a:ext>
            </a:extLst>
          </p:cNvPr>
          <p:cNvSpPr txBox="1"/>
          <p:nvPr/>
        </p:nvSpPr>
        <p:spPr>
          <a:xfrm>
            <a:off x="2160901" y="4030719"/>
            <a:ext cx="1070672" cy="253916"/>
          </a:xfrm>
          <a:prstGeom prst="rect">
            <a:avLst/>
          </a:prstGeom>
          <a:noFill/>
        </p:spPr>
        <p:txBody>
          <a:bodyPr wrap="square" rtlCol="0" anchor="b">
            <a:spAutoFit/>
          </a:bodyPr>
          <a:lstStyle/>
          <a:p>
            <a:pPr>
              <a:spcBef>
                <a:spcPts val="450"/>
              </a:spcBef>
            </a:pPr>
            <a:r>
              <a:rPr lang="en-US" sz="1050" b="1" dirty="0">
                <a:solidFill>
                  <a:schemeClr val="bg1"/>
                </a:solidFill>
              </a:rPr>
              <a:t>Prediabetes</a:t>
            </a:r>
          </a:p>
        </p:txBody>
      </p:sp>
      <p:cxnSp>
        <p:nvCxnSpPr>
          <p:cNvPr id="57" name="Straight Connector 56">
            <a:extLst>
              <a:ext uri="{FF2B5EF4-FFF2-40B4-BE49-F238E27FC236}">
                <a16:creationId xmlns:a16="http://schemas.microsoft.com/office/drawing/2014/main" xmlns="" id="{2AC581C8-5FF5-458F-A1DC-8886D7C1B44B}"/>
              </a:ext>
            </a:extLst>
          </p:cNvPr>
          <p:cNvCxnSpPr>
            <a:cxnSpLocks/>
          </p:cNvCxnSpPr>
          <p:nvPr/>
        </p:nvCxnSpPr>
        <p:spPr>
          <a:xfrm>
            <a:off x="4349936" y="2604722"/>
            <a:ext cx="0" cy="988014"/>
          </a:xfrm>
          <a:prstGeom prst="line">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6492826-C985-4F6C-B5CE-E55E891638D3}"/>
              </a:ext>
            </a:extLst>
          </p:cNvPr>
          <p:cNvCxnSpPr>
            <a:cxnSpLocks/>
          </p:cNvCxnSpPr>
          <p:nvPr/>
        </p:nvCxnSpPr>
        <p:spPr>
          <a:xfrm>
            <a:off x="4349936" y="2604721"/>
            <a:ext cx="2892" cy="991496"/>
          </a:xfrm>
          <a:prstGeom prst="line">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CE674043-200B-4A4A-AB11-921E7F7FACF0}"/>
              </a:ext>
            </a:extLst>
          </p:cNvPr>
          <p:cNvSpPr/>
          <p:nvPr/>
        </p:nvSpPr>
        <p:spPr>
          <a:xfrm>
            <a:off x="2511278" y="2125940"/>
            <a:ext cx="1877384" cy="47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TextBox 59">
            <a:extLst>
              <a:ext uri="{FF2B5EF4-FFF2-40B4-BE49-F238E27FC236}">
                <a16:creationId xmlns:a16="http://schemas.microsoft.com/office/drawing/2014/main" xmlns="" id="{ACEC689C-F76B-43EF-8F54-6B200774F5D3}"/>
              </a:ext>
            </a:extLst>
          </p:cNvPr>
          <p:cNvSpPr txBox="1"/>
          <p:nvPr/>
        </p:nvSpPr>
        <p:spPr>
          <a:xfrm>
            <a:off x="1666311" y="2098146"/>
            <a:ext cx="6164356" cy="276999"/>
          </a:xfrm>
          <a:prstGeom prst="rect">
            <a:avLst/>
          </a:prstGeom>
          <a:noFill/>
        </p:spPr>
        <p:txBody>
          <a:bodyPr wrap="square" rtlCol="0">
            <a:spAutoFit/>
          </a:bodyPr>
          <a:lstStyle/>
          <a:p>
            <a:pPr>
              <a:spcBef>
                <a:spcPts val="450"/>
              </a:spcBef>
            </a:pPr>
            <a:r>
              <a:rPr lang="en-US" sz="1200" b="1" dirty="0">
                <a:solidFill>
                  <a:schemeClr val="tx1">
                    <a:lumMod val="75000"/>
                    <a:lumOff val="25000"/>
                  </a:schemeClr>
                </a:solidFill>
              </a:rPr>
              <a:t>Evolution of the Endogenous Secretion of Insulin With the Evolution of Diabetes</a:t>
            </a:r>
          </a:p>
        </p:txBody>
      </p:sp>
      <p:sp>
        <p:nvSpPr>
          <p:cNvPr id="61" name="TextBox 60">
            <a:extLst>
              <a:ext uri="{FF2B5EF4-FFF2-40B4-BE49-F238E27FC236}">
                <a16:creationId xmlns:a16="http://schemas.microsoft.com/office/drawing/2014/main" xmlns="" id="{53F9CD8E-FA49-4A7E-9230-8B8FCDFAE7D6}"/>
              </a:ext>
            </a:extLst>
          </p:cNvPr>
          <p:cNvSpPr txBox="1"/>
          <p:nvPr/>
        </p:nvSpPr>
        <p:spPr>
          <a:xfrm>
            <a:off x="2403152" y="2699414"/>
            <a:ext cx="1877384" cy="415498"/>
          </a:xfrm>
          <a:prstGeom prst="rect">
            <a:avLst/>
          </a:prstGeom>
          <a:noFill/>
        </p:spPr>
        <p:txBody>
          <a:bodyPr wrap="square" rtlCol="0">
            <a:spAutoFit/>
          </a:bodyPr>
          <a:lstStyle/>
          <a:p>
            <a:pPr algn="r">
              <a:spcBef>
                <a:spcPts val="450"/>
              </a:spcBef>
            </a:pPr>
            <a:r>
              <a:rPr lang="en-US" sz="1050" b="1" dirty="0">
                <a:solidFill>
                  <a:schemeClr val="accent1"/>
                </a:solidFill>
              </a:rPr>
              <a:t>Elevated </a:t>
            </a:r>
            <a:r>
              <a:rPr lang="en-US" sz="1050" b="1" dirty="0">
                <a:solidFill>
                  <a:schemeClr val="tx1">
                    <a:lumMod val="75000"/>
                    <a:lumOff val="25000"/>
                  </a:schemeClr>
                </a:solidFill>
              </a:rPr>
              <a:t>PPG occurs </a:t>
            </a:r>
            <a:r>
              <a:rPr lang="en-US" sz="1050" b="1" dirty="0">
                <a:solidFill>
                  <a:schemeClr val="accent1"/>
                </a:solidFill>
              </a:rPr>
              <a:t>before </a:t>
            </a:r>
            <a:r>
              <a:rPr lang="en-US" sz="1050" b="1" dirty="0">
                <a:solidFill>
                  <a:schemeClr val="tx1">
                    <a:lumMod val="75000"/>
                    <a:lumOff val="25000"/>
                  </a:schemeClr>
                </a:solidFill>
              </a:rPr>
              <a:t>diagnosis</a:t>
            </a:r>
          </a:p>
        </p:txBody>
      </p:sp>
    </p:spTree>
    <p:extLst>
      <p:ext uri="{BB962C8B-B14F-4D97-AF65-F5344CB8AC3E}">
        <p14:creationId xmlns:p14="http://schemas.microsoft.com/office/powerpoint/2010/main" val="361171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3" y="233394"/>
            <a:ext cx="8771881" cy="914400"/>
          </a:xfrm>
        </p:spPr>
        <p:txBody>
          <a:bodyPr/>
          <a:lstStyle/>
          <a:p>
            <a:pPr algn="ctr">
              <a:defRPr/>
            </a:pPr>
            <a:r>
              <a:rPr lang="en-US" sz="2800" b="1" dirty="0">
                <a:latin typeface="Times New Roman" pitchFamily="18" charset="0"/>
                <a:cs typeface="Times New Roman" pitchFamily="18" charset="0"/>
              </a:rPr>
              <a:t>Basal-plus Insulin Regimen: Summary of Results From Studies (1 of 2)</a:t>
            </a:r>
            <a:endParaRPr lang="en-US" sz="2800" b="1" dirty="0">
              <a:solidFill>
                <a:srgbClr val="FFC000"/>
              </a:solidFill>
              <a:latin typeface="Times New Roman" pitchFamily="18" charset="0"/>
              <a:cs typeface="Times New Roman" pitchFamily="18" charset="0"/>
            </a:endParaRPr>
          </a:p>
        </p:txBody>
      </p:sp>
      <p:sp>
        <p:nvSpPr>
          <p:cNvPr id="10244" name="Text Placeholder 5"/>
          <p:cNvSpPr>
            <a:spLocks noGrp="1"/>
          </p:cNvSpPr>
          <p:nvPr>
            <p:ph type="body" sz="quarter" idx="4294967295"/>
          </p:nvPr>
        </p:nvSpPr>
        <p:spPr>
          <a:xfrm>
            <a:off x="960438" y="5991225"/>
            <a:ext cx="8183562" cy="309563"/>
          </a:xfrm>
          <a:prstGeom prst="rect">
            <a:avLst/>
          </a:prstGeom>
        </p:spPr>
        <p:txBody>
          <a:bodyPr numCol="1" anchor="t"/>
          <a:lstStyle/>
          <a:p>
            <a:pPr>
              <a:lnSpc>
                <a:spcPct val="100000"/>
              </a:lnSpc>
              <a:spcBef>
                <a:spcPts val="0"/>
              </a:spcBef>
              <a:spcAft>
                <a:spcPct val="0"/>
              </a:spcAft>
              <a:buClrTx/>
            </a:pPr>
            <a:r>
              <a:rPr lang="en-US" altLang="en-US" sz="1000" dirty="0">
                <a:solidFill>
                  <a:schemeClr val="tx1">
                    <a:lumMod val="75000"/>
                    <a:lumOff val="25000"/>
                  </a:schemeClr>
                </a:solidFill>
                <a:cs typeface="Arial" pitchFamily="34" charset="0"/>
              </a:rPr>
              <a:t>Asp=insulin aspart; GLA=insulin glargine; Glulisine=insulin glulisine; IDet=insulin detemir; Lispro=insulin lispro</a:t>
            </a:r>
            <a:endParaRPr lang="en-US" altLang="en-US" sz="800" dirty="0">
              <a:solidFill>
                <a:schemeClr val="tx1">
                  <a:lumMod val="75000"/>
                  <a:lumOff val="25000"/>
                </a:schemeClr>
              </a:solidFill>
              <a:latin typeface="Arial Narrow" panose="020B0606020202030204" pitchFamily="34" charset="0"/>
              <a:cs typeface="Arial" pitchFamily="34" charset="0"/>
            </a:endParaRPr>
          </a:p>
        </p:txBody>
      </p:sp>
      <p:sp>
        <p:nvSpPr>
          <p:cNvPr id="5" name="Text Placeholder 4"/>
          <p:cNvSpPr>
            <a:spLocks noGrp="1"/>
          </p:cNvSpPr>
          <p:nvPr>
            <p:ph type="body" sz="quarter" idx="4294967295"/>
          </p:nvPr>
        </p:nvSpPr>
        <p:spPr>
          <a:xfrm>
            <a:off x="947738" y="6264275"/>
            <a:ext cx="8196262" cy="457200"/>
          </a:xfrm>
          <a:prstGeom prst="rect">
            <a:avLst/>
          </a:prstGeom>
        </p:spPr>
        <p:txBody>
          <a:bodyPr/>
          <a:lstStyle/>
          <a:p>
            <a:pPr marL="228600" indent="-228600">
              <a:lnSpc>
                <a:spcPct val="100000"/>
              </a:lnSpc>
              <a:spcAft>
                <a:spcPct val="0"/>
              </a:spcAft>
            </a:pPr>
            <a:r>
              <a:rPr lang="en-US" altLang="en-US" sz="1000" dirty="0">
                <a:solidFill>
                  <a:schemeClr val="tx1">
                    <a:lumMod val="75000"/>
                    <a:lumOff val="25000"/>
                  </a:schemeClr>
                </a:solidFill>
              </a:rPr>
              <a:t>Meneghini L et al. </a:t>
            </a:r>
            <a:r>
              <a:rPr lang="en-US" altLang="en-US" sz="1000" i="1" dirty="0">
                <a:solidFill>
                  <a:schemeClr val="tx1">
                    <a:lumMod val="75000"/>
                    <a:lumOff val="25000"/>
                  </a:schemeClr>
                </a:solidFill>
              </a:rPr>
              <a:t>Endocr Pract</a:t>
            </a:r>
            <a:r>
              <a:rPr lang="en-US" altLang="en-US" sz="1000" dirty="0">
                <a:solidFill>
                  <a:schemeClr val="tx1">
                    <a:lumMod val="75000"/>
                    <a:lumOff val="25000"/>
                  </a:schemeClr>
                </a:solidFill>
              </a:rPr>
              <a:t> 2011;17:727-36</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Bowering K et al. </a:t>
            </a:r>
            <a:r>
              <a:rPr lang="en-US" altLang="en-US" sz="1000" i="1" dirty="0">
                <a:solidFill>
                  <a:schemeClr val="tx1">
                    <a:lumMod val="75000"/>
                    <a:lumOff val="25000"/>
                  </a:schemeClr>
                </a:solidFill>
                <a:cs typeface="Arial" pitchFamily="34" charset="0"/>
              </a:rPr>
              <a:t>Diabet Med </a:t>
            </a:r>
            <a:r>
              <a:rPr lang="en-US" altLang="en-US" sz="1000" dirty="0">
                <a:solidFill>
                  <a:schemeClr val="tx1">
                    <a:lumMod val="75000"/>
                    <a:lumOff val="25000"/>
                  </a:schemeClr>
                </a:solidFill>
                <a:cs typeface="Arial" pitchFamily="34" charset="0"/>
              </a:rPr>
              <a:t>2012;29:e263-72</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Riddle MC et al. </a:t>
            </a:r>
            <a:r>
              <a:rPr lang="en-US" altLang="en-US" sz="1000" i="1" dirty="0">
                <a:solidFill>
                  <a:schemeClr val="tx1">
                    <a:lumMod val="75000"/>
                    <a:lumOff val="25000"/>
                  </a:schemeClr>
                </a:solidFill>
                <a:cs typeface="Arial" pitchFamily="34" charset="0"/>
              </a:rPr>
              <a:t>Diabetes Obes Met</a:t>
            </a:r>
            <a:r>
              <a:rPr lang="en-US" altLang="en-US" sz="1000" dirty="0">
                <a:solidFill>
                  <a:schemeClr val="tx1">
                    <a:lumMod val="75000"/>
                    <a:lumOff val="25000"/>
                  </a:schemeClr>
                </a:solidFill>
                <a:cs typeface="Arial" pitchFamily="34" charset="0"/>
              </a:rPr>
              <a:t> 2014;16:396-402</a:t>
            </a:r>
          </a:p>
          <a:p>
            <a:endParaRPr lang="en-US" sz="1000" dirty="0">
              <a:solidFill>
                <a:schemeClr val="tx1">
                  <a:lumMod val="75000"/>
                  <a:lumOff val="25000"/>
                </a:schemeClr>
              </a:solidFill>
            </a:endParaRPr>
          </a:p>
        </p:txBody>
      </p:sp>
      <p:graphicFrame>
        <p:nvGraphicFramePr>
          <p:cNvPr id="7" name="Table 1"/>
          <p:cNvGraphicFramePr>
            <a:graphicFrameLocks noGrp="1"/>
          </p:cNvGraphicFramePr>
          <p:nvPr/>
        </p:nvGraphicFramePr>
        <p:xfrm>
          <a:off x="26066" y="1440529"/>
          <a:ext cx="9091869" cy="4531011"/>
        </p:xfrm>
        <a:graphic>
          <a:graphicData uri="http://schemas.openxmlformats.org/drawingml/2006/table">
            <a:tbl>
              <a:tblPr firstRow="1" bandRow="1">
                <a:tableStyleId>{2D5ABB26-0587-4C30-8999-92F81FD0307C}</a:tableStyleId>
              </a:tblPr>
              <a:tblGrid>
                <a:gridCol w="1866529">
                  <a:extLst>
                    <a:ext uri="{9D8B030D-6E8A-4147-A177-3AD203B41FA5}">
                      <a16:colId xmlns:a16="http://schemas.microsoft.com/office/drawing/2014/main" xmlns="" val="20000"/>
                    </a:ext>
                  </a:extLst>
                </a:gridCol>
                <a:gridCol w="1053805">
                  <a:extLst>
                    <a:ext uri="{9D8B030D-6E8A-4147-A177-3AD203B41FA5}">
                      <a16:colId xmlns:a16="http://schemas.microsoft.com/office/drawing/2014/main" xmlns="" val="20001"/>
                    </a:ext>
                  </a:extLst>
                </a:gridCol>
                <a:gridCol w="1147135">
                  <a:extLst>
                    <a:ext uri="{9D8B030D-6E8A-4147-A177-3AD203B41FA5}">
                      <a16:colId xmlns:a16="http://schemas.microsoft.com/office/drawing/2014/main" xmlns="" val="20002"/>
                    </a:ext>
                  </a:extLst>
                </a:gridCol>
                <a:gridCol w="1278565">
                  <a:extLst>
                    <a:ext uri="{9D8B030D-6E8A-4147-A177-3AD203B41FA5}">
                      <a16:colId xmlns:a16="http://schemas.microsoft.com/office/drawing/2014/main" xmlns="" val="20003"/>
                    </a:ext>
                  </a:extLst>
                </a:gridCol>
                <a:gridCol w="1193800">
                  <a:extLst>
                    <a:ext uri="{9D8B030D-6E8A-4147-A177-3AD203B41FA5}">
                      <a16:colId xmlns:a16="http://schemas.microsoft.com/office/drawing/2014/main" xmlns="" val="20004"/>
                    </a:ext>
                  </a:extLst>
                </a:gridCol>
                <a:gridCol w="822295">
                  <a:extLst>
                    <a:ext uri="{9D8B030D-6E8A-4147-A177-3AD203B41FA5}">
                      <a16:colId xmlns:a16="http://schemas.microsoft.com/office/drawing/2014/main" xmlns="" val="20005"/>
                    </a:ext>
                  </a:extLst>
                </a:gridCol>
                <a:gridCol w="576580">
                  <a:extLst>
                    <a:ext uri="{9D8B030D-6E8A-4147-A177-3AD203B41FA5}">
                      <a16:colId xmlns:a16="http://schemas.microsoft.com/office/drawing/2014/main" xmlns="" val="20006"/>
                    </a:ext>
                  </a:extLst>
                </a:gridCol>
                <a:gridCol w="576580">
                  <a:extLst>
                    <a:ext uri="{9D8B030D-6E8A-4147-A177-3AD203B41FA5}">
                      <a16:colId xmlns:a16="http://schemas.microsoft.com/office/drawing/2014/main" xmlns="" val="20007"/>
                    </a:ext>
                  </a:extLst>
                </a:gridCol>
                <a:gridCol w="576580">
                  <a:extLst>
                    <a:ext uri="{9D8B030D-6E8A-4147-A177-3AD203B41FA5}">
                      <a16:colId xmlns:a16="http://schemas.microsoft.com/office/drawing/2014/main" xmlns="" val="20008"/>
                    </a:ext>
                  </a:extLst>
                </a:gridCol>
              </a:tblGrid>
              <a:tr h="34472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mn-lt"/>
                          <a:cs typeface="Arial" panose="020B0604020202020204" pitchFamily="34" charset="0"/>
                        </a:rPr>
                        <a:t>Study</a:t>
                      </a:r>
                    </a:p>
                  </a:txBody>
                  <a:tcPr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b="1" baseline="0" dirty="0">
                          <a:solidFill>
                            <a:schemeClr val="tx1"/>
                          </a:solidFill>
                          <a:latin typeface="+mn-lt"/>
                          <a:cs typeface="Arial" panose="020B0604020202020204" pitchFamily="34" charset="0"/>
                        </a:rPr>
                        <a:t>HbA1c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b="1" baseline="0" dirty="0">
                          <a:solidFill>
                            <a:schemeClr val="tx1"/>
                          </a:solidFill>
                          <a:latin typeface="+mn-lt"/>
                          <a:cs typeface="Arial" panose="020B0604020202020204" pitchFamily="34" charset="0"/>
                        </a:rPr>
                        <a:t>FBG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b="1" baseline="0" dirty="0">
                          <a:solidFill>
                            <a:schemeClr val="tx1"/>
                          </a:solidFill>
                          <a:latin typeface="+mn-lt"/>
                          <a:cs typeface="Arial" panose="020B0604020202020204" pitchFamily="34" charset="0"/>
                        </a:rPr>
                        <a:t>Insulin Injections/Day </a:t>
                      </a:r>
                      <a:br>
                        <a:rPr lang="en-US" sz="1600" b="1" baseline="0" dirty="0">
                          <a:solidFill>
                            <a:schemeClr val="tx1"/>
                          </a:solidFill>
                          <a:latin typeface="+mn-lt"/>
                          <a:cs typeface="Arial" panose="020B0604020202020204" pitchFamily="34" charset="0"/>
                        </a:rPr>
                      </a:br>
                      <a:r>
                        <a:rPr lang="en-US" sz="1600" b="1" baseline="0" dirty="0">
                          <a:solidFill>
                            <a:schemeClr val="tx1"/>
                          </a:solidFill>
                          <a:latin typeface="+mn-lt"/>
                          <a:cs typeface="Arial" panose="020B0604020202020204" pitchFamily="34" charset="0"/>
                        </a:rPr>
                        <a:t>(% of patients)</a:t>
                      </a:r>
                    </a:p>
                  </a:txBody>
                  <a:tcPr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98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latin typeface="+mn-lt"/>
                        <a:cs typeface="Arial" panose="020B060402020202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Baseline</a:t>
                      </a: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tx1"/>
                          </a:solidFill>
                          <a:latin typeface="+mn-lt"/>
                          <a:cs typeface="Arial" panose="020B0604020202020204" pitchFamily="34" charset="0"/>
                        </a:rPr>
                        <a:t>Endpoint </a:t>
                      </a:r>
                      <a:br>
                        <a:rPr lang="en-US" sz="1600" b="1" baseline="0" dirty="0">
                          <a:solidFill>
                            <a:schemeClr val="tx1"/>
                          </a:solidFill>
                          <a:latin typeface="+mn-lt"/>
                          <a:cs typeface="Arial" panose="020B0604020202020204" pitchFamily="34" charset="0"/>
                        </a:rPr>
                      </a:br>
                      <a:r>
                        <a:rPr lang="en-US" sz="1600" b="1" baseline="0" dirty="0">
                          <a:solidFill>
                            <a:schemeClr val="tx1"/>
                          </a:solidFill>
                          <a:latin typeface="+mn-lt"/>
                          <a:cs typeface="Arial" panose="020B0604020202020204" pitchFamily="34" charset="0"/>
                        </a:rPr>
                        <a:t>(% at target)</a:t>
                      </a: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Baseline</a:t>
                      </a: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Endpoint</a:t>
                      </a: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1 </a:t>
                      </a:r>
                      <a:br>
                        <a:rPr lang="en-US" sz="1600" b="1" baseline="0" dirty="0">
                          <a:solidFill>
                            <a:schemeClr val="tx1"/>
                          </a:solidFill>
                          <a:latin typeface="+mn-lt"/>
                          <a:cs typeface="Arial" panose="020B0604020202020204" pitchFamily="34" charset="0"/>
                        </a:rPr>
                      </a:br>
                      <a:r>
                        <a:rPr lang="en-US" sz="1400" b="1" baseline="0" dirty="0">
                          <a:solidFill>
                            <a:schemeClr val="tx1"/>
                          </a:solidFill>
                          <a:latin typeface="+mn-lt"/>
                          <a:cs typeface="Arial" panose="020B0604020202020204" pitchFamily="34" charset="0"/>
                        </a:rPr>
                        <a:t>Basal insulin</a:t>
                      </a: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2</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3</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4</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2264">
                <a:tc>
                  <a:txBody>
                    <a:bodyPr/>
                    <a:lstStyle/>
                    <a:p>
                      <a:r>
                        <a:rPr lang="en-US" sz="1400" b="0" baseline="0" dirty="0">
                          <a:solidFill>
                            <a:schemeClr val="tx1"/>
                          </a:solidFill>
                          <a:latin typeface="+mn-lt"/>
                          <a:cs typeface="Arial" panose="020B0604020202020204" pitchFamily="34" charset="0"/>
                        </a:rPr>
                        <a:t>Meneghini et al, 2011 </a:t>
                      </a:r>
                      <a:br>
                        <a:rPr lang="en-US" sz="1400" b="0" baseline="0" dirty="0">
                          <a:solidFill>
                            <a:schemeClr val="tx1"/>
                          </a:solidFill>
                          <a:latin typeface="+mn-lt"/>
                          <a:cs typeface="Arial" panose="020B0604020202020204" pitchFamily="34" charset="0"/>
                        </a:rPr>
                      </a:br>
                      <a:r>
                        <a:rPr lang="en-US" sz="1400" b="0" baseline="0" dirty="0">
                          <a:solidFill>
                            <a:schemeClr val="tx1"/>
                          </a:solidFill>
                          <a:latin typeface="+mn-lt"/>
                          <a:cs typeface="Arial" panose="020B0604020202020204" pitchFamily="34" charset="0"/>
                        </a:rPr>
                        <a:t>(STEP-WISE)</a:t>
                      </a:r>
                      <a:r>
                        <a:rPr lang="en-US" sz="1400" b="0" baseline="30000" dirty="0">
                          <a:solidFill>
                            <a:schemeClr val="tx1"/>
                          </a:solidFill>
                          <a:latin typeface="+mn-lt"/>
                          <a:cs typeface="Arial" panose="020B0604020202020204" pitchFamily="34" charset="0"/>
                        </a:rPr>
                        <a:t>1</a:t>
                      </a:r>
                      <a:endParaRPr lang="en-US" sz="1400" b="0" baseline="0" dirty="0">
                        <a:solidFill>
                          <a:schemeClr val="tx1"/>
                        </a:solidFill>
                        <a:latin typeface="+mn-lt"/>
                        <a:cs typeface="Arial" panose="020B0604020202020204" pitchFamily="34" charset="0"/>
                      </a:endParaRPr>
                    </a:p>
                    <a:p>
                      <a:r>
                        <a:rPr lang="en-US" sz="1400" b="0" baseline="0" dirty="0">
                          <a:solidFill>
                            <a:schemeClr val="tx1"/>
                          </a:solidFill>
                          <a:latin typeface="+mn-lt"/>
                          <a:cs typeface="Arial" panose="020B0604020202020204" pitchFamily="34" charset="0"/>
                        </a:rPr>
                        <a:t>   SimpleSTEP</a:t>
                      </a:r>
                    </a:p>
                    <a:p>
                      <a:r>
                        <a:rPr lang="nl-BE" sz="1400" b="0" baseline="0" dirty="0">
                          <a:solidFill>
                            <a:schemeClr val="tx1"/>
                          </a:solidFill>
                          <a:latin typeface="+mn-lt"/>
                          <a:cs typeface="Arial" panose="020B0604020202020204" pitchFamily="34" charset="0"/>
                        </a:rPr>
                        <a:t>   (IDet + Asp)</a:t>
                      </a:r>
                      <a:endParaRPr lang="en-US" sz="1400" b="0" baseline="0" dirty="0">
                        <a:solidFill>
                          <a:schemeClr val="tx1"/>
                        </a:solidFill>
                        <a:latin typeface="+mn-lt"/>
                        <a:cs typeface="Arial" panose="020B0604020202020204" pitchFamily="34" charset="0"/>
                      </a:endParaRPr>
                    </a:p>
                    <a:p>
                      <a:r>
                        <a:rPr lang="en-US" sz="1400" b="0" baseline="0" dirty="0">
                          <a:solidFill>
                            <a:schemeClr val="tx1"/>
                          </a:solidFill>
                          <a:latin typeface="+mn-lt"/>
                          <a:cs typeface="Arial" panose="020B0604020202020204" pitchFamily="34" charset="0"/>
                        </a:rPr>
                        <a:t>   ExtraSTEP</a:t>
                      </a:r>
                    </a:p>
                    <a:p>
                      <a:r>
                        <a:rPr lang="nl-BE" sz="1400" b="0" baseline="0" dirty="0">
                          <a:solidFill>
                            <a:schemeClr val="tx1"/>
                          </a:solidFill>
                          <a:latin typeface="+mn-lt"/>
                          <a:cs typeface="Arial" panose="020B0604020202020204" pitchFamily="34" charset="0"/>
                        </a:rPr>
                        <a:t>   (IDet + Asp)</a:t>
                      </a:r>
                      <a:endParaRPr lang="en-US" sz="1400" b="0" baseline="0" dirty="0">
                        <a:solidFill>
                          <a:schemeClr val="tx1"/>
                        </a:solidFill>
                        <a:latin typeface="+mn-lt"/>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8.7</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7.5 (31)</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7.7 (27)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146 mg/dL</a:t>
                      </a:r>
                    </a:p>
                    <a:p>
                      <a:pPr marL="0" indent="0" algn="ctr">
                        <a:buFont typeface="Arial" panose="020B0604020202020204" pitchFamily="34" charset="0"/>
                        <a:buNone/>
                      </a:pPr>
                      <a:r>
                        <a:rPr lang="nl-BE" sz="1400" baseline="0" dirty="0">
                          <a:solidFill>
                            <a:schemeClr val="tx1"/>
                          </a:solidFill>
                          <a:latin typeface="+mn-lt"/>
                        </a:rPr>
                        <a:t>(8.1 mmol/l)</a:t>
                      </a: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149 mg/dL</a:t>
                      </a:r>
                    </a:p>
                    <a:p>
                      <a:pPr marL="0" indent="0" algn="ctr">
                        <a:buFont typeface="Arial" panose="020B0604020202020204" pitchFamily="34" charset="0"/>
                        <a:buNone/>
                      </a:pPr>
                      <a:r>
                        <a:rPr lang="nl-BE" sz="1400" baseline="0" dirty="0">
                          <a:solidFill>
                            <a:schemeClr val="tx1"/>
                          </a:solidFill>
                          <a:latin typeface="+mn-lt"/>
                        </a:rPr>
                        <a:t>(8.3 mmol/l)</a:t>
                      </a:r>
                      <a:endParaRPr lang="en-US" sz="1400" baseline="0" dirty="0">
                        <a:solidFill>
                          <a:schemeClr val="tx1"/>
                        </a:solidFill>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135 mg/dL</a:t>
                      </a:r>
                    </a:p>
                    <a:p>
                      <a:pPr marL="0" indent="0" algn="ctr">
                        <a:buFont typeface="Arial" panose="020B0604020202020204" pitchFamily="34" charset="0"/>
                        <a:buNone/>
                      </a:pPr>
                      <a:r>
                        <a:rPr lang="nl-BE" sz="1400" baseline="0" dirty="0">
                          <a:solidFill>
                            <a:schemeClr val="tx1"/>
                          </a:solidFill>
                          <a:latin typeface="+mn-lt"/>
                        </a:rPr>
                        <a:t>(7.5 mmol/l)</a:t>
                      </a: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133 mg/dL</a:t>
                      </a:r>
                    </a:p>
                    <a:p>
                      <a:pPr marL="0" indent="0" algn="ctr">
                        <a:buFont typeface="Arial" panose="020B0604020202020204" pitchFamily="34" charset="0"/>
                        <a:buNone/>
                      </a:pPr>
                      <a:r>
                        <a:rPr lang="nl-BE" sz="1400" baseline="0" dirty="0">
                          <a:solidFill>
                            <a:schemeClr val="tx1"/>
                          </a:solidFill>
                          <a:latin typeface="+mn-lt"/>
                        </a:rPr>
                        <a:t>(7.4 mmol/l)</a:t>
                      </a:r>
                      <a:endParaRPr lang="en-US" sz="1400" baseline="0" dirty="0">
                        <a:solidFill>
                          <a:schemeClr val="tx1"/>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NA</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77.2</a:t>
                      </a:r>
                    </a:p>
                    <a:p>
                      <a:pPr marL="0" indent="0" algn="ctr">
                        <a:buFont typeface="Arial" panose="020B0604020202020204" pitchFamily="34" charset="0"/>
                        <a:buNone/>
                      </a:pPr>
                      <a:endParaRPr lang="en-US" sz="1400" baseline="0" dirty="0">
                        <a:solidFill>
                          <a:schemeClr val="tx1"/>
                        </a:solidFill>
                        <a:latin typeface="+mn-lt"/>
                      </a:endParaRPr>
                    </a:p>
                    <a:p>
                      <a:pPr marL="0" indent="0" algn="ctr">
                        <a:buFont typeface="Arial" panose="020B0604020202020204" pitchFamily="34" charset="0"/>
                        <a:buNone/>
                      </a:pPr>
                      <a:r>
                        <a:rPr lang="en-US" sz="1400" baseline="0" dirty="0">
                          <a:solidFill>
                            <a:schemeClr val="tx1"/>
                          </a:solidFill>
                          <a:latin typeface="+mn-lt"/>
                        </a:rPr>
                        <a:t>76.7</a:t>
                      </a:r>
                    </a:p>
                  </a:txBody>
                  <a:tcPr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2"/>
                  </a:ext>
                </a:extLst>
              </a:tr>
              <a:tr h="1025811">
                <a:tc>
                  <a:txBody>
                    <a:bodyPr/>
                    <a:lstStyle/>
                    <a:p>
                      <a:r>
                        <a:rPr lang="en-US" sz="1400" b="0" baseline="0" dirty="0">
                          <a:solidFill>
                            <a:schemeClr val="tx1"/>
                          </a:solidFill>
                          <a:latin typeface="+mn-lt"/>
                          <a:cs typeface="Arial" panose="020B0604020202020204" pitchFamily="34" charset="0"/>
                        </a:rPr>
                        <a:t>Bowering et al, 2012 </a:t>
                      </a:r>
                      <a:br>
                        <a:rPr lang="en-US" sz="1400" b="0" baseline="0" dirty="0">
                          <a:solidFill>
                            <a:schemeClr val="tx1"/>
                          </a:solidFill>
                          <a:latin typeface="+mn-lt"/>
                          <a:cs typeface="Arial" panose="020B0604020202020204" pitchFamily="34" charset="0"/>
                        </a:rPr>
                      </a:br>
                      <a:r>
                        <a:rPr lang="en-US" sz="1400" b="0" baseline="0" dirty="0">
                          <a:solidFill>
                            <a:schemeClr val="tx1"/>
                          </a:solidFill>
                          <a:latin typeface="+mn-lt"/>
                          <a:cs typeface="Arial" panose="020B0604020202020204" pitchFamily="34" charset="0"/>
                        </a:rPr>
                        <a:t>(PARADIGM)</a:t>
                      </a:r>
                      <a:r>
                        <a:rPr lang="en-US" sz="1400" b="0" baseline="30000" dirty="0">
                          <a:solidFill>
                            <a:schemeClr val="tx1"/>
                          </a:solidFill>
                          <a:latin typeface="+mn-lt"/>
                          <a:cs typeface="Arial" panose="020B0604020202020204" pitchFamily="34" charset="0"/>
                        </a:rPr>
                        <a:t>2</a:t>
                      </a:r>
                    </a:p>
                    <a:p>
                      <a:r>
                        <a:rPr lang="en-US" sz="1400" b="0" baseline="0" dirty="0">
                          <a:solidFill>
                            <a:schemeClr val="tx1"/>
                          </a:solidFill>
                          <a:latin typeface="+mn-lt"/>
                          <a:cs typeface="Arial" panose="020B0604020202020204" pitchFamily="34" charset="0"/>
                        </a:rPr>
                        <a:t>   Basal-plus</a:t>
                      </a:r>
                    </a:p>
                    <a:p>
                      <a:r>
                        <a:rPr lang="nl-BE" sz="1400" b="0" baseline="0" dirty="0">
                          <a:solidFill>
                            <a:schemeClr val="tx1"/>
                          </a:solidFill>
                          <a:latin typeface="+mn-lt"/>
                          <a:cs typeface="Arial" panose="020B0604020202020204" pitchFamily="34" charset="0"/>
                        </a:rPr>
                        <a:t>   (GLA + Lispro)</a:t>
                      </a:r>
                      <a:endParaRPr lang="en-US" sz="1400" b="0" baseline="0" dirty="0">
                        <a:solidFill>
                          <a:schemeClr val="tx1"/>
                        </a:solidFill>
                        <a:latin typeface="+mn-lt"/>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9.0</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7.4 (39.1)</a:t>
                      </a:r>
                    </a:p>
                  </a:txBody>
                  <a:tcPr anchor="ctr">
                    <a:lnR w="12700" cap="flat" cmpd="sng" algn="ctr">
                      <a:solidFill>
                        <a:schemeClr val="tx1"/>
                      </a:solidFill>
                      <a:prstDash val="solid"/>
                      <a:round/>
                      <a:headEnd type="none" w="med" len="med"/>
                      <a:tailEnd type="none" w="med" len="med"/>
                    </a:lnR>
                  </a:tcPr>
                </a:tc>
                <a:tc>
                  <a:txBody>
                    <a:bodyPr/>
                    <a:lstStyle/>
                    <a:p>
                      <a:pPr marL="0" indent="0" algn="ctr">
                        <a:buFont typeface="Arial" panose="020B0604020202020204" pitchFamily="34" charset="0"/>
                        <a:buNone/>
                      </a:pPr>
                      <a:endParaRPr lang="nl-BE"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nl-BE" sz="1400" baseline="0" dirty="0">
                          <a:solidFill>
                            <a:schemeClr val="tx1"/>
                          </a:solidFill>
                          <a:latin typeface="+mn-lt"/>
                          <a:cs typeface="Arial" panose="020B0604020202020204" pitchFamily="34" charset="0"/>
                        </a:rPr>
                        <a:t>180 mg/dl</a:t>
                      </a: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(10 mmol/l)</a:t>
                      </a:r>
                    </a:p>
                  </a:txBody>
                  <a:tcPr anchor="ctr">
                    <a:lnL w="12700" cap="flat" cmpd="sng" algn="ctr">
                      <a:solidFill>
                        <a:schemeClr val="tx1"/>
                      </a:solidFill>
                      <a:prstDash val="solid"/>
                      <a:round/>
                      <a:headEnd type="none" w="med" len="med"/>
                      <a:tailEnd type="none" w="med" len="med"/>
                    </a:lnL>
                  </a:tcPr>
                </a:tc>
                <a:tc>
                  <a:txBody>
                    <a:bodyPr/>
                    <a:lstStyle/>
                    <a:p>
                      <a:pPr marL="0" indent="0" algn="ctr">
                        <a:buFont typeface="Arial" panose="020B0604020202020204" pitchFamily="34" charset="0"/>
                        <a:buNone/>
                      </a:pPr>
                      <a:endParaRPr lang="nl-BE"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nl-BE" sz="1400" baseline="0" dirty="0">
                          <a:solidFill>
                            <a:schemeClr val="tx1"/>
                          </a:solidFill>
                          <a:latin typeface="+mn-lt"/>
                          <a:cs typeface="Arial" panose="020B0604020202020204" pitchFamily="34" charset="0"/>
                        </a:rPr>
                        <a:t>113 mg/dl</a:t>
                      </a: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(6.3 mmol/l)</a:t>
                      </a:r>
                    </a:p>
                  </a:txBody>
                  <a:tcPr anchor="ctr">
                    <a:lnR w="12700" cap="flat" cmpd="sng" algn="ctr">
                      <a:solidFill>
                        <a:schemeClr val="tx1"/>
                      </a:solidFill>
                      <a:prstDash val="solid"/>
                      <a:round/>
                      <a:headEnd type="none" w="med" len="med"/>
                      <a:tailEnd type="none" w="med" len="med"/>
                    </a:lnR>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10.9</a:t>
                      </a:r>
                    </a:p>
                  </a:txBody>
                  <a:tcPr anchor="ct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26.6</a:t>
                      </a:r>
                    </a:p>
                  </a:txBody>
                  <a:tcPr anchor="ct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19.6</a:t>
                      </a:r>
                    </a:p>
                  </a:txBody>
                  <a:tcPr anchor="ctr"/>
                </a:tc>
                <a:extLst>
                  <a:ext uri="{0D108BD9-81ED-4DB2-BD59-A6C34878D82A}">
                    <a16:rowId xmlns:a16="http://schemas.microsoft.com/office/drawing/2014/main" xmlns="" val="10003"/>
                  </a:ext>
                </a:extLst>
              </a:tr>
              <a:tr h="337024">
                <a:tc>
                  <a:txBody>
                    <a:bodyPr/>
                    <a:lstStyle/>
                    <a:p>
                      <a:r>
                        <a:rPr lang="en-US" sz="1400" b="0" baseline="0" dirty="0">
                          <a:solidFill>
                            <a:schemeClr val="tx1"/>
                          </a:solidFill>
                          <a:latin typeface="+mn-lt"/>
                          <a:cs typeface="Arial" panose="020B0604020202020204" pitchFamily="34" charset="0"/>
                        </a:rPr>
                        <a:t>Riddle et al, 2014</a:t>
                      </a:r>
                      <a:r>
                        <a:rPr lang="en-US" sz="1400" b="0" baseline="30000" dirty="0">
                          <a:solidFill>
                            <a:schemeClr val="tx1"/>
                          </a:solidFill>
                          <a:latin typeface="+mn-lt"/>
                          <a:cs typeface="Arial" panose="020B0604020202020204" pitchFamily="34" charset="0"/>
                        </a:rPr>
                        <a:t>3</a:t>
                      </a:r>
                      <a:endParaRPr lang="en-US" sz="1400" b="0" baseline="0" dirty="0">
                        <a:solidFill>
                          <a:schemeClr val="tx1"/>
                        </a:solidFill>
                        <a:latin typeface="+mn-lt"/>
                        <a:cs typeface="Arial" panose="020B0604020202020204" pitchFamily="34" charset="0"/>
                      </a:endParaRPr>
                    </a:p>
                    <a:p>
                      <a:r>
                        <a:rPr lang="en-US" sz="1400" b="0" baseline="0" dirty="0">
                          <a:solidFill>
                            <a:schemeClr val="tx1"/>
                          </a:solidFill>
                          <a:latin typeface="+mn-lt"/>
                          <a:cs typeface="Arial" panose="020B0604020202020204" pitchFamily="34" charset="0"/>
                        </a:rPr>
                        <a:t>   Basal-plus</a:t>
                      </a:r>
                    </a:p>
                    <a:p>
                      <a:r>
                        <a:rPr lang="nl-BE" sz="1400" b="0" baseline="0" dirty="0">
                          <a:solidFill>
                            <a:schemeClr val="tx1"/>
                          </a:solidFill>
                          <a:latin typeface="+mn-lt"/>
                          <a:cs typeface="Arial" panose="020B0604020202020204" pitchFamily="34" charset="0"/>
                        </a:rPr>
                        <a:t>   (GLA + Glulisine)</a:t>
                      </a:r>
                      <a:endParaRPr lang="en-US" sz="1400" b="0" baseline="0" dirty="0">
                        <a:solidFill>
                          <a:schemeClr val="tx1"/>
                        </a:solidFill>
                        <a:latin typeface="+mn-lt"/>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9.4</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latin typeface="+mn-lt"/>
                          <a:cs typeface="Arial" panose="020B0604020202020204" pitchFamily="34" charset="0"/>
                        </a:rPr>
                        <a:t>7.2 (45)</a:t>
                      </a: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tx1"/>
                        </a:solidFill>
                        <a:latin typeface="+mn-lt"/>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r>
                        <a:rPr lang="nl-BE" sz="1400" baseline="0" dirty="0">
                          <a:solidFill>
                            <a:schemeClr val="tx1"/>
                          </a:solidFill>
                          <a:latin typeface="+mn-lt"/>
                          <a:cs typeface="Arial" panose="020B0604020202020204" pitchFamily="34" charset="0"/>
                        </a:rPr>
                        <a:t>207 mg/dl</a:t>
                      </a:r>
                      <a:endParaRPr lang="en-US" sz="1400" baseline="0" dirty="0">
                        <a:solidFill>
                          <a:schemeClr val="tx1"/>
                        </a:solidFill>
                        <a:latin typeface="+mn-lt"/>
                        <a:cs typeface="Arial" panose="020B0604020202020204" pitchFamily="34" charset="0"/>
                      </a:endParaRPr>
                    </a:p>
                    <a:p>
                      <a:pPr marL="0" indent="0" algn="l">
                        <a:buFont typeface="Arial" panose="020B0604020202020204" pitchFamily="34" charset="0"/>
                        <a:buNone/>
                      </a:pPr>
                      <a:r>
                        <a:rPr lang="en-US" sz="1400" baseline="0" dirty="0">
                          <a:solidFill>
                            <a:schemeClr val="tx1"/>
                          </a:solidFill>
                          <a:latin typeface="+mn-lt"/>
                          <a:cs typeface="Arial" panose="020B0604020202020204" pitchFamily="34" charset="0"/>
                        </a:rPr>
                        <a:t>(11.5 mmol/l)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r>
                        <a:rPr lang="nl-BE" sz="1400" baseline="0" dirty="0">
                          <a:solidFill>
                            <a:schemeClr val="tx1"/>
                          </a:solidFill>
                          <a:latin typeface="+mn-lt"/>
                          <a:cs typeface="Arial" panose="020B0604020202020204" pitchFamily="34" charset="0"/>
                        </a:rPr>
                        <a:t>122 mg/dl</a:t>
                      </a: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(6.8 mmol/l)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38</a:t>
                      </a:r>
                    </a:p>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23</a:t>
                      </a:r>
                    </a:p>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21</a:t>
                      </a:r>
                    </a:p>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400" baseline="0" dirty="0">
                          <a:solidFill>
                            <a:schemeClr val="tx1"/>
                          </a:solidFill>
                          <a:latin typeface="+mn-lt"/>
                          <a:cs typeface="Arial" panose="020B0604020202020204" pitchFamily="34" charset="0"/>
                        </a:rPr>
                        <a:t>18</a:t>
                      </a:r>
                    </a:p>
                    <a:p>
                      <a:pPr marL="0" indent="0" algn="ctr">
                        <a:buFont typeface="Arial" panose="020B0604020202020204" pitchFamily="34" charset="0"/>
                        <a:buNone/>
                      </a:pPr>
                      <a:endParaRPr lang="en-US" sz="1400" baseline="0" dirty="0">
                        <a:solidFill>
                          <a:schemeClr val="tx1"/>
                        </a:solidFill>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88719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
          <p:cNvGraphicFramePr>
            <a:graphicFrameLocks noGrp="1"/>
          </p:cNvGraphicFramePr>
          <p:nvPr/>
        </p:nvGraphicFramePr>
        <p:xfrm>
          <a:off x="87084" y="1440529"/>
          <a:ext cx="8981946" cy="3764280"/>
        </p:xfrm>
        <a:graphic>
          <a:graphicData uri="http://schemas.openxmlformats.org/drawingml/2006/table">
            <a:tbl>
              <a:tblPr firstRow="1" bandRow="1">
                <a:tableStyleId>{2D5ABB26-0587-4C30-8999-92F81FD0307C}</a:tableStyleId>
              </a:tblPr>
              <a:tblGrid>
                <a:gridCol w="1843316">
                  <a:extLst>
                    <a:ext uri="{9D8B030D-6E8A-4147-A177-3AD203B41FA5}">
                      <a16:colId xmlns:a16="http://schemas.microsoft.com/office/drawing/2014/main" xmlns="" val="20000"/>
                    </a:ext>
                  </a:extLst>
                </a:gridCol>
                <a:gridCol w="865963">
                  <a:extLst>
                    <a:ext uri="{9D8B030D-6E8A-4147-A177-3AD203B41FA5}">
                      <a16:colId xmlns:a16="http://schemas.microsoft.com/office/drawing/2014/main" xmlns="" val="20001"/>
                    </a:ext>
                  </a:extLst>
                </a:gridCol>
                <a:gridCol w="1244009">
                  <a:extLst>
                    <a:ext uri="{9D8B030D-6E8A-4147-A177-3AD203B41FA5}">
                      <a16:colId xmlns:a16="http://schemas.microsoft.com/office/drawing/2014/main" xmlns="" val="20002"/>
                    </a:ext>
                  </a:extLst>
                </a:gridCol>
                <a:gridCol w="1233377">
                  <a:extLst>
                    <a:ext uri="{9D8B030D-6E8A-4147-A177-3AD203B41FA5}">
                      <a16:colId xmlns:a16="http://schemas.microsoft.com/office/drawing/2014/main" xmlns="" val="20003"/>
                    </a:ext>
                  </a:extLst>
                </a:gridCol>
                <a:gridCol w="1286539">
                  <a:extLst>
                    <a:ext uri="{9D8B030D-6E8A-4147-A177-3AD203B41FA5}">
                      <a16:colId xmlns:a16="http://schemas.microsoft.com/office/drawing/2014/main" xmlns="" val="20004"/>
                    </a:ext>
                  </a:extLst>
                </a:gridCol>
                <a:gridCol w="797442">
                  <a:extLst>
                    <a:ext uri="{9D8B030D-6E8A-4147-A177-3AD203B41FA5}">
                      <a16:colId xmlns:a16="http://schemas.microsoft.com/office/drawing/2014/main" xmlns="" val="20005"/>
                    </a:ext>
                  </a:extLst>
                </a:gridCol>
                <a:gridCol w="584791">
                  <a:extLst>
                    <a:ext uri="{9D8B030D-6E8A-4147-A177-3AD203B41FA5}">
                      <a16:colId xmlns:a16="http://schemas.microsoft.com/office/drawing/2014/main" xmlns="" val="20006"/>
                    </a:ext>
                  </a:extLst>
                </a:gridCol>
                <a:gridCol w="620908">
                  <a:extLst>
                    <a:ext uri="{9D8B030D-6E8A-4147-A177-3AD203B41FA5}">
                      <a16:colId xmlns:a16="http://schemas.microsoft.com/office/drawing/2014/main" xmlns="" val="20007"/>
                    </a:ext>
                  </a:extLst>
                </a:gridCol>
                <a:gridCol w="505601">
                  <a:extLst>
                    <a:ext uri="{9D8B030D-6E8A-4147-A177-3AD203B41FA5}">
                      <a16:colId xmlns:a16="http://schemas.microsoft.com/office/drawing/2014/main" xmlns="" val="20008"/>
                    </a:ext>
                  </a:extLst>
                </a:gridCol>
              </a:tblGrid>
              <a:tr h="3772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tx1"/>
                          </a:solidFill>
                          <a:latin typeface="+mn-lt"/>
                          <a:cs typeface="Arial" panose="020B0604020202020204" pitchFamily="34" charset="0"/>
                        </a:rPr>
                        <a:t>Study</a:t>
                      </a:r>
                    </a:p>
                  </a:txBody>
                  <a:tcPr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300" b="1" baseline="0" dirty="0">
                          <a:solidFill>
                            <a:schemeClr val="tx1"/>
                          </a:solidFill>
                          <a:latin typeface="+mn-lt"/>
                          <a:cs typeface="Arial" panose="020B0604020202020204" pitchFamily="34" charset="0"/>
                        </a:rPr>
                        <a:t>HbA1c (%)</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300" b="1" baseline="0" dirty="0">
                          <a:solidFill>
                            <a:schemeClr val="tx1"/>
                          </a:solidFill>
                          <a:latin typeface="+mn-lt"/>
                          <a:cs typeface="Arial" panose="020B0604020202020204" pitchFamily="34" charset="0"/>
                        </a:rPr>
                        <a:t>FBG</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tx1"/>
                          </a:solidFill>
                          <a:latin typeface="+mn-lt"/>
                          <a:cs typeface="Arial" panose="020B0604020202020204" pitchFamily="34" charset="0"/>
                        </a:rPr>
                        <a:t>Insulin Injections/Day </a:t>
                      </a:r>
                      <a:br>
                        <a:rPr lang="en-US" sz="1300" b="1" baseline="0" dirty="0">
                          <a:solidFill>
                            <a:schemeClr val="tx1"/>
                          </a:solidFill>
                          <a:latin typeface="+mn-lt"/>
                          <a:cs typeface="Arial" panose="020B0604020202020204" pitchFamily="34" charset="0"/>
                        </a:rPr>
                      </a:br>
                      <a:r>
                        <a:rPr lang="en-US" sz="1300" b="1" baseline="0" dirty="0">
                          <a:solidFill>
                            <a:schemeClr val="tx1"/>
                          </a:solidFill>
                          <a:latin typeface="+mn-lt"/>
                          <a:cs typeface="Arial" panose="020B0604020202020204" pitchFamily="34" charset="0"/>
                        </a:rPr>
                        <a:t>(% of patients)</a:t>
                      </a:r>
                    </a:p>
                  </a:txBody>
                  <a:tcPr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3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658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latin typeface="+mn-lt"/>
                        <a:cs typeface="Arial" panose="020B060402020202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Baseline</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Endpoint </a:t>
                      </a:r>
                      <a:br>
                        <a:rPr lang="en-US" sz="1300" b="1" baseline="0" dirty="0">
                          <a:solidFill>
                            <a:schemeClr val="tx1"/>
                          </a:solidFill>
                          <a:latin typeface="+mn-lt"/>
                          <a:cs typeface="Arial" panose="020B0604020202020204" pitchFamily="34" charset="0"/>
                        </a:rPr>
                      </a:br>
                      <a:r>
                        <a:rPr lang="en-US" sz="1300" b="1" baseline="0" dirty="0">
                          <a:solidFill>
                            <a:schemeClr val="tx1"/>
                          </a:solidFill>
                          <a:latin typeface="+mn-lt"/>
                          <a:cs typeface="Arial" panose="020B0604020202020204" pitchFamily="34" charset="0"/>
                        </a:rPr>
                        <a:t>(% at Target)</a:t>
                      </a:r>
                    </a:p>
                  </a:txBody>
                  <a:tcPr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Baseline</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Endpoint</a:t>
                      </a:r>
                    </a:p>
                  </a:txBody>
                  <a:tcPr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1 </a:t>
                      </a:r>
                      <a:br>
                        <a:rPr lang="en-US" sz="1300" b="1" baseline="0" dirty="0">
                          <a:solidFill>
                            <a:schemeClr val="tx1"/>
                          </a:solidFill>
                          <a:latin typeface="+mn-lt"/>
                          <a:cs typeface="Arial" panose="020B0604020202020204" pitchFamily="34" charset="0"/>
                        </a:rPr>
                      </a:br>
                      <a:r>
                        <a:rPr lang="en-US" sz="1300" b="1" baseline="0" dirty="0">
                          <a:solidFill>
                            <a:schemeClr val="tx1"/>
                          </a:solidFill>
                          <a:latin typeface="+mn-lt"/>
                          <a:cs typeface="Arial" panose="020B0604020202020204" pitchFamily="34" charset="0"/>
                        </a:rPr>
                        <a:t>Basal Insulin</a:t>
                      </a:r>
                    </a:p>
                  </a:txBody>
                  <a:tcPr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2</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3</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baseline="0" dirty="0">
                          <a:solidFill>
                            <a:schemeClr val="tx1"/>
                          </a:solidFill>
                          <a:latin typeface="+mn-lt"/>
                          <a:cs typeface="Arial" panose="020B0604020202020204" pitchFamily="34" charset="0"/>
                        </a:rPr>
                        <a:t>4</a:t>
                      </a:r>
                    </a:p>
                  </a:txBody>
                  <a:tcPr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65872">
                <a:tc>
                  <a:txBody>
                    <a:bodyPr/>
                    <a:lstStyle/>
                    <a:p>
                      <a:r>
                        <a:rPr lang="en-US" sz="1300" b="0" baseline="0" dirty="0">
                          <a:solidFill>
                            <a:schemeClr val="tx1"/>
                          </a:solidFill>
                          <a:latin typeface="+mn-lt"/>
                          <a:cs typeface="Arial" panose="020B0604020202020204" pitchFamily="34" charset="0"/>
                        </a:rPr>
                        <a:t>Giugliano et al, 2014</a:t>
                      </a:r>
                      <a:r>
                        <a:rPr lang="en-US" sz="1300" b="0" baseline="30000" dirty="0">
                          <a:solidFill>
                            <a:schemeClr val="tx1"/>
                          </a:solidFill>
                          <a:latin typeface="+mn-lt"/>
                          <a:cs typeface="Arial" panose="020B0604020202020204" pitchFamily="34" charset="0"/>
                        </a:rPr>
                        <a:t>1 </a:t>
                      </a:r>
                      <a:r>
                        <a:rPr lang="en-US" sz="1300" b="0" baseline="0" dirty="0">
                          <a:solidFill>
                            <a:schemeClr val="tx1"/>
                          </a:solidFill>
                          <a:latin typeface="+mn-lt"/>
                          <a:cs typeface="Arial" panose="020B0604020202020204" pitchFamily="34" charset="0"/>
                        </a:rPr>
                        <a:t>   Basal-plus</a:t>
                      </a:r>
                    </a:p>
                    <a:p>
                      <a:r>
                        <a:rPr lang="nl-BE" sz="1300" b="0" baseline="0" dirty="0">
                          <a:solidFill>
                            <a:schemeClr val="tx1"/>
                          </a:solidFill>
                          <a:latin typeface="+mn-lt"/>
                          <a:cs typeface="Arial" panose="020B0604020202020204" pitchFamily="34" charset="0"/>
                        </a:rPr>
                        <a:t>(GLA + Lispro)</a:t>
                      </a:r>
                      <a:endParaRPr lang="en-US" sz="1300" b="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9.1</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7.6 (36.2)</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nl-BE" sz="1300" baseline="0" dirty="0">
                          <a:solidFill>
                            <a:schemeClr val="tx1"/>
                          </a:solidFill>
                          <a:latin typeface="+mn-lt"/>
                          <a:cs typeface="Arial" panose="020B0604020202020204" pitchFamily="34" charset="0"/>
                        </a:rPr>
                        <a:t>173 mg/dl </a:t>
                      </a: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(9.6 mmol/l)</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nl-BE" sz="1300" baseline="0" dirty="0">
                          <a:solidFill>
                            <a:schemeClr val="tx1"/>
                          </a:solidFill>
                          <a:latin typeface="+mn-lt"/>
                          <a:cs typeface="Arial" panose="020B0604020202020204" pitchFamily="34" charset="0"/>
                        </a:rPr>
                        <a:t>113 mg/dl</a:t>
                      </a:r>
                      <a:endParaRPr lang="en-US" sz="1300" baseline="0" dirty="0">
                        <a:solidFill>
                          <a:schemeClr val="tx1"/>
                        </a:solidFill>
                        <a:latin typeface="+mn-lt"/>
                        <a:cs typeface="Arial" panose="020B0604020202020204" pitchFamily="34" charset="0"/>
                      </a:endParaRPr>
                    </a:p>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(6.3 mmol/L)</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45</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21</a:t>
                      </a:r>
                    </a:p>
                  </a:txBody>
                  <a:tcPr marT="0" marB="0"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23</a:t>
                      </a:r>
                    </a:p>
                  </a:txBody>
                  <a:tcPr marT="0" marB="0"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11</a:t>
                      </a:r>
                    </a:p>
                  </a:txBody>
                  <a:tcPr marT="0" marB="0"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2"/>
                  </a:ext>
                </a:extLst>
              </a:tr>
              <a:tr h="565872">
                <a:tc>
                  <a:txBody>
                    <a:bodyPr/>
                    <a:lstStyle/>
                    <a:p>
                      <a:r>
                        <a:rPr lang="en-US" sz="1300" b="0" baseline="0" dirty="0">
                          <a:solidFill>
                            <a:schemeClr val="tx1"/>
                          </a:solidFill>
                          <a:latin typeface="+mn-lt"/>
                          <a:cs typeface="Arial" panose="020B0604020202020204" pitchFamily="34" charset="0"/>
                        </a:rPr>
                        <a:t>Jain et al, 2010</a:t>
                      </a:r>
                      <a:r>
                        <a:rPr lang="en-US" sz="1300" b="0" baseline="30000" dirty="0">
                          <a:solidFill>
                            <a:schemeClr val="tx1"/>
                          </a:solidFill>
                          <a:latin typeface="+mn-lt"/>
                          <a:cs typeface="Arial" panose="020B0604020202020204" pitchFamily="34" charset="0"/>
                        </a:rPr>
                        <a:t>2</a:t>
                      </a:r>
                      <a:endParaRPr lang="en-US" sz="1300" b="0" baseline="0" dirty="0">
                        <a:solidFill>
                          <a:schemeClr val="tx1"/>
                        </a:solidFill>
                        <a:latin typeface="+mn-lt"/>
                        <a:cs typeface="Arial" panose="020B0604020202020204" pitchFamily="34" charset="0"/>
                      </a:endParaRPr>
                    </a:p>
                    <a:p>
                      <a:r>
                        <a:rPr lang="en-US" sz="1300" b="0" baseline="0" dirty="0">
                          <a:solidFill>
                            <a:schemeClr val="tx1"/>
                          </a:solidFill>
                          <a:latin typeface="+mn-lt"/>
                          <a:cs typeface="Arial" panose="020B0604020202020204" pitchFamily="34" charset="0"/>
                        </a:rPr>
                        <a:t>Basal-plus</a:t>
                      </a:r>
                    </a:p>
                    <a:p>
                      <a:r>
                        <a:rPr lang="nl-BE" sz="1300" b="0" baseline="0" dirty="0">
                          <a:solidFill>
                            <a:schemeClr val="tx1"/>
                          </a:solidFill>
                          <a:latin typeface="+mn-lt"/>
                          <a:cs typeface="Arial" panose="020B0604020202020204" pitchFamily="34" charset="0"/>
                        </a:rPr>
                        <a:t>(GLA + Lispro)</a:t>
                      </a:r>
                      <a:endParaRPr lang="en-US" sz="1300" b="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9.3</a:t>
                      </a:r>
                    </a:p>
                  </a:txBody>
                  <a:tcPr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7.5 (43)</a:t>
                      </a:r>
                    </a:p>
                  </a:txBody>
                  <a:tcPr marT="0" marB="0" anchor="ctr">
                    <a:lnR w="12700" cap="flat" cmpd="sng" algn="ctr">
                      <a:solidFill>
                        <a:schemeClr val="tx1"/>
                      </a:solidFill>
                      <a:prstDash val="solid"/>
                      <a:round/>
                      <a:headEnd type="none" w="med" len="med"/>
                      <a:tailEnd type="none" w="med" len="med"/>
                    </a:lnR>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173 mg/dl</a:t>
                      </a:r>
                    </a:p>
                    <a:p>
                      <a:pPr marL="0" indent="0" algn="ctr">
                        <a:buFont typeface="Arial" panose="020B0604020202020204" pitchFamily="34" charset="0"/>
                        <a:buNone/>
                      </a:pPr>
                      <a:r>
                        <a:rPr lang="nl-BE" sz="1300" baseline="0" dirty="0">
                          <a:solidFill>
                            <a:schemeClr val="tx1"/>
                          </a:solidFill>
                          <a:latin typeface="+mn-lt"/>
                          <a:cs typeface="Arial" panose="020B0604020202020204" pitchFamily="34" charset="0"/>
                        </a:rPr>
                        <a:t>(9.6 mmol/l)</a:t>
                      </a:r>
                      <a:endParaRPr lang="en-US" sz="1300" baseline="0" dirty="0">
                        <a:solidFill>
                          <a:schemeClr val="tx1"/>
                        </a:solidFill>
                        <a:latin typeface="+mn-lt"/>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117 mg/dl</a:t>
                      </a:r>
                    </a:p>
                    <a:p>
                      <a:pPr marL="0" indent="0" algn="ctr">
                        <a:buFont typeface="Arial" panose="020B0604020202020204" pitchFamily="34" charset="0"/>
                        <a:buNone/>
                      </a:pPr>
                      <a:r>
                        <a:rPr lang="nl-BE" sz="1300" baseline="0" dirty="0">
                          <a:solidFill>
                            <a:schemeClr val="tx1"/>
                          </a:solidFill>
                          <a:latin typeface="+mn-lt"/>
                          <a:cs typeface="Arial" panose="020B0604020202020204" pitchFamily="34" charset="0"/>
                        </a:rPr>
                        <a:t>(6.5 mmol/l)</a:t>
                      </a:r>
                      <a:endParaRPr lang="en-US" sz="130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46</a:t>
                      </a:r>
                    </a:p>
                  </a:txBody>
                  <a:tcPr marT="0" marB="0" anchor="ctr">
                    <a:lnL w="12700" cap="flat" cmpd="sng" algn="ctr">
                      <a:solidFill>
                        <a:schemeClr val="tx1"/>
                      </a:solidFill>
                      <a:prstDash val="solid"/>
                      <a:round/>
                      <a:headEnd type="none" w="med" len="med"/>
                      <a:tailEnd type="none" w="med" len="med"/>
                    </a:lnL>
                  </a:tcP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26.4</a:t>
                      </a:r>
                    </a:p>
                  </a:txBody>
                  <a:tcPr marT="0" marB="0" anchor="ct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20.4</a:t>
                      </a:r>
                    </a:p>
                  </a:txBody>
                  <a:tcPr marT="0" marB="0" anchor="ctr"/>
                </a:tc>
                <a:tc>
                  <a:txBody>
                    <a:bodyPr/>
                    <a:lstStyle/>
                    <a:p>
                      <a:pPr marL="0" indent="0" algn="ctr">
                        <a:buFont typeface="Arial" panose="020B0604020202020204" pitchFamily="34" charset="0"/>
                        <a:buNone/>
                      </a:pPr>
                      <a:r>
                        <a:rPr lang="en-US" sz="1300" baseline="0" dirty="0">
                          <a:solidFill>
                            <a:schemeClr val="tx1"/>
                          </a:solidFill>
                          <a:latin typeface="+mn-lt"/>
                          <a:cs typeface="Arial" panose="020B0604020202020204" pitchFamily="34" charset="0"/>
                        </a:rPr>
                        <a:t>7.2</a:t>
                      </a:r>
                    </a:p>
                  </a:txBody>
                  <a:tcPr marT="0" marB="0" anchor="ctr"/>
                </a:tc>
                <a:extLst>
                  <a:ext uri="{0D108BD9-81ED-4DB2-BD59-A6C34878D82A}">
                    <a16:rowId xmlns:a16="http://schemas.microsoft.com/office/drawing/2014/main" xmlns="" val="10003"/>
                  </a:ext>
                </a:extLst>
              </a:tr>
              <a:tr h="1508993">
                <a:tc>
                  <a:txBody>
                    <a:bodyPr/>
                    <a:lstStyle/>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Edelman et al, 2014</a:t>
                      </a:r>
                      <a:r>
                        <a:rPr lang="en-US" sz="1300" b="0" baseline="30000" dirty="0">
                          <a:solidFill>
                            <a:schemeClr val="tx1"/>
                          </a:solidFill>
                          <a:latin typeface="+mn-lt"/>
                          <a:cs typeface="Arial" panose="020B0604020202020204" pitchFamily="34" charset="0"/>
                        </a:rPr>
                        <a:t>3</a:t>
                      </a:r>
                      <a:endParaRPr lang="en-US" sz="1300" b="0" baseline="0" dirty="0">
                        <a:solidFill>
                          <a:schemeClr val="tx1"/>
                        </a:solidFill>
                        <a:latin typeface="+mn-lt"/>
                        <a:cs typeface="Arial" panose="020B0604020202020204" pitchFamily="34" charset="0"/>
                      </a:endParaRP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(AUTONOMY)</a:t>
                      </a:r>
                    </a:p>
                    <a:p>
                      <a:pPr>
                        <a:lnSpc>
                          <a:spcPct val="100000"/>
                        </a:lnSpc>
                        <a:spcBef>
                          <a:spcPts val="0"/>
                        </a:spcBef>
                        <a:spcAft>
                          <a:spcPts val="0"/>
                        </a:spcAft>
                      </a:pPr>
                      <a:r>
                        <a:rPr lang="nl-BE" sz="1300" b="0" baseline="0" dirty="0">
                          <a:solidFill>
                            <a:schemeClr val="tx1"/>
                          </a:solidFill>
                          <a:latin typeface="+mn-lt"/>
                          <a:cs typeface="Arial" panose="020B0604020202020204" pitchFamily="34" charset="0"/>
                        </a:rPr>
                        <a:t>(GLA +</a:t>
                      </a:r>
                      <a:r>
                        <a:rPr lang="nl-BE" sz="1300" b="0" baseline="-25000" dirty="0">
                          <a:solidFill>
                            <a:schemeClr val="tx1"/>
                          </a:solidFill>
                          <a:latin typeface="+mn-lt"/>
                          <a:cs typeface="Arial" panose="020B0604020202020204" pitchFamily="34" charset="0"/>
                        </a:rPr>
                        <a:t> </a:t>
                      </a:r>
                      <a:r>
                        <a:rPr lang="nl-BE" sz="1300" b="0" baseline="0" dirty="0">
                          <a:solidFill>
                            <a:schemeClr val="tx1"/>
                          </a:solidFill>
                          <a:latin typeface="+mn-lt"/>
                          <a:cs typeface="Arial" panose="020B0604020202020204" pitchFamily="34" charset="0"/>
                        </a:rPr>
                        <a:t>Lispro)</a:t>
                      </a:r>
                      <a:endParaRPr lang="en-US" sz="1300" b="0" baseline="0" dirty="0">
                        <a:solidFill>
                          <a:schemeClr val="tx1"/>
                        </a:solidFill>
                        <a:latin typeface="+mn-lt"/>
                        <a:cs typeface="Arial" panose="020B0604020202020204" pitchFamily="34" charset="0"/>
                      </a:endParaRP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   Study A:</a:t>
                      </a: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 Q1D titration</a:t>
                      </a: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                 </a:t>
                      </a: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   Study B:</a:t>
                      </a:r>
                    </a:p>
                    <a:p>
                      <a:pPr>
                        <a:lnSpc>
                          <a:spcPct val="100000"/>
                        </a:lnSpc>
                        <a:spcBef>
                          <a:spcPts val="0"/>
                        </a:spcBef>
                        <a:spcAft>
                          <a:spcPts val="0"/>
                        </a:spcAft>
                      </a:pPr>
                      <a:r>
                        <a:rPr lang="en-US" sz="1300" b="0" baseline="0" dirty="0">
                          <a:solidFill>
                            <a:schemeClr val="tx1"/>
                          </a:solidFill>
                          <a:latin typeface="+mn-lt"/>
                          <a:cs typeface="Arial" panose="020B0604020202020204" pitchFamily="34" charset="0"/>
                        </a:rPr>
                        <a:t> Q1D titration</a:t>
                      </a:r>
                      <a:r>
                        <a:rPr lang="en-US" sz="1300" b="0" strike="sngStrike" baseline="0" dirty="0">
                          <a:solidFill>
                            <a:schemeClr val="tx1"/>
                          </a:solidFill>
                          <a:latin typeface="+mn-lt"/>
                          <a:cs typeface="Arial" panose="020B0604020202020204" pitchFamily="34" charset="0"/>
                        </a:rPr>
                        <a:t>     </a:t>
                      </a: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8.3</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8.3</a:t>
                      </a: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7.3 (49.8)</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300" baseline="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aseline="0" dirty="0">
                          <a:solidFill>
                            <a:schemeClr val="tx1"/>
                          </a:solidFill>
                          <a:latin typeface="+mn-lt"/>
                          <a:cs typeface="Arial" panose="020B0604020202020204" pitchFamily="34" charset="0"/>
                        </a:rPr>
                        <a:t>7.3 (49.3)</a:t>
                      </a: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~119 mg/dl</a:t>
                      </a:r>
                    </a:p>
                    <a:p>
                      <a:pPr marL="0" indent="0" algn="ctr">
                        <a:lnSpc>
                          <a:spcPct val="100000"/>
                        </a:lnSpc>
                        <a:spcBef>
                          <a:spcPts val="0"/>
                        </a:spcBef>
                        <a:spcAft>
                          <a:spcPts val="0"/>
                        </a:spcAft>
                        <a:buFont typeface="Arial" panose="020B0604020202020204" pitchFamily="34" charset="0"/>
                        <a:buNone/>
                      </a:pPr>
                      <a:r>
                        <a:rPr lang="nl-BE" sz="1300" baseline="0" dirty="0">
                          <a:solidFill>
                            <a:schemeClr val="tx1"/>
                          </a:solidFill>
                          <a:latin typeface="+mn-lt"/>
                          <a:cs typeface="Arial" panose="020B0604020202020204" pitchFamily="34" charset="0"/>
                        </a:rPr>
                        <a:t>(6.6 mmol/l)</a:t>
                      </a: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~115 mg/dl</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aseline="0" dirty="0">
                          <a:solidFill>
                            <a:schemeClr val="tx1"/>
                          </a:solidFill>
                          <a:latin typeface="+mn-lt"/>
                          <a:cs typeface="Arial" panose="020B0604020202020204" pitchFamily="34" charset="0"/>
                        </a:rPr>
                        <a:t>(6.4 mmol/l)</a:t>
                      </a:r>
                      <a:endParaRPr lang="en-US" sz="1300" baseline="0" dirty="0">
                        <a:solidFill>
                          <a:schemeClr val="tx1"/>
                        </a:solidFill>
                        <a:latin typeface="+mn-lt"/>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~118 mg/dl</a:t>
                      </a:r>
                    </a:p>
                    <a:p>
                      <a:pPr marL="0" indent="0" algn="ctr">
                        <a:lnSpc>
                          <a:spcPct val="100000"/>
                        </a:lnSpc>
                        <a:spcBef>
                          <a:spcPts val="0"/>
                        </a:spcBef>
                        <a:spcAft>
                          <a:spcPts val="0"/>
                        </a:spcAft>
                        <a:buFont typeface="Arial" panose="020B0604020202020204" pitchFamily="34" charset="0"/>
                        <a:buNone/>
                      </a:pPr>
                      <a:r>
                        <a:rPr lang="nl-BE" sz="1300" baseline="0" dirty="0">
                          <a:solidFill>
                            <a:schemeClr val="tx1"/>
                          </a:solidFill>
                          <a:latin typeface="+mn-lt"/>
                          <a:cs typeface="Arial" panose="020B0604020202020204" pitchFamily="34" charset="0"/>
                        </a:rPr>
                        <a:t>(6.6 mmol/l)</a:t>
                      </a: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strike="sngStrike"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~115 mg/dl</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300" baseline="0" dirty="0">
                          <a:solidFill>
                            <a:schemeClr val="tx1"/>
                          </a:solidFill>
                          <a:latin typeface="+mn-lt"/>
                          <a:cs typeface="Arial" panose="020B0604020202020204" pitchFamily="34" charset="0"/>
                        </a:rPr>
                        <a:t>(6.4 mmol/l)</a:t>
                      </a:r>
                      <a:endParaRPr lang="en-US" sz="1300" baseline="0" dirty="0">
                        <a:solidFill>
                          <a:schemeClr val="tx1"/>
                        </a:solidFill>
                        <a:latin typeface="+mn-lt"/>
                        <a:cs typeface="Arial" panose="020B0604020202020204" pitchFamily="34" charset="0"/>
                      </a:endParaRPr>
                    </a:p>
                  </a:txBody>
                  <a:tcPr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NA</a:t>
                      </a: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NA</a:t>
                      </a:r>
                    </a:p>
                  </a:txBody>
                  <a:tcPr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31.5</a:t>
                      </a: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35.4</a:t>
                      </a:r>
                    </a:p>
                  </a:txBody>
                  <a:tcPr marT="0" marB="0"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25.8</a:t>
                      </a: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29.5</a:t>
                      </a:r>
                    </a:p>
                  </a:txBody>
                  <a:tcPr marT="0" marB="0"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42.7</a:t>
                      </a:r>
                    </a:p>
                    <a:p>
                      <a:pPr marL="0" indent="0" algn="ctr">
                        <a:lnSpc>
                          <a:spcPct val="100000"/>
                        </a:lnSpc>
                        <a:spcBef>
                          <a:spcPts val="0"/>
                        </a:spcBef>
                        <a:spcAft>
                          <a:spcPts val="0"/>
                        </a:spcAft>
                        <a:buFont typeface="Arial" panose="020B0604020202020204" pitchFamily="34" charset="0"/>
                        <a:buNone/>
                      </a:pPr>
                      <a:endParaRPr lang="en-US" sz="1300" strike="sngStrike"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endParaRPr lang="en-US" sz="1300" baseline="0" dirty="0">
                        <a:solidFill>
                          <a:schemeClr val="tx1"/>
                        </a:solidFill>
                        <a:latin typeface="+mn-lt"/>
                        <a:cs typeface="Arial" panose="020B0604020202020204" pitchFamily="34" charset="0"/>
                      </a:endParaRPr>
                    </a:p>
                    <a:p>
                      <a:pPr marL="0" indent="0" algn="ctr">
                        <a:lnSpc>
                          <a:spcPct val="100000"/>
                        </a:lnSpc>
                        <a:spcBef>
                          <a:spcPts val="0"/>
                        </a:spcBef>
                        <a:spcAft>
                          <a:spcPts val="0"/>
                        </a:spcAft>
                        <a:buFont typeface="Arial" panose="020B0604020202020204" pitchFamily="34" charset="0"/>
                        <a:buNone/>
                      </a:pPr>
                      <a:r>
                        <a:rPr lang="en-US" sz="1300" baseline="0" dirty="0">
                          <a:solidFill>
                            <a:schemeClr val="tx1"/>
                          </a:solidFill>
                          <a:latin typeface="+mn-lt"/>
                          <a:cs typeface="Arial" panose="020B0604020202020204" pitchFamily="34" charset="0"/>
                        </a:rPr>
                        <a:t>35.1</a:t>
                      </a:r>
                    </a:p>
                  </a:txBody>
                  <a:tcPr marT="0" marB="0" anchor="ctr">
                    <a:lnB w="12700" cap="flat" cmpd="sng" algn="ctr">
                      <a:solidFill>
                        <a:schemeClr val="tx1"/>
                      </a:solidFill>
                      <a:prstDash val="solid"/>
                      <a:round/>
                      <a:headEnd type="none" w="med" len="med"/>
                      <a:tailEnd type="none" w="med" len="med"/>
                    </a:lnB>
                    <a:solidFill>
                      <a:srgbClr val="D5D2CA"/>
                    </a:solidFill>
                  </a:tcPr>
                </a:tc>
                <a:extLst>
                  <a:ext uri="{0D108BD9-81ED-4DB2-BD59-A6C34878D82A}">
                    <a16:rowId xmlns:a16="http://schemas.microsoft.com/office/drawing/2014/main" xmlns="" val="10004"/>
                  </a:ext>
                </a:extLst>
              </a:tr>
            </a:tbl>
          </a:graphicData>
        </a:graphic>
      </p:graphicFrame>
      <p:sp>
        <p:nvSpPr>
          <p:cNvPr id="4" name="Title 3"/>
          <p:cNvSpPr>
            <a:spLocks noGrp="1"/>
          </p:cNvSpPr>
          <p:nvPr>
            <p:ph type="title"/>
          </p:nvPr>
        </p:nvSpPr>
        <p:spPr>
          <a:xfrm>
            <a:off x="127004" y="222601"/>
            <a:ext cx="8889992" cy="914400"/>
          </a:xfrm>
        </p:spPr>
        <p:txBody>
          <a:bodyPr/>
          <a:lstStyle/>
          <a:p>
            <a:pPr algn="ctr"/>
            <a:r>
              <a:rPr lang="en-US" sz="2800" b="1" dirty="0">
                <a:latin typeface="Times New Roman" pitchFamily="18" charset="0"/>
                <a:cs typeface="Times New Roman" pitchFamily="18" charset="0"/>
              </a:rPr>
              <a:t>Basal-plus Insulin Regimen: Summary of Results From Studies (2 of 2)</a:t>
            </a:r>
          </a:p>
        </p:txBody>
      </p:sp>
      <p:sp>
        <p:nvSpPr>
          <p:cNvPr id="6" name="Text Placeholder 5"/>
          <p:cNvSpPr>
            <a:spLocks noGrp="1"/>
          </p:cNvSpPr>
          <p:nvPr>
            <p:ph type="body" sz="quarter" idx="4294967295"/>
          </p:nvPr>
        </p:nvSpPr>
        <p:spPr>
          <a:xfrm>
            <a:off x="960438" y="6192838"/>
            <a:ext cx="8183562" cy="309562"/>
          </a:xfrm>
          <a:prstGeom prst="rect">
            <a:avLst/>
          </a:prstGeom>
        </p:spPr>
        <p:txBody>
          <a:bodyPr numCol="1" anchor="t"/>
          <a:lstStyle/>
          <a:p>
            <a:pPr marL="0" indent="0">
              <a:lnSpc>
                <a:spcPct val="100000"/>
              </a:lnSpc>
              <a:spcBef>
                <a:spcPts val="0"/>
              </a:spcBef>
              <a:spcAft>
                <a:spcPct val="0"/>
              </a:spcAft>
              <a:buClrTx/>
              <a:buNone/>
            </a:pPr>
            <a:r>
              <a:rPr lang="en-US" altLang="en-US" sz="1000" dirty="0">
                <a:solidFill>
                  <a:schemeClr val="tx1">
                    <a:lumMod val="75000"/>
                    <a:lumOff val="25000"/>
                  </a:schemeClr>
                </a:solidFill>
                <a:latin typeface="Arial Narrow" panose="020B0606020202030204" pitchFamily="34" charset="0"/>
                <a:cs typeface="Arial" pitchFamily="34" charset="0"/>
              </a:rPr>
              <a:t>GLA=insulin glargine; Lispro=insulin lispro</a:t>
            </a:r>
          </a:p>
        </p:txBody>
      </p:sp>
      <p:sp>
        <p:nvSpPr>
          <p:cNvPr id="9" name="Text Placeholder 8"/>
          <p:cNvSpPr>
            <a:spLocks noGrp="1"/>
          </p:cNvSpPr>
          <p:nvPr>
            <p:ph type="body" sz="quarter" idx="4294967295"/>
          </p:nvPr>
        </p:nvSpPr>
        <p:spPr>
          <a:xfrm>
            <a:off x="947738" y="6389688"/>
            <a:ext cx="8196262" cy="457200"/>
          </a:xfrm>
          <a:prstGeom prst="rect">
            <a:avLst/>
          </a:prstGeom>
        </p:spPr>
        <p:txBody>
          <a:bodyPr numCol="2"/>
          <a:lstStyle/>
          <a:p>
            <a:pPr marL="228600" indent="-228600">
              <a:lnSpc>
                <a:spcPct val="100000"/>
              </a:lnSpc>
              <a:spcBef>
                <a:spcPts val="0"/>
              </a:spcBef>
              <a:spcAft>
                <a:spcPct val="0"/>
              </a:spcAft>
              <a:buClrTx/>
            </a:pPr>
            <a:r>
              <a:rPr lang="en-US" altLang="en-US" sz="1000" dirty="0">
                <a:solidFill>
                  <a:schemeClr val="tx1">
                    <a:lumMod val="75000"/>
                    <a:lumOff val="25000"/>
                  </a:schemeClr>
                </a:solidFill>
              </a:rPr>
              <a:t>Giugliano D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2014;37:372-80</a:t>
            </a:r>
          </a:p>
          <a:p>
            <a:pPr marL="228600" indent="-228600">
              <a:lnSpc>
                <a:spcPct val="100000"/>
              </a:lnSpc>
              <a:spcBef>
                <a:spcPts val="0"/>
              </a:spcBef>
              <a:spcAft>
                <a:spcPct val="0"/>
              </a:spcAft>
              <a:buClrTx/>
            </a:pPr>
            <a:r>
              <a:rPr lang="en-US" altLang="en-US" sz="1000" dirty="0">
                <a:solidFill>
                  <a:schemeClr val="tx1">
                    <a:lumMod val="75000"/>
                    <a:lumOff val="25000"/>
                  </a:schemeClr>
                </a:solidFill>
              </a:rPr>
              <a:t>Jain SM et al. </a:t>
            </a:r>
            <a:r>
              <a:rPr lang="en-US" altLang="en-US" sz="1000" i="1" dirty="0">
                <a:solidFill>
                  <a:schemeClr val="tx1">
                    <a:lumMod val="75000"/>
                    <a:lumOff val="25000"/>
                  </a:schemeClr>
                </a:solidFill>
              </a:rPr>
              <a:t>Diabetes Obes Met </a:t>
            </a:r>
            <a:r>
              <a:rPr lang="en-US" altLang="en-US" sz="1000" dirty="0">
                <a:solidFill>
                  <a:schemeClr val="tx1">
                    <a:lumMod val="75000"/>
                    <a:lumOff val="25000"/>
                  </a:schemeClr>
                </a:solidFill>
              </a:rPr>
              <a:t>2010;12;967-75</a:t>
            </a:r>
            <a:endParaRPr lang="en-US" altLang="en-US" sz="1000" dirty="0">
              <a:solidFill>
                <a:schemeClr val="tx1">
                  <a:lumMod val="75000"/>
                  <a:lumOff val="25000"/>
                </a:schemeClr>
              </a:solidFill>
              <a:cs typeface="Arial" pitchFamily="34" charset="0"/>
            </a:endParaRPr>
          </a:p>
          <a:p>
            <a:pPr marL="228600" indent="-228600">
              <a:lnSpc>
                <a:spcPct val="100000"/>
              </a:lnSpc>
              <a:spcBef>
                <a:spcPts val="0"/>
              </a:spcBef>
              <a:spcAft>
                <a:spcPct val="0"/>
              </a:spcAft>
              <a:buClrTx/>
            </a:pPr>
            <a:endParaRPr lang="en-US" altLang="en-US" sz="1000" dirty="0">
              <a:solidFill>
                <a:schemeClr val="tx1">
                  <a:lumMod val="75000"/>
                  <a:lumOff val="25000"/>
                </a:schemeClr>
              </a:solidFill>
            </a:endParaRPr>
          </a:p>
          <a:p>
            <a:pPr marL="228600" indent="-228600">
              <a:lnSpc>
                <a:spcPct val="100000"/>
              </a:lnSpc>
              <a:spcBef>
                <a:spcPts val="0"/>
              </a:spcBef>
              <a:spcAft>
                <a:spcPct val="0"/>
              </a:spcAft>
              <a:buClrTx/>
            </a:pPr>
            <a:r>
              <a:rPr lang="en-US" altLang="en-US" sz="1000" dirty="0">
                <a:solidFill>
                  <a:schemeClr val="tx1">
                    <a:lumMod val="75000"/>
                    <a:lumOff val="25000"/>
                  </a:schemeClr>
                </a:solidFill>
              </a:rPr>
              <a:t>Edelman SV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2014;37:2132-40</a:t>
            </a:r>
            <a:endParaRPr lang="en-US" altLang="en-US" sz="1000" dirty="0">
              <a:solidFill>
                <a:schemeClr val="tx1">
                  <a:lumMod val="75000"/>
                  <a:lumOff val="25000"/>
                </a:schemeClr>
              </a:solidFill>
              <a:cs typeface="Arial" pitchFamily="34" charset="0"/>
            </a:endParaRPr>
          </a:p>
          <a:p>
            <a:endParaRPr lang="en-US" sz="1000" dirty="0">
              <a:solidFill>
                <a:schemeClr val="tx1">
                  <a:lumMod val="75000"/>
                  <a:lumOff val="25000"/>
                </a:schemeClr>
              </a:solidFill>
            </a:endParaRPr>
          </a:p>
        </p:txBody>
      </p:sp>
      <p:sp>
        <p:nvSpPr>
          <p:cNvPr id="3" name="Rounded Rectangle 2"/>
          <p:cNvSpPr/>
          <p:nvPr/>
        </p:nvSpPr>
        <p:spPr>
          <a:xfrm>
            <a:off x="127004" y="5316425"/>
            <a:ext cx="8889992" cy="861774"/>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D52B1E"/>
              </a:buClr>
            </a:pPr>
            <a:r>
              <a:rPr lang="nl-BE" sz="1600" b="1" dirty="0">
                <a:solidFill>
                  <a:schemeClr val="bg1"/>
                </a:solidFill>
              </a:rPr>
              <a:t>The majority of patients assigned to stepwise addition of prandial insulin in a basal-plus insulin regimen required less than 3 doses of prandial insulin, except in the STEP-WISE study, where insulin detemir was not sufficiently titrated</a:t>
            </a:r>
            <a:endParaRPr lang="en-US" sz="1600" b="1" dirty="0">
              <a:solidFill>
                <a:schemeClr val="bg1"/>
              </a:solidFill>
            </a:endParaRPr>
          </a:p>
        </p:txBody>
      </p:sp>
    </p:spTree>
    <p:extLst>
      <p:ext uri="{BB962C8B-B14F-4D97-AF65-F5344CB8AC3E}">
        <p14:creationId xmlns:p14="http://schemas.microsoft.com/office/powerpoint/2010/main" val="248552768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9614" y="4650245"/>
            <a:ext cx="8784772" cy="722325"/>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en-US" b="1" dirty="0">
                <a:solidFill>
                  <a:schemeClr val="bg1"/>
                </a:solidFill>
              </a:rPr>
              <a:t>For patients who eat breakfast it  may be an appropriate and convenient meal for first prandial injection after optimization of basal insulin</a:t>
            </a:r>
            <a:r>
              <a:rPr lang="en-US" altLang="en-US" b="1" baseline="30000" dirty="0">
                <a:solidFill>
                  <a:schemeClr val="bg1"/>
                </a:solidFill>
              </a:rPr>
              <a:t>11</a:t>
            </a:r>
          </a:p>
        </p:txBody>
      </p:sp>
      <p:sp>
        <p:nvSpPr>
          <p:cNvPr id="3" name="Title 2"/>
          <p:cNvSpPr>
            <a:spLocks noGrp="1"/>
          </p:cNvSpPr>
          <p:nvPr>
            <p:ph type="title"/>
          </p:nvPr>
        </p:nvSpPr>
        <p:spPr>
          <a:xfrm>
            <a:off x="179614" y="232971"/>
            <a:ext cx="8784772" cy="914400"/>
          </a:xfrm>
        </p:spPr>
        <p:txBody>
          <a:bodyPr/>
          <a:lstStyle/>
          <a:p>
            <a:pPr algn="ctr">
              <a:defRPr/>
            </a:pPr>
            <a:r>
              <a:rPr lang="en-US" sz="2800" b="1" dirty="0">
                <a:latin typeface="Times New Roman" pitchFamily="18" charset="0"/>
                <a:cs typeface="Times New Roman" pitchFamily="18" charset="0"/>
              </a:rPr>
              <a:t>Basal-plus Insulin Regimen: Choosing the Meal for Initiating First Prandial Injection</a:t>
            </a:r>
          </a:p>
        </p:txBody>
      </p:sp>
      <p:sp>
        <p:nvSpPr>
          <p:cNvPr id="10243" name="Content Placeholder 3"/>
          <p:cNvSpPr>
            <a:spLocks noGrp="1"/>
          </p:cNvSpPr>
          <p:nvPr>
            <p:ph idx="4294967295"/>
          </p:nvPr>
        </p:nvSpPr>
        <p:spPr>
          <a:xfrm>
            <a:off x="179614" y="1147371"/>
            <a:ext cx="8229600" cy="4492625"/>
          </a:xfrm>
          <a:prstGeom prst="rect">
            <a:avLst/>
          </a:prstGeom>
        </p:spPr>
        <p:txBody>
          <a:bodyPr/>
          <a:lstStyle/>
          <a:p>
            <a:r>
              <a:rPr lang="en-US" altLang="en-US" sz="2000" dirty="0">
                <a:solidFill>
                  <a:schemeClr val="tx1"/>
                </a:solidFill>
              </a:rPr>
              <a:t>Most basal-plus studies initiated prandial insulin at the main meal of the day, determined by highest carbohydrate intake,</a:t>
            </a:r>
            <a:r>
              <a:rPr lang="en-US" altLang="en-US" sz="2000" baseline="30000" dirty="0">
                <a:solidFill>
                  <a:schemeClr val="tx1"/>
                </a:solidFill>
              </a:rPr>
              <a:t>1,2</a:t>
            </a:r>
            <a:r>
              <a:rPr lang="en-US" altLang="en-US" sz="2000" dirty="0">
                <a:solidFill>
                  <a:schemeClr val="tx1"/>
                </a:solidFill>
              </a:rPr>
              <a:t> or highest postprandial or next meal BG</a:t>
            </a:r>
            <a:r>
              <a:rPr lang="en-US" altLang="en-US" sz="2000" baseline="30000" dirty="0">
                <a:solidFill>
                  <a:schemeClr val="tx1"/>
                </a:solidFill>
              </a:rPr>
              <a:t>2-7</a:t>
            </a:r>
            <a:endParaRPr lang="en-US" altLang="en-US" sz="2000" dirty="0">
              <a:solidFill>
                <a:schemeClr val="tx1"/>
              </a:solidFill>
            </a:endParaRPr>
          </a:p>
          <a:p>
            <a:r>
              <a:rPr lang="en-US" altLang="en-US" sz="2000" dirty="0">
                <a:solidFill>
                  <a:schemeClr val="tx1"/>
                </a:solidFill>
              </a:rPr>
              <a:t>However, highest BG excursions often occur in the morning</a:t>
            </a:r>
            <a:r>
              <a:rPr lang="en-US" altLang="en-US" sz="2000" baseline="30000" dirty="0">
                <a:solidFill>
                  <a:schemeClr val="tx1"/>
                </a:solidFill>
              </a:rPr>
              <a:t>8,9</a:t>
            </a:r>
            <a:r>
              <a:rPr lang="en-US" altLang="en-US" sz="2000" dirty="0">
                <a:solidFill>
                  <a:schemeClr val="tx1"/>
                </a:solidFill>
              </a:rPr>
              <a:t> including in patients who eat a light breakfast</a:t>
            </a:r>
            <a:r>
              <a:rPr lang="en-US" altLang="en-US" sz="2000" baseline="30000" dirty="0">
                <a:solidFill>
                  <a:schemeClr val="tx1"/>
                </a:solidFill>
              </a:rPr>
              <a:t>2</a:t>
            </a:r>
            <a:endParaRPr lang="en-US" altLang="en-US" sz="2000" dirty="0">
              <a:solidFill>
                <a:schemeClr val="tx1"/>
              </a:solidFill>
            </a:endParaRPr>
          </a:p>
          <a:p>
            <a:r>
              <a:rPr lang="en-US" altLang="en-US" sz="2000" dirty="0">
                <a:solidFill>
                  <a:schemeClr val="tx1"/>
                </a:solidFill>
              </a:rPr>
              <a:t>Bolus injection at breakfast had similar efficacy to that at the main meal</a:t>
            </a:r>
            <a:r>
              <a:rPr lang="en-US" altLang="en-US" sz="2000" baseline="30000" dirty="0">
                <a:solidFill>
                  <a:schemeClr val="tx1"/>
                </a:solidFill>
              </a:rPr>
              <a:t>2,5,10</a:t>
            </a:r>
            <a:endParaRPr lang="en-US" altLang="en-US" sz="2000" strike="sngStrike" dirty="0">
              <a:solidFill>
                <a:schemeClr val="tx1"/>
              </a:solidFill>
            </a:endParaRPr>
          </a:p>
          <a:p>
            <a:pPr lvl="1"/>
            <a:r>
              <a:rPr lang="en-US" altLang="en-US" sz="1800" dirty="0">
                <a:solidFill>
                  <a:schemeClr val="tx1"/>
                </a:solidFill>
              </a:rPr>
              <a:t>It is also convenient as patients would require only 1 additional SMBG test later in morning</a:t>
            </a:r>
            <a:r>
              <a:rPr lang="en-US" altLang="en-US" sz="1800" baseline="30000" dirty="0">
                <a:solidFill>
                  <a:schemeClr val="tx1"/>
                </a:solidFill>
              </a:rPr>
              <a:t>11</a:t>
            </a:r>
          </a:p>
        </p:txBody>
      </p:sp>
      <p:sp>
        <p:nvSpPr>
          <p:cNvPr id="6" name="Text Placeholder 5"/>
          <p:cNvSpPr>
            <a:spLocks noGrp="1"/>
          </p:cNvSpPr>
          <p:nvPr>
            <p:ph type="body" sz="quarter" idx="4294967295"/>
          </p:nvPr>
        </p:nvSpPr>
        <p:spPr>
          <a:xfrm>
            <a:off x="0" y="6264275"/>
            <a:ext cx="8189913" cy="457200"/>
          </a:xfrm>
          <a:prstGeom prst="rect">
            <a:avLst/>
          </a:prstGeom>
        </p:spPr>
        <p:txBody>
          <a:bodyPr numCol="2" anchor="b"/>
          <a:lstStyle/>
          <a:p>
            <a:pPr marL="228600" indent="-228600">
              <a:lnSpc>
                <a:spcPct val="100000"/>
              </a:lnSpc>
              <a:spcAft>
                <a:spcPct val="0"/>
              </a:spcAft>
            </a:pPr>
            <a:r>
              <a:rPr lang="en-US" altLang="en-US" sz="1000" dirty="0">
                <a:solidFill>
                  <a:schemeClr val="tx1">
                    <a:lumMod val="75000"/>
                    <a:lumOff val="25000"/>
                  </a:schemeClr>
                </a:solidFill>
              </a:rPr>
              <a:t>Rodbard HW et al. </a:t>
            </a:r>
            <a:r>
              <a:rPr lang="en-US" altLang="en-US" sz="1000" i="1" dirty="0">
                <a:solidFill>
                  <a:schemeClr val="tx1">
                    <a:lumMod val="75000"/>
                    <a:lumOff val="25000"/>
                  </a:schemeClr>
                </a:solidFill>
              </a:rPr>
              <a:t>Lancet Diabetes Endocrinol </a:t>
            </a:r>
            <a:r>
              <a:rPr lang="en-US" altLang="en-US" sz="1000" dirty="0">
                <a:solidFill>
                  <a:schemeClr val="tx1">
                    <a:lumMod val="75000"/>
                    <a:lumOff val="25000"/>
                  </a:schemeClr>
                </a:solidFill>
              </a:rPr>
              <a:t>2014;2:30-7</a:t>
            </a:r>
          </a:p>
          <a:p>
            <a:pPr marL="228600" indent="-228600">
              <a:lnSpc>
                <a:spcPct val="100000"/>
              </a:lnSpc>
              <a:spcAft>
                <a:spcPct val="0"/>
              </a:spcAft>
            </a:pPr>
            <a:r>
              <a:rPr lang="en-US" altLang="en-US" sz="1000" dirty="0">
                <a:solidFill>
                  <a:schemeClr val="tx1">
                    <a:lumMod val="75000"/>
                    <a:lumOff val="25000"/>
                  </a:schemeClr>
                </a:solidFill>
              </a:rPr>
              <a:t>Meneghini L et al. </a:t>
            </a:r>
            <a:r>
              <a:rPr lang="en-US" altLang="en-US" sz="1000" i="1" dirty="0">
                <a:solidFill>
                  <a:schemeClr val="tx1">
                    <a:lumMod val="75000"/>
                    <a:lumOff val="25000"/>
                  </a:schemeClr>
                </a:solidFill>
              </a:rPr>
              <a:t>Endocr Pract</a:t>
            </a:r>
            <a:r>
              <a:rPr lang="en-US" altLang="en-US" sz="1000" dirty="0">
                <a:solidFill>
                  <a:schemeClr val="tx1">
                    <a:lumMod val="75000"/>
                    <a:lumOff val="25000"/>
                  </a:schemeClr>
                </a:solidFill>
              </a:rPr>
              <a:t> 2011;17:727-3</a:t>
            </a:r>
          </a:p>
          <a:p>
            <a:pPr marL="228600" indent="-228600">
              <a:lnSpc>
                <a:spcPct val="100000"/>
              </a:lnSpc>
              <a:spcAft>
                <a:spcPct val="0"/>
              </a:spcAft>
            </a:pPr>
            <a:r>
              <a:rPr lang="en-US" altLang="en-US" sz="1000" dirty="0">
                <a:solidFill>
                  <a:schemeClr val="tx1">
                    <a:lumMod val="75000"/>
                    <a:lumOff val="25000"/>
                  </a:schemeClr>
                </a:solidFill>
              </a:rPr>
              <a:t>Raccah D et al. </a:t>
            </a:r>
            <a:r>
              <a:rPr lang="en-US" altLang="en-US" sz="1000" i="1" dirty="0">
                <a:solidFill>
                  <a:schemeClr val="tx1">
                    <a:lumMod val="75000"/>
                    <a:lumOff val="25000"/>
                  </a:schemeClr>
                </a:solidFill>
              </a:rPr>
              <a:t>Diabetes Metab</a:t>
            </a:r>
            <a:r>
              <a:rPr lang="en-US" altLang="en-US" sz="1000" dirty="0">
                <a:solidFill>
                  <a:schemeClr val="tx1">
                    <a:lumMod val="75000"/>
                    <a:lumOff val="25000"/>
                  </a:schemeClr>
                </a:solidFill>
              </a:rPr>
              <a:t> 2012;38:507-14</a:t>
            </a:r>
            <a:endParaRPr lang="en-US" altLang="en-US" sz="1000" dirty="0">
              <a:solidFill>
                <a:schemeClr val="tx1">
                  <a:lumMod val="75000"/>
                  <a:lumOff val="25000"/>
                </a:schemeClr>
              </a:solidFill>
              <a:cs typeface="Arial" pitchFamily="34" charset="0"/>
            </a:endParaRPr>
          </a:p>
          <a:p>
            <a:pPr marL="228600" indent="-228600">
              <a:lnSpc>
                <a:spcPct val="100000"/>
              </a:lnSpc>
              <a:spcAft>
                <a:spcPct val="0"/>
              </a:spcAft>
            </a:pPr>
            <a:r>
              <a:rPr lang="en-US" altLang="en-US" sz="1000" dirty="0">
                <a:solidFill>
                  <a:schemeClr val="tx1">
                    <a:lumMod val="75000"/>
                    <a:lumOff val="25000"/>
                  </a:schemeClr>
                </a:solidFill>
                <a:cs typeface="Arial" pitchFamily="34" charset="0"/>
              </a:rPr>
              <a:t>Riddle MC et al. </a:t>
            </a:r>
            <a:r>
              <a:rPr lang="en-US" altLang="en-US" sz="1000" i="1" dirty="0">
                <a:solidFill>
                  <a:schemeClr val="tx1">
                    <a:lumMod val="75000"/>
                    <a:lumOff val="25000"/>
                  </a:schemeClr>
                </a:solidFill>
                <a:cs typeface="Arial" pitchFamily="34" charset="0"/>
              </a:rPr>
              <a:t>Diabetes Obes Met</a:t>
            </a:r>
            <a:r>
              <a:rPr lang="en-US" altLang="en-US" sz="1000" dirty="0">
                <a:solidFill>
                  <a:schemeClr val="tx1">
                    <a:lumMod val="75000"/>
                    <a:lumOff val="25000"/>
                  </a:schemeClr>
                </a:solidFill>
                <a:cs typeface="Arial" pitchFamily="34" charset="0"/>
              </a:rPr>
              <a:t> 2014;16:396-402</a:t>
            </a:r>
            <a:endParaRPr lang="en-US" altLang="en-US" sz="1000" dirty="0">
              <a:solidFill>
                <a:schemeClr val="tx1">
                  <a:lumMod val="75000"/>
                  <a:lumOff val="25000"/>
                </a:schemeClr>
              </a:solidFill>
            </a:endParaRPr>
          </a:p>
          <a:p>
            <a:pPr marL="228600" indent="-228600">
              <a:lnSpc>
                <a:spcPct val="100000"/>
              </a:lnSpc>
              <a:spcAft>
                <a:spcPct val="0"/>
              </a:spcAft>
            </a:pPr>
            <a:r>
              <a:rPr lang="en-US" altLang="en-US" sz="1000" dirty="0">
                <a:solidFill>
                  <a:schemeClr val="tx1">
                    <a:lumMod val="75000"/>
                    <a:lumOff val="25000"/>
                  </a:schemeClr>
                </a:solidFill>
              </a:rPr>
              <a:t>Giugliano D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2014;37:372-8µ</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Bowering K et al. </a:t>
            </a:r>
            <a:r>
              <a:rPr lang="en-US" altLang="en-US" sz="1000" i="1" dirty="0">
                <a:solidFill>
                  <a:schemeClr val="tx1">
                    <a:lumMod val="75000"/>
                    <a:lumOff val="25000"/>
                  </a:schemeClr>
                </a:solidFill>
                <a:cs typeface="Arial" pitchFamily="34" charset="0"/>
              </a:rPr>
              <a:t>Diabet Med </a:t>
            </a:r>
            <a:r>
              <a:rPr lang="en-US" altLang="en-US" sz="1000" dirty="0">
                <a:solidFill>
                  <a:schemeClr val="tx1">
                    <a:lumMod val="75000"/>
                    <a:lumOff val="25000"/>
                  </a:schemeClr>
                </a:solidFill>
                <a:cs typeface="Arial" pitchFamily="34" charset="0"/>
              </a:rPr>
              <a:t>2012;29:e263-72</a:t>
            </a: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Jain SM et al. </a:t>
            </a:r>
            <a:r>
              <a:rPr lang="en-US" altLang="en-US" sz="1000" i="1" dirty="0">
                <a:solidFill>
                  <a:schemeClr val="tx1">
                    <a:lumMod val="75000"/>
                    <a:lumOff val="25000"/>
                  </a:schemeClr>
                </a:solidFill>
                <a:latin typeface="Arial Narrow" panose="020B0606020202030204" pitchFamily="34" charset="0"/>
              </a:rPr>
              <a:t>Diabetes Obes Met </a:t>
            </a:r>
            <a:r>
              <a:rPr lang="en-US" altLang="en-US" sz="1000" dirty="0">
                <a:solidFill>
                  <a:schemeClr val="tx1">
                    <a:lumMod val="75000"/>
                    <a:lumOff val="25000"/>
                  </a:schemeClr>
                </a:solidFill>
                <a:latin typeface="Arial Narrow" panose="020B0606020202030204" pitchFamily="34" charset="0"/>
              </a:rPr>
              <a:t>2010;12;967-75</a:t>
            </a: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Monnier L et al. </a:t>
            </a:r>
            <a:r>
              <a:rPr lang="en-US" altLang="en-US" sz="1000" i="1" dirty="0">
                <a:solidFill>
                  <a:schemeClr val="tx1">
                    <a:lumMod val="75000"/>
                    <a:lumOff val="25000"/>
                  </a:schemeClr>
                </a:solidFill>
                <a:latin typeface="Arial Narrow" panose="020B0606020202030204" pitchFamily="34" charset="0"/>
              </a:rPr>
              <a:t>Diabetes Care </a:t>
            </a:r>
            <a:r>
              <a:rPr lang="en-US" altLang="en-US" sz="1000" dirty="0">
                <a:solidFill>
                  <a:schemeClr val="tx1">
                    <a:lumMod val="75000"/>
                    <a:lumOff val="25000"/>
                  </a:schemeClr>
                </a:solidFill>
                <a:latin typeface="Arial Narrow" panose="020B0606020202030204" pitchFamily="34" charset="0"/>
              </a:rPr>
              <a:t>2002;25:737-41</a:t>
            </a: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Shaefer C et al. </a:t>
            </a:r>
            <a:r>
              <a:rPr lang="en-US" altLang="en-US" sz="1000" i="1" dirty="0">
                <a:solidFill>
                  <a:schemeClr val="tx1">
                    <a:lumMod val="75000"/>
                    <a:lumOff val="25000"/>
                  </a:schemeClr>
                </a:solidFill>
                <a:latin typeface="Arial Narrow" panose="020B0606020202030204" pitchFamily="34" charset="0"/>
              </a:rPr>
              <a:t>Diabetes Metab Res Rev</a:t>
            </a:r>
            <a:r>
              <a:rPr lang="en-US" altLang="en-US" sz="1000" dirty="0">
                <a:solidFill>
                  <a:schemeClr val="tx1">
                    <a:lumMod val="75000"/>
                    <a:lumOff val="25000"/>
                  </a:schemeClr>
                </a:solidFill>
                <a:latin typeface="Arial Narrow" panose="020B0606020202030204" pitchFamily="34" charset="0"/>
              </a:rPr>
              <a:t> 2015;31:269-79</a:t>
            </a: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Lankisch MR et al. </a:t>
            </a:r>
            <a:r>
              <a:rPr lang="en-US" altLang="en-US" sz="1000" i="1" dirty="0">
                <a:solidFill>
                  <a:schemeClr val="tx1">
                    <a:lumMod val="75000"/>
                    <a:lumOff val="25000"/>
                  </a:schemeClr>
                </a:solidFill>
                <a:latin typeface="Arial Narrow" panose="020B0606020202030204" pitchFamily="34" charset="0"/>
              </a:rPr>
              <a:t>Diabetes Obesity Metab </a:t>
            </a:r>
            <a:r>
              <a:rPr lang="en-US" altLang="en-US" sz="1000" dirty="0">
                <a:solidFill>
                  <a:schemeClr val="tx1">
                    <a:lumMod val="75000"/>
                    <a:lumOff val="25000"/>
                  </a:schemeClr>
                </a:solidFill>
                <a:latin typeface="Arial Narrow" panose="020B0606020202030204" pitchFamily="34" charset="0"/>
              </a:rPr>
              <a:t>2008;10:1178-85 (updated 12:461)</a:t>
            </a: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Raccah D et al. </a:t>
            </a:r>
            <a:r>
              <a:rPr lang="en-US" altLang="en-US" sz="1000" i="1" dirty="0">
                <a:solidFill>
                  <a:schemeClr val="tx1">
                    <a:lumMod val="75000"/>
                    <a:lumOff val="25000"/>
                  </a:schemeClr>
                </a:solidFill>
                <a:latin typeface="Arial Narrow" panose="020B0606020202030204" pitchFamily="34" charset="0"/>
              </a:rPr>
              <a:t>Diabet Med </a:t>
            </a:r>
            <a:r>
              <a:rPr lang="en-US" altLang="en-US" sz="1000" dirty="0">
                <a:solidFill>
                  <a:schemeClr val="tx1">
                    <a:lumMod val="75000"/>
                    <a:lumOff val="25000"/>
                  </a:schemeClr>
                </a:solidFill>
                <a:latin typeface="Arial Narrow" panose="020B0606020202030204" pitchFamily="34" charset="0"/>
              </a:rPr>
              <a:t>2017;(Ahead of print)</a:t>
            </a:r>
          </a:p>
        </p:txBody>
      </p:sp>
    </p:spTree>
    <p:extLst>
      <p:ext uri="{BB962C8B-B14F-4D97-AF65-F5344CB8AC3E}">
        <p14:creationId xmlns:p14="http://schemas.microsoft.com/office/powerpoint/2010/main" val="33555747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5943" y="5985748"/>
            <a:ext cx="8784771" cy="584775"/>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D52B1E"/>
              </a:buClr>
            </a:pPr>
            <a:r>
              <a:rPr lang="en-US" altLang="en-US" b="1" dirty="0">
                <a:solidFill>
                  <a:schemeClr val="bg1"/>
                </a:solidFill>
                <a:latin typeface="Arial" pitchFamily="34" charset="0"/>
                <a:cs typeface="Arial" pitchFamily="34" charset="0"/>
              </a:rPr>
              <a:t>Rapid-acting insulin given at breakfast was equally effective in controlling HbA1c as rapid-acting insulin given at the main meal </a:t>
            </a:r>
            <a:endParaRPr lang="en-US" b="1" dirty="0">
              <a:solidFill>
                <a:schemeClr val="bg1"/>
              </a:solidFill>
            </a:endParaRPr>
          </a:p>
        </p:txBody>
      </p:sp>
      <p:graphicFrame>
        <p:nvGraphicFramePr>
          <p:cNvPr id="9" name="Chart 1"/>
          <p:cNvGraphicFramePr/>
          <p:nvPr/>
        </p:nvGraphicFramePr>
        <p:xfrm>
          <a:off x="244549" y="3643475"/>
          <a:ext cx="8272131" cy="2372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95942" y="225285"/>
            <a:ext cx="8784771" cy="914400"/>
          </a:xfrm>
        </p:spPr>
        <p:txBody>
          <a:bodyPr/>
          <a:lstStyle/>
          <a:p>
            <a:pPr algn="ctr"/>
            <a:r>
              <a:rPr lang="en-US" sz="2400" b="1" dirty="0">
                <a:latin typeface="Times New Roman" pitchFamily="18" charset="0"/>
                <a:cs typeface="Times New Roman" pitchFamily="18" charset="0"/>
              </a:rPr>
              <a:t>Glycemic Profiles With One Rapid-acting Insulin  At Breakfast or At Largest Meal (OPAL Study)</a:t>
            </a:r>
          </a:p>
        </p:txBody>
      </p:sp>
      <p:sp>
        <p:nvSpPr>
          <p:cNvPr id="2" name="Text Placeholder 1"/>
          <p:cNvSpPr>
            <a:spLocks noGrp="1"/>
          </p:cNvSpPr>
          <p:nvPr>
            <p:ph type="body" sz="quarter" idx="4294967295"/>
          </p:nvPr>
        </p:nvSpPr>
        <p:spPr>
          <a:xfrm>
            <a:off x="947738" y="6370638"/>
            <a:ext cx="8196262" cy="457200"/>
          </a:xfrm>
          <a:prstGeom prst="rect">
            <a:avLst/>
          </a:prstGeom>
        </p:spPr>
        <p:txBody>
          <a:bodyPr anchor="b"/>
          <a:lstStyle/>
          <a:p>
            <a:pPr indent="0">
              <a:buNone/>
            </a:pPr>
            <a:r>
              <a:rPr lang="en-US" altLang="en-US" sz="1000" dirty="0">
                <a:solidFill>
                  <a:schemeClr val="tx1">
                    <a:lumMod val="75000"/>
                    <a:lumOff val="25000"/>
                  </a:schemeClr>
                </a:solidFill>
              </a:rPr>
              <a:t>Data from Lankisch MR et al. </a:t>
            </a:r>
            <a:r>
              <a:rPr lang="en-US" altLang="en-US" sz="1000" i="1" dirty="0">
                <a:solidFill>
                  <a:schemeClr val="tx1">
                    <a:lumMod val="75000"/>
                    <a:lumOff val="25000"/>
                  </a:schemeClr>
                </a:solidFill>
              </a:rPr>
              <a:t>Diabetes Obesity Metab </a:t>
            </a:r>
            <a:r>
              <a:rPr lang="en-US" altLang="en-US" sz="1000" dirty="0">
                <a:solidFill>
                  <a:schemeClr val="tx1">
                    <a:lumMod val="75000"/>
                    <a:lumOff val="25000"/>
                  </a:schemeClr>
                </a:solidFill>
              </a:rPr>
              <a:t>2008;10:1178-85 (updated 12:461)</a:t>
            </a:r>
          </a:p>
        </p:txBody>
      </p:sp>
      <p:graphicFrame>
        <p:nvGraphicFramePr>
          <p:cNvPr id="10" name="Chart 6"/>
          <p:cNvGraphicFramePr/>
          <p:nvPr/>
        </p:nvGraphicFramePr>
        <p:xfrm>
          <a:off x="244549" y="1397000"/>
          <a:ext cx="8272131" cy="237275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438650" y="1476494"/>
            <a:ext cx="4281941" cy="338554"/>
          </a:xfrm>
          <a:prstGeom prst="rect">
            <a:avLst/>
          </a:prstGeom>
          <a:noFill/>
        </p:spPr>
        <p:txBody>
          <a:bodyPr wrap="none" rtlCol="0">
            <a:spAutoFit/>
          </a:bodyPr>
          <a:lstStyle/>
          <a:p>
            <a:r>
              <a:rPr lang="en-US" sz="1600" b="1" dirty="0"/>
              <a:t>Rapid-acting Insulin Injection at Breakfast</a:t>
            </a:r>
          </a:p>
        </p:txBody>
      </p:sp>
      <p:sp>
        <p:nvSpPr>
          <p:cNvPr id="14" name="TextBox 13"/>
          <p:cNvSpPr txBox="1"/>
          <p:nvPr/>
        </p:nvSpPr>
        <p:spPr>
          <a:xfrm>
            <a:off x="2278350" y="3747254"/>
            <a:ext cx="4602542" cy="338554"/>
          </a:xfrm>
          <a:prstGeom prst="rect">
            <a:avLst/>
          </a:prstGeom>
          <a:noFill/>
        </p:spPr>
        <p:txBody>
          <a:bodyPr wrap="none" rtlCol="0">
            <a:spAutoFit/>
          </a:bodyPr>
          <a:lstStyle/>
          <a:p>
            <a:r>
              <a:rPr lang="en-US" sz="1600" b="1" dirty="0"/>
              <a:t>Rapid-acting Insulin Injection at Largest Meal</a:t>
            </a:r>
          </a:p>
        </p:txBody>
      </p:sp>
    </p:spTree>
    <p:extLst>
      <p:ext uri="{BB962C8B-B14F-4D97-AF65-F5344CB8AC3E}">
        <p14:creationId xmlns:p14="http://schemas.microsoft.com/office/powerpoint/2010/main" val="2586554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3" y="235132"/>
            <a:ext cx="8853350" cy="914400"/>
          </a:xfrm>
        </p:spPr>
        <p:txBody>
          <a:bodyPr/>
          <a:lstStyle/>
          <a:p>
            <a:pPr algn="ctr"/>
            <a:r>
              <a:rPr lang="en-US" sz="2800" b="1" dirty="0">
                <a:latin typeface="Times New Roman" pitchFamily="18" charset="0"/>
                <a:cs typeface="Times New Roman" pitchFamily="18" charset="0"/>
              </a:rPr>
              <a:t>Basal-plus Insulin Regimen: Titration Based on Premeal, Postmeal BG or Excursion</a:t>
            </a:r>
            <a:endParaRPr lang="en-US" sz="2800" b="1" dirty="0">
              <a:solidFill>
                <a:srgbClr val="FFFF00"/>
              </a:solidFill>
              <a:latin typeface="Times New Roman" pitchFamily="18" charset="0"/>
              <a:cs typeface="Times New Roman" pitchFamily="18" charset="0"/>
            </a:endParaRPr>
          </a:p>
        </p:txBody>
      </p:sp>
      <p:sp>
        <p:nvSpPr>
          <p:cNvPr id="10243" name="Content Placeholder 3"/>
          <p:cNvSpPr>
            <a:spLocks noGrp="1"/>
          </p:cNvSpPr>
          <p:nvPr>
            <p:ph idx="4294967295"/>
          </p:nvPr>
        </p:nvSpPr>
        <p:spPr>
          <a:xfrm>
            <a:off x="195942" y="1149532"/>
            <a:ext cx="8229600" cy="4492625"/>
          </a:xfrm>
          <a:prstGeom prst="rect">
            <a:avLst/>
          </a:prstGeom>
        </p:spPr>
        <p:txBody>
          <a:bodyPr/>
          <a:lstStyle/>
          <a:p>
            <a:r>
              <a:rPr lang="en-US" altLang="en-US" sz="2000" dirty="0">
                <a:solidFill>
                  <a:schemeClr val="tx1"/>
                </a:solidFill>
              </a:rPr>
              <a:t>Prandial insulin titration based on the next premeal and bedtime BG values was used in most basal-plus studies</a:t>
            </a:r>
            <a:r>
              <a:rPr lang="en-US" altLang="en-US" sz="2000" baseline="30000" dirty="0">
                <a:solidFill>
                  <a:schemeClr val="tx1"/>
                </a:solidFill>
              </a:rPr>
              <a:t>1-7</a:t>
            </a:r>
            <a:endParaRPr lang="en-US" altLang="en-US" sz="2000" dirty="0">
              <a:solidFill>
                <a:schemeClr val="tx1"/>
              </a:solidFill>
            </a:endParaRPr>
          </a:p>
          <a:p>
            <a:pPr lvl="1"/>
            <a:r>
              <a:rPr lang="en-US" altLang="en-US" sz="1600" dirty="0">
                <a:solidFill>
                  <a:schemeClr val="tx1"/>
                </a:solidFill>
              </a:rPr>
              <a:t>Premeal targets: 99-129 mg/dL (5.5-7.2 mmol/L)</a:t>
            </a:r>
          </a:p>
          <a:p>
            <a:r>
              <a:rPr lang="en-US" altLang="en-US" sz="2000" dirty="0">
                <a:solidFill>
                  <a:schemeClr val="tx1"/>
                </a:solidFill>
              </a:rPr>
              <a:t>In the OSIRIS</a:t>
            </a:r>
            <a:r>
              <a:rPr lang="en-US" altLang="en-US" sz="2000" baseline="30000" dirty="0">
                <a:solidFill>
                  <a:schemeClr val="tx1"/>
                </a:solidFill>
              </a:rPr>
              <a:t>8</a:t>
            </a:r>
            <a:r>
              <a:rPr lang="en-US" altLang="en-US" sz="2000" dirty="0">
                <a:solidFill>
                  <a:schemeClr val="tx1"/>
                </a:solidFill>
              </a:rPr>
              <a:t> and STEP-WISE</a:t>
            </a:r>
            <a:r>
              <a:rPr lang="en-US" altLang="en-US" sz="2000" baseline="30000" dirty="0">
                <a:solidFill>
                  <a:schemeClr val="tx1"/>
                </a:solidFill>
              </a:rPr>
              <a:t>2</a:t>
            </a:r>
            <a:r>
              <a:rPr lang="en-US" altLang="en-US" sz="2000" dirty="0">
                <a:solidFill>
                  <a:schemeClr val="tx1"/>
                </a:solidFill>
              </a:rPr>
              <a:t> studies: titration of prandial insulin was based on postprandial BG</a:t>
            </a:r>
          </a:p>
          <a:p>
            <a:pPr lvl="1"/>
            <a:r>
              <a:rPr lang="en-US" altLang="en-US" sz="1600" dirty="0">
                <a:solidFill>
                  <a:schemeClr val="tx1"/>
                </a:solidFill>
              </a:rPr>
              <a:t>Targets: 144 and 160 mg/dL ( 8.0 and 8.9 mmol/L), </a:t>
            </a:r>
          </a:p>
          <a:p>
            <a:r>
              <a:rPr lang="en-US" altLang="en-US" sz="2000" dirty="0">
                <a:solidFill>
                  <a:schemeClr val="tx1"/>
                </a:solidFill>
              </a:rPr>
              <a:t>In the STEP-WISE study, titration based on premeal BG has been shown to be as effective as titration based on postmeal BG</a:t>
            </a:r>
            <a:r>
              <a:rPr lang="en-US" altLang="en-US" sz="2000" baseline="30000" dirty="0">
                <a:solidFill>
                  <a:schemeClr val="tx1"/>
                </a:solidFill>
              </a:rPr>
              <a:t>2</a:t>
            </a:r>
            <a:endParaRPr lang="en-US" altLang="en-US" sz="2000" dirty="0">
              <a:solidFill>
                <a:schemeClr val="tx1"/>
              </a:solidFill>
            </a:endParaRPr>
          </a:p>
          <a:p>
            <a:r>
              <a:rPr lang="nl-BE" altLang="en-US" sz="2000" dirty="0">
                <a:solidFill>
                  <a:schemeClr val="tx1"/>
                </a:solidFill>
              </a:rPr>
              <a:t>In countries with a long time between meals, such as late supper, </a:t>
            </a:r>
            <a:br>
              <a:rPr lang="nl-BE" altLang="en-US" sz="2000" dirty="0">
                <a:solidFill>
                  <a:schemeClr val="tx1"/>
                </a:solidFill>
              </a:rPr>
            </a:br>
            <a:r>
              <a:rPr lang="nl-BE" altLang="en-US" sz="2000" dirty="0">
                <a:solidFill>
                  <a:schemeClr val="tx1"/>
                </a:solidFill>
              </a:rPr>
              <a:t>2-hour postmeal values may be appropriate</a:t>
            </a:r>
            <a:r>
              <a:rPr lang="nl-BE" altLang="en-US" sz="2000" baseline="30000" dirty="0">
                <a:solidFill>
                  <a:schemeClr val="tx1"/>
                </a:solidFill>
              </a:rPr>
              <a:t>9</a:t>
            </a:r>
            <a:r>
              <a:rPr lang="nl-BE" altLang="en-US" sz="2000" dirty="0">
                <a:solidFill>
                  <a:schemeClr val="tx1"/>
                </a:solidFill>
              </a:rPr>
              <a:t> </a:t>
            </a:r>
            <a:endParaRPr lang="en-US" altLang="en-US" sz="2000" dirty="0">
              <a:solidFill>
                <a:schemeClr val="tx1"/>
              </a:solidFill>
            </a:endParaRPr>
          </a:p>
        </p:txBody>
      </p:sp>
      <p:sp>
        <p:nvSpPr>
          <p:cNvPr id="3" name="Text Placeholder 2"/>
          <p:cNvSpPr>
            <a:spLocks noGrp="1"/>
          </p:cNvSpPr>
          <p:nvPr>
            <p:ph type="body" sz="quarter" idx="4294967295"/>
          </p:nvPr>
        </p:nvSpPr>
        <p:spPr>
          <a:xfrm>
            <a:off x="235629" y="6165668"/>
            <a:ext cx="8189913" cy="457200"/>
          </a:xfrm>
          <a:prstGeom prst="rect">
            <a:avLst/>
          </a:prstGeom>
        </p:spPr>
        <p:txBody>
          <a:bodyPr numCol="2" anchor="b"/>
          <a:lstStyle/>
          <a:p>
            <a:pPr marL="228600" indent="-228600">
              <a:lnSpc>
                <a:spcPct val="100000"/>
              </a:lnSpc>
              <a:spcAft>
                <a:spcPct val="0"/>
              </a:spcAft>
            </a:pPr>
            <a:r>
              <a:rPr lang="en-US" altLang="en-US" sz="1000" dirty="0">
                <a:solidFill>
                  <a:schemeClr val="tx1">
                    <a:lumMod val="75000"/>
                    <a:lumOff val="25000"/>
                  </a:schemeClr>
                </a:solidFill>
              </a:rPr>
              <a:t>Rodbard HW et al. </a:t>
            </a:r>
            <a:r>
              <a:rPr lang="en-US" altLang="en-US" sz="1000" i="1" dirty="0">
                <a:solidFill>
                  <a:schemeClr val="tx1">
                    <a:lumMod val="75000"/>
                    <a:lumOff val="25000"/>
                  </a:schemeClr>
                </a:solidFill>
              </a:rPr>
              <a:t>Lancet Diabetes Endocrinol </a:t>
            </a:r>
            <a:r>
              <a:rPr lang="en-US" altLang="en-US" sz="1000" dirty="0">
                <a:solidFill>
                  <a:schemeClr val="tx1">
                    <a:lumMod val="75000"/>
                    <a:lumOff val="25000"/>
                  </a:schemeClr>
                </a:solidFill>
              </a:rPr>
              <a:t>2014;2:30-7</a:t>
            </a:r>
          </a:p>
          <a:p>
            <a:pPr marL="228600" indent="-228600">
              <a:lnSpc>
                <a:spcPct val="100000"/>
              </a:lnSpc>
              <a:spcAft>
                <a:spcPct val="0"/>
              </a:spcAft>
            </a:pPr>
            <a:r>
              <a:rPr lang="en-US" altLang="en-US" sz="1000" dirty="0">
                <a:solidFill>
                  <a:schemeClr val="tx1">
                    <a:lumMod val="75000"/>
                    <a:lumOff val="25000"/>
                  </a:schemeClr>
                </a:solidFill>
              </a:rPr>
              <a:t>Meneghini L et al. </a:t>
            </a:r>
            <a:r>
              <a:rPr lang="en-US" altLang="en-US" sz="1000" i="1" dirty="0">
                <a:solidFill>
                  <a:schemeClr val="tx1">
                    <a:lumMod val="75000"/>
                    <a:lumOff val="25000"/>
                  </a:schemeClr>
                </a:solidFill>
              </a:rPr>
              <a:t>Endocr Pract</a:t>
            </a:r>
            <a:r>
              <a:rPr lang="en-US" altLang="en-US" sz="1000" dirty="0">
                <a:solidFill>
                  <a:schemeClr val="tx1">
                    <a:lumMod val="75000"/>
                    <a:lumOff val="25000"/>
                  </a:schemeClr>
                </a:solidFill>
              </a:rPr>
              <a:t> 2011;17:727-3</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Riddle MC et al. </a:t>
            </a:r>
            <a:r>
              <a:rPr lang="en-US" altLang="en-US" sz="1000" i="1" dirty="0">
                <a:solidFill>
                  <a:schemeClr val="tx1">
                    <a:lumMod val="75000"/>
                    <a:lumOff val="25000"/>
                  </a:schemeClr>
                </a:solidFill>
                <a:cs typeface="Arial" pitchFamily="34" charset="0"/>
              </a:rPr>
              <a:t>Diabetes Obes Met</a:t>
            </a:r>
            <a:r>
              <a:rPr lang="en-US" altLang="en-US" sz="1000" dirty="0">
                <a:solidFill>
                  <a:schemeClr val="tx1">
                    <a:lumMod val="75000"/>
                    <a:lumOff val="25000"/>
                  </a:schemeClr>
                </a:solidFill>
                <a:cs typeface="Arial" pitchFamily="34" charset="0"/>
              </a:rPr>
              <a:t> 2014;16:396-402</a:t>
            </a:r>
            <a:endParaRPr lang="en-US" altLang="en-US" sz="1000" dirty="0">
              <a:solidFill>
                <a:schemeClr val="tx1">
                  <a:lumMod val="75000"/>
                  <a:lumOff val="25000"/>
                </a:schemeClr>
              </a:solidFill>
            </a:endParaRPr>
          </a:p>
          <a:p>
            <a:pPr marL="228600" indent="-228600">
              <a:lnSpc>
                <a:spcPct val="100000"/>
              </a:lnSpc>
              <a:spcAft>
                <a:spcPct val="0"/>
              </a:spcAft>
            </a:pPr>
            <a:r>
              <a:rPr lang="en-US" altLang="en-US" sz="1000" dirty="0">
                <a:solidFill>
                  <a:schemeClr val="tx1">
                    <a:lumMod val="75000"/>
                    <a:lumOff val="25000"/>
                  </a:schemeClr>
                </a:solidFill>
              </a:rPr>
              <a:t>Giugliano D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2014;37:372-80</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Bowering K et al. </a:t>
            </a:r>
            <a:r>
              <a:rPr lang="en-US" altLang="en-US" sz="1000" i="1" dirty="0">
                <a:solidFill>
                  <a:schemeClr val="tx1">
                    <a:lumMod val="75000"/>
                    <a:lumOff val="25000"/>
                  </a:schemeClr>
                </a:solidFill>
                <a:cs typeface="Arial" pitchFamily="34" charset="0"/>
              </a:rPr>
              <a:t>Diabet Med </a:t>
            </a:r>
            <a:r>
              <a:rPr lang="en-US" altLang="en-US" sz="1000" dirty="0">
                <a:solidFill>
                  <a:schemeClr val="tx1">
                    <a:lumMod val="75000"/>
                    <a:lumOff val="25000"/>
                  </a:schemeClr>
                </a:solidFill>
                <a:cs typeface="Arial" pitchFamily="34" charset="0"/>
              </a:rPr>
              <a:t>2012;29:e263-72</a:t>
            </a:r>
          </a:p>
          <a:p>
            <a:pPr marL="228600" indent="-228600">
              <a:lnSpc>
                <a:spcPct val="100000"/>
              </a:lnSpc>
              <a:spcAft>
                <a:spcPct val="0"/>
              </a:spcAft>
            </a:pPr>
            <a:r>
              <a:rPr lang="en-US" altLang="en-US" sz="1000" dirty="0">
                <a:solidFill>
                  <a:schemeClr val="tx1">
                    <a:lumMod val="75000"/>
                    <a:lumOff val="25000"/>
                  </a:schemeClr>
                </a:solidFill>
              </a:rPr>
              <a:t>Jain SM et al. </a:t>
            </a:r>
            <a:r>
              <a:rPr lang="en-US" altLang="en-US" sz="1000" i="1" dirty="0">
                <a:solidFill>
                  <a:schemeClr val="tx1">
                    <a:lumMod val="75000"/>
                    <a:lumOff val="25000"/>
                  </a:schemeClr>
                </a:solidFill>
              </a:rPr>
              <a:t>Diabetes Obes Met </a:t>
            </a:r>
            <a:r>
              <a:rPr lang="en-US" altLang="en-US" sz="1000" dirty="0">
                <a:solidFill>
                  <a:schemeClr val="tx1">
                    <a:lumMod val="75000"/>
                    <a:lumOff val="25000"/>
                  </a:schemeClr>
                </a:solidFill>
              </a:rPr>
              <a:t>2010;12;967-75</a:t>
            </a:r>
          </a:p>
          <a:p>
            <a:pPr marL="228600" indent="-228600">
              <a:lnSpc>
                <a:spcPct val="100000"/>
              </a:lnSpc>
              <a:spcAft>
                <a:spcPct val="0"/>
              </a:spcAft>
            </a:pPr>
            <a:r>
              <a:rPr lang="en-US" altLang="en-US" sz="1000" dirty="0">
                <a:solidFill>
                  <a:schemeClr val="tx1">
                    <a:lumMod val="75000"/>
                    <a:lumOff val="25000"/>
                  </a:schemeClr>
                </a:solidFill>
              </a:rPr>
              <a:t>Edelman SV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2014;37:2132-40</a:t>
            </a:r>
            <a:endParaRPr lang="en-US" altLang="en-US" sz="1000" dirty="0">
              <a:solidFill>
                <a:schemeClr val="tx1">
                  <a:lumMod val="75000"/>
                  <a:lumOff val="25000"/>
                </a:schemeClr>
              </a:solidFill>
              <a:cs typeface="Arial" pitchFamily="34" charset="0"/>
            </a:endParaRPr>
          </a:p>
          <a:p>
            <a:pPr marL="228600" indent="-228600">
              <a:lnSpc>
                <a:spcPct val="100000"/>
              </a:lnSpc>
              <a:spcAft>
                <a:spcPct val="0"/>
              </a:spcAft>
            </a:pPr>
            <a:r>
              <a:rPr lang="en-US" altLang="en-US" sz="1000" dirty="0">
                <a:solidFill>
                  <a:schemeClr val="tx1">
                    <a:lumMod val="75000"/>
                    <a:lumOff val="25000"/>
                  </a:schemeClr>
                </a:solidFill>
              </a:rPr>
              <a:t>Raccah D et al. </a:t>
            </a:r>
            <a:r>
              <a:rPr lang="en-US" altLang="en-US" sz="1000" i="1" dirty="0">
                <a:solidFill>
                  <a:schemeClr val="tx1">
                    <a:lumMod val="75000"/>
                    <a:lumOff val="25000"/>
                  </a:schemeClr>
                </a:solidFill>
              </a:rPr>
              <a:t>Diabetes Metab</a:t>
            </a:r>
            <a:r>
              <a:rPr lang="en-US" altLang="en-US" sz="1000" dirty="0">
                <a:solidFill>
                  <a:schemeClr val="tx1">
                    <a:lumMod val="75000"/>
                    <a:lumOff val="25000"/>
                  </a:schemeClr>
                </a:solidFill>
              </a:rPr>
              <a:t> 2012;38:507-14</a:t>
            </a:r>
          </a:p>
          <a:p>
            <a:pPr marL="228600" indent="-228600">
              <a:lnSpc>
                <a:spcPct val="100000"/>
              </a:lnSpc>
              <a:spcAft>
                <a:spcPct val="0"/>
              </a:spcAft>
            </a:pPr>
            <a:r>
              <a:rPr lang="en-US" altLang="en-US" sz="1000" dirty="0">
                <a:solidFill>
                  <a:schemeClr val="tx1">
                    <a:lumMod val="75000"/>
                    <a:lumOff val="25000"/>
                  </a:schemeClr>
                </a:solidFill>
              </a:rPr>
              <a:t>Raccah D et al. </a:t>
            </a:r>
            <a:r>
              <a:rPr lang="en-US" altLang="en-US" sz="1000" i="1" dirty="0">
                <a:solidFill>
                  <a:schemeClr val="tx1">
                    <a:lumMod val="75000"/>
                    <a:lumOff val="25000"/>
                  </a:schemeClr>
                </a:solidFill>
              </a:rPr>
              <a:t>Diabet Med </a:t>
            </a:r>
            <a:r>
              <a:rPr lang="en-US" altLang="en-US" sz="1000" dirty="0">
                <a:solidFill>
                  <a:schemeClr val="tx1">
                    <a:lumMod val="75000"/>
                    <a:lumOff val="25000"/>
                  </a:schemeClr>
                </a:solidFill>
              </a:rPr>
              <a:t>2017;(Ahead of print)</a:t>
            </a:r>
          </a:p>
        </p:txBody>
      </p:sp>
      <p:sp>
        <p:nvSpPr>
          <p:cNvPr id="6" name="Rounded Rectangle 5"/>
          <p:cNvSpPr/>
          <p:nvPr/>
        </p:nvSpPr>
        <p:spPr>
          <a:xfrm>
            <a:off x="195942" y="4959026"/>
            <a:ext cx="8784771" cy="584775"/>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D52B1E"/>
              </a:buClr>
            </a:pPr>
            <a:r>
              <a:rPr lang="en-US" altLang="en-US" b="1" dirty="0">
                <a:solidFill>
                  <a:schemeClr val="bg1"/>
                </a:solidFill>
                <a:latin typeface="Arial" pitchFamily="34" charset="0"/>
                <a:cs typeface="Arial" pitchFamily="34" charset="0"/>
              </a:rPr>
              <a:t>Premeal values may be easier for patients to measure in daily life </a:t>
            </a:r>
          </a:p>
          <a:p>
            <a:pPr algn="ctr">
              <a:buClr>
                <a:srgbClr val="D52B1E"/>
              </a:buClr>
            </a:pPr>
            <a:r>
              <a:rPr lang="en-US" altLang="en-US" b="1" dirty="0">
                <a:solidFill>
                  <a:schemeClr val="bg1"/>
                </a:solidFill>
                <a:latin typeface="Arial" pitchFamily="34" charset="0"/>
                <a:cs typeface="Arial" pitchFamily="34" charset="0"/>
              </a:rPr>
              <a:t>and provide  less variability than postmeal measures </a:t>
            </a:r>
          </a:p>
        </p:txBody>
      </p:sp>
    </p:spTree>
    <p:extLst>
      <p:ext uri="{BB962C8B-B14F-4D97-AF65-F5344CB8AC3E}">
        <p14:creationId xmlns:p14="http://schemas.microsoft.com/office/powerpoint/2010/main" val="297423881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 y="217973"/>
            <a:ext cx="8896893" cy="914400"/>
          </a:xfrm>
        </p:spPr>
        <p:txBody>
          <a:bodyPr/>
          <a:lstStyle/>
          <a:p>
            <a:pPr algn="ctr">
              <a:defRPr/>
            </a:pPr>
            <a:r>
              <a:rPr lang="en-US" sz="2800" b="1" dirty="0">
                <a:latin typeface="Times New Roman" pitchFamily="18" charset="0"/>
                <a:cs typeface="Times New Roman" pitchFamily="18" charset="0"/>
              </a:rPr>
              <a:t>Patient-directed Insulin Titration in Basal-plus Studies</a:t>
            </a:r>
          </a:p>
        </p:txBody>
      </p:sp>
      <p:sp>
        <p:nvSpPr>
          <p:cNvPr id="10243" name="Content Placeholder 3"/>
          <p:cNvSpPr>
            <a:spLocks noGrp="1"/>
          </p:cNvSpPr>
          <p:nvPr>
            <p:ph idx="4294967295"/>
          </p:nvPr>
        </p:nvSpPr>
        <p:spPr>
          <a:xfrm>
            <a:off x="163287" y="1149790"/>
            <a:ext cx="8229600" cy="4492625"/>
          </a:xfrm>
          <a:prstGeom prst="rect">
            <a:avLst/>
          </a:prstGeom>
        </p:spPr>
        <p:txBody>
          <a:bodyPr/>
          <a:lstStyle/>
          <a:p>
            <a:pPr>
              <a:spcAft>
                <a:spcPts val="400"/>
              </a:spcAft>
            </a:pPr>
            <a:r>
              <a:rPr lang="en-US" altLang="en-US" sz="2200" dirty="0">
                <a:solidFill>
                  <a:schemeClr val="tx1"/>
                </a:solidFill>
              </a:rPr>
              <a:t>ELEONOR study</a:t>
            </a:r>
            <a:r>
              <a:rPr lang="en-US" altLang="en-US" sz="2200" baseline="30000" dirty="0">
                <a:solidFill>
                  <a:schemeClr val="tx1"/>
                </a:solidFill>
              </a:rPr>
              <a:t>1,2</a:t>
            </a:r>
            <a:endParaRPr lang="en-US" altLang="en-US" sz="2200" dirty="0">
              <a:solidFill>
                <a:schemeClr val="tx1"/>
              </a:solidFill>
            </a:endParaRPr>
          </a:p>
          <a:p>
            <a:pPr lvl="1">
              <a:spcAft>
                <a:spcPts val="400"/>
              </a:spcAft>
            </a:pPr>
            <a:r>
              <a:rPr lang="en-US" sz="1800" dirty="0">
                <a:solidFill>
                  <a:schemeClr val="tx1"/>
                </a:solidFill>
              </a:rPr>
              <a:t>Conventional SMBG with physician-directed titration was as effective as telecare for patients titrating initial single prandial insulin injection</a:t>
            </a:r>
          </a:p>
          <a:p>
            <a:pPr lvl="1">
              <a:spcAft>
                <a:spcPts val="400"/>
              </a:spcAft>
            </a:pPr>
            <a:r>
              <a:rPr lang="en-US" sz="1800" dirty="0">
                <a:solidFill>
                  <a:schemeClr val="tx1"/>
                </a:solidFill>
              </a:rPr>
              <a:t>Telecare was associated with similar levels of patient satisfaction</a:t>
            </a:r>
          </a:p>
          <a:p>
            <a:pPr eaLnBrk="1" fontAlgn="ctr" hangingPunct="1">
              <a:spcAft>
                <a:spcPts val="400"/>
              </a:spcAft>
            </a:pPr>
            <a:r>
              <a:rPr lang="en-US" sz="2200" dirty="0">
                <a:solidFill>
                  <a:schemeClr val="tx1"/>
                </a:solidFill>
              </a:rPr>
              <a:t>START study</a:t>
            </a:r>
            <a:r>
              <a:rPr lang="en-US" sz="2200" baseline="30000" dirty="0">
                <a:solidFill>
                  <a:schemeClr val="tx1"/>
                </a:solidFill>
              </a:rPr>
              <a:t>3</a:t>
            </a:r>
            <a:endParaRPr lang="en-US" sz="2200" dirty="0">
              <a:solidFill>
                <a:schemeClr val="tx1"/>
              </a:solidFill>
            </a:endParaRPr>
          </a:p>
          <a:p>
            <a:pPr lvl="1" eaLnBrk="1" fontAlgn="ctr" hangingPunct="1">
              <a:spcAft>
                <a:spcPts val="400"/>
              </a:spcAft>
            </a:pPr>
            <a:r>
              <a:rPr lang="en-US" sz="1800" dirty="0">
                <a:solidFill>
                  <a:schemeClr val="tx1"/>
                </a:solidFill>
              </a:rPr>
              <a:t>Similar efficacy for patient- and physician-directed titration of initial single prandial insulin (noninferiority demonstrated)</a:t>
            </a:r>
            <a:endParaRPr lang="en-US" sz="2400" dirty="0">
              <a:solidFill>
                <a:schemeClr val="tx1"/>
              </a:solidFill>
            </a:endParaRPr>
          </a:p>
          <a:p>
            <a:pPr eaLnBrk="1" fontAlgn="ctr" hangingPunct="1">
              <a:spcAft>
                <a:spcPts val="400"/>
              </a:spcAft>
            </a:pPr>
            <a:r>
              <a:rPr lang="en-US" sz="2200" dirty="0">
                <a:solidFill>
                  <a:schemeClr val="tx1"/>
                </a:solidFill>
              </a:rPr>
              <a:t>AUTONOMY study</a:t>
            </a:r>
            <a:r>
              <a:rPr lang="en-US" sz="2200" baseline="30000" dirty="0">
                <a:solidFill>
                  <a:schemeClr val="tx1"/>
                </a:solidFill>
              </a:rPr>
              <a:t>4</a:t>
            </a:r>
          </a:p>
          <a:p>
            <a:pPr lvl="1" eaLnBrk="1" fontAlgn="ctr" hangingPunct="1">
              <a:spcAft>
                <a:spcPts val="400"/>
              </a:spcAft>
            </a:pPr>
            <a:r>
              <a:rPr lang="en-US" sz="1800" dirty="0">
                <a:solidFill>
                  <a:schemeClr val="tx1"/>
                </a:solidFill>
              </a:rPr>
              <a:t>Significant reductions in HbA1c with 2 patient-driven titration algorithms</a:t>
            </a:r>
          </a:p>
          <a:p>
            <a:pPr lvl="1" eaLnBrk="1" fontAlgn="ctr" hangingPunct="1">
              <a:spcAft>
                <a:spcPts val="400"/>
              </a:spcAft>
            </a:pPr>
            <a:r>
              <a:rPr lang="en-US" sz="1800" dirty="0">
                <a:solidFill>
                  <a:schemeClr val="tx1"/>
                </a:solidFill>
              </a:rPr>
              <a:t>Low incidence of hypoglycemia</a:t>
            </a:r>
          </a:p>
          <a:p>
            <a:pPr lvl="1" eaLnBrk="1" fontAlgn="ctr" hangingPunct="1">
              <a:spcAft>
                <a:spcPts val="400"/>
              </a:spcAft>
            </a:pPr>
            <a:r>
              <a:rPr lang="en-US" sz="1800" dirty="0">
                <a:solidFill>
                  <a:schemeClr val="tx1"/>
                </a:solidFill>
              </a:rPr>
              <a:t>Most patients required ≤2 prandial injections per day</a:t>
            </a:r>
            <a:endParaRPr lang="en-US" sz="2000" dirty="0">
              <a:solidFill>
                <a:schemeClr val="tx1"/>
              </a:solidFill>
            </a:endParaRPr>
          </a:p>
          <a:p>
            <a:pPr marL="457200" lvl="1" indent="0" eaLnBrk="1" fontAlgn="ctr" hangingPunct="1">
              <a:spcAft>
                <a:spcPts val="400"/>
              </a:spcAft>
              <a:buNone/>
            </a:pPr>
            <a:endParaRPr lang="en-US" sz="1800" b="1" dirty="0">
              <a:solidFill>
                <a:schemeClr val="tx1"/>
              </a:solidFill>
            </a:endParaRPr>
          </a:p>
        </p:txBody>
      </p:sp>
      <p:sp>
        <p:nvSpPr>
          <p:cNvPr id="2" name="Text Placeholder 1"/>
          <p:cNvSpPr>
            <a:spLocks noGrp="1"/>
          </p:cNvSpPr>
          <p:nvPr>
            <p:ph type="body" sz="quarter" idx="4294967295"/>
          </p:nvPr>
        </p:nvSpPr>
        <p:spPr>
          <a:xfrm>
            <a:off x="0" y="6332538"/>
            <a:ext cx="8189913" cy="457200"/>
          </a:xfrm>
          <a:prstGeom prst="rect">
            <a:avLst/>
          </a:prstGeom>
        </p:spPr>
        <p:txBody>
          <a:bodyPr numCol="2" anchor="b"/>
          <a:lstStyle/>
          <a:p>
            <a:pPr marL="228600" indent="-228600">
              <a:lnSpc>
                <a:spcPct val="100000"/>
              </a:lnSpc>
              <a:spcAft>
                <a:spcPct val="0"/>
              </a:spcAft>
            </a:pPr>
            <a:r>
              <a:rPr lang="en-US" altLang="en-US" sz="1000" dirty="0">
                <a:solidFill>
                  <a:schemeClr val="tx1">
                    <a:lumMod val="75000"/>
                    <a:lumOff val="25000"/>
                  </a:schemeClr>
                </a:solidFill>
                <a:cs typeface="Arial" pitchFamily="34" charset="0"/>
              </a:rPr>
              <a:t>Nicolucci A et al. </a:t>
            </a:r>
            <a:r>
              <a:rPr lang="en-US" altLang="en-US" sz="1000" i="1" dirty="0">
                <a:solidFill>
                  <a:schemeClr val="tx1">
                    <a:lumMod val="75000"/>
                    <a:lumOff val="25000"/>
                  </a:schemeClr>
                </a:solidFill>
                <a:cs typeface="Arial" pitchFamily="34" charset="0"/>
              </a:rPr>
              <a:t>Diabetes Care </a:t>
            </a:r>
            <a:r>
              <a:rPr lang="en-US" altLang="en-US" sz="1000" dirty="0">
                <a:solidFill>
                  <a:schemeClr val="tx1">
                    <a:lumMod val="75000"/>
                    <a:lumOff val="25000"/>
                  </a:schemeClr>
                </a:solidFill>
                <a:cs typeface="Arial" pitchFamily="34" charset="0"/>
              </a:rPr>
              <a:t>2011;34:2524-6</a:t>
            </a:r>
          </a:p>
          <a:p>
            <a:pPr marL="228600" indent="-228600">
              <a:lnSpc>
                <a:spcPct val="100000"/>
              </a:lnSpc>
              <a:spcAft>
                <a:spcPct val="0"/>
              </a:spcAft>
            </a:pPr>
            <a:r>
              <a:rPr lang="en-US" altLang="en-US" sz="1000" dirty="0">
                <a:solidFill>
                  <a:schemeClr val="tx1">
                    <a:lumMod val="75000"/>
                    <a:lumOff val="25000"/>
                  </a:schemeClr>
                </a:solidFill>
                <a:cs typeface="Arial" pitchFamily="34" charset="0"/>
              </a:rPr>
              <a:t>Del Prato S et al. </a:t>
            </a:r>
            <a:r>
              <a:rPr lang="en-US" altLang="en-US" sz="1000" i="1" dirty="0">
                <a:solidFill>
                  <a:schemeClr val="tx1">
                    <a:lumMod val="75000"/>
                    <a:lumOff val="25000"/>
                  </a:schemeClr>
                </a:solidFill>
                <a:cs typeface="Arial" pitchFamily="34" charset="0"/>
              </a:rPr>
              <a:t>Diabetes Technol Ther</a:t>
            </a:r>
            <a:r>
              <a:rPr lang="en-US" altLang="en-US" sz="1000" dirty="0">
                <a:solidFill>
                  <a:schemeClr val="tx1">
                    <a:lumMod val="75000"/>
                    <a:lumOff val="25000"/>
                  </a:schemeClr>
                </a:solidFill>
                <a:cs typeface="Arial" pitchFamily="34" charset="0"/>
              </a:rPr>
              <a:t> 2012;14:175-82</a:t>
            </a:r>
          </a:p>
          <a:p>
            <a:pPr marL="228600" indent="-228600">
              <a:lnSpc>
                <a:spcPct val="100000"/>
              </a:lnSpc>
              <a:spcAft>
                <a:spcPct val="0"/>
              </a:spcAft>
            </a:pPr>
            <a:r>
              <a:rPr lang="en-US" altLang="en-US" sz="1000" dirty="0">
                <a:solidFill>
                  <a:schemeClr val="tx1">
                    <a:lumMod val="75000"/>
                    <a:lumOff val="25000"/>
                  </a:schemeClr>
                </a:solidFill>
              </a:rPr>
              <a:t>Harris SB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2014;37:604-10</a:t>
            </a:r>
          </a:p>
          <a:p>
            <a:pPr marL="228600" indent="-228600">
              <a:lnSpc>
                <a:spcPct val="100000"/>
              </a:lnSpc>
              <a:spcAft>
                <a:spcPct val="0"/>
              </a:spcAft>
            </a:pPr>
            <a:r>
              <a:rPr lang="en-US" altLang="en-US" sz="1000" dirty="0">
                <a:solidFill>
                  <a:schemeClr val="tx1">
                    <a:lumMod val="75000"/>
                    <a:lumOff val="25000"/>
                  </a:schemeClr>
                </a:solidFill>
              </a:rPr>
              <a:t>Edelman SV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2014;37:2132-40</a:t>
            </a:r>
          </a:p>
          <a:p>
            <a:pPr marL="228600" indent="-228600">
              <a:lnSpc>
                <a:spcPct val="100000"/>
              </a:lnSpc>
              <a:spcAft>
                <a:spcPct val="0"/>
              </a:spcAft>
            </a:pPr>
            <a:r>
              <a:rPr lang="en-US" altLang="en-US" sz="1000" dirty="0">
                <a:solidFill>
                  <a:schemeClr val="tx1">
                    <a:lumMod val="75000"/>
                    <a:lumOff val="25000"/>
                  </a:schemeClr>
                </a:solidFill>
              </a:rPr>
              <a:t>White RD. </a:t>
            </a:r>
            <a:r>
              <a:rPr lang="en-US" altLang="en-US" sz="1000" i="1" dirty="0">
                <a:solidFill>
                  <a:schemeClr val="tx1">
                    <a:lumMod val="75000"/>
                    <a:lumOff val="25000"/>
                  </a:schemeClr>
                </a:solidFill>
              </a:rPr>
              <a:t>Curr Med Res Opin </a:t>
            </a:r>
            <a:r>
              <a:rPr lang="en-US" altLang="en-US" sz="1000" dirty="0">
                <a:solidFill>
                  <a:schemeClr val="tx1">
                    <a:lumMod val="75000"/>
                    <a:lumOff val="25000"/>
                  </a:schemeClr>
                </a:solidFill>
              </a:rPr>
              <a:t>2012;28:979-89</a:t>
            </a:r>
          </a:p>
        </p:txBody>
      </p:sp>
      <p:sp>
        <p:nvSpPr>
          <p:cNvPr id="6" name="Rounded Rectangle 5"/>
          <p:cNvSpPr/>
          <p:nvPr/>
        </p:nvSpPr>
        <p:spPr>
          <a:xfrm>
            <a:off x="195942" y="5332611"/>
            <a:ext cx="8784771" cy="584775"/>
          </a:xfrm>
          <a:prstGeom prst="roundRect">
            <a:avLst/>
          </a:prstGeom>
          <a:solidFill>
            <a:srgbClr val="82786F"/>
          </a:solidFill>
          <a:ln>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D52B1E"/>
              </a:buClr>
            </a:pPr>
            <a:r>
              <a:rPr lang="en-US" altLang="en-US" b="1" dirty="0">
                <a:solidFill>
                  <a:schemeClr val="bg1"/>
                </a:solidFill>
                <a:latin typeface="Arial" pitchFamily="34" charset="0"/>
                <a:cs typeface="Arial" pitchFamily="34" charset="0"/>
              </a:rPr>
              <a:t>Self-titration algorithms can empower patients, enhance compliance,</a:t>
            </a:r>
          </a:p>
          <a:p>
            <a:pPr algn="ctr">
              <a:buClr>
                <a:srgbClr val="D52B1E"/>
              </a:buClr>
            </a:pPr>
            <a:r>
              <a:rPr lang="en-US" altLang="en-US" b="1" dirty="0">
                <a:solidFill>
                  <a:schemeClr val="bg1"/>
                </a:solidFill>
                <a:latin typeface="Arial" pitchFamily="34" charset="0"/>
                <a:cs typeface="Arial" pitchFamily="34" charset="0"/>
              </a:rPr>
              <a:t> and reduce burden on physicians</a:t>
            </a:r>
            <a:r>
              <a:rPr lang="en-US" altLang="en-US" b="1" baseline="30000" dirty="0">
                <a:solidFill>
                  <a:schemeClr val="bg1"/>
                </a:solidFill>
                <a:latin typeface="Arial" pitchFamily="34" charset="0"/>
                <a:cs typeface="Arial" pitchFamily="34" charset="0"/>
              </a:rPr>
              <a:t>5</a:t>
            </a:r>
          </a:p>
        </p:txBody>
      </p:sp>
    </p:spTree>
    <p:extLst>
      <p:ext uri="{BB962C8B-B14F-4D97-AF65-F5344CB8AC3E}">
        <p14:creationId xmlns:p14="http://schemas.microsoft.com/office/powerpoint/2010/main" val="251937275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488" y="200297"/>
            <a:ext cx="8810038" cy="914400"/>
          </a:xfrm>
        </p:spPr>
        <p:txBody>
          <a:bodyPr/>
          <a:lstStyle/>
          <a:p>
            <a:pPr algn="ctr">
              <a:defRPr/>
            </a:pPr>
            <a:r>
              <a:rPr lang="en-US" sz="2800" b="1" dirty="0">
                <a:latin typeface="Times New Roman" pitchFamily="18" charset="0"/>
                <a:cs typeface="Times New Roman" pitchFamily="18" charset="0"/>
              </a:rPr>
              <a:t>Basal-plus Insulin Regimen: Summary and Conclusions </a:t>
            </a:r>
          </a:p>
        </p:txBody>
      </p:sp>
      <p:sp>
        <p:nvSpPr>
          <p:cNvPr id="10243" name="Content Placeholder 3"/>
          <p:cNvSpPr>
            <a:spLocks noGrp="1"/>
          </p:cNvSpPr>
          <p:nvPr>
            <p:ph idx="4294967295"/>
          </p:nvPr>
        </p:nvSpPr>
        <p:spPr>
          <a:xfrm>
            <a:off x="457200" y="1182687"/>
            <a:ext cx="8229600" cy="4492625"/>
          </a:xfrm>
          <a:prstGeom prst="rect">
            <a:avLst/>
          </a:prstGeom>
        </p:spPr>
        <p:txBody>
          <a:bodyPr/>
          <a:lstStyle/>
          <a:p>
            <a:pPr>
              <a:spcAft>
                <a:spcPts val="500"/>
              </a:spcAft>
            </a:pPr>
            <a:r>
              <a:rPr lang="en-US" altLang="en-US" sz="2000" dirty="0">
                <a:solidFill>
                  <a:schemeClr val="tx1"/>
                </a:solidFill>
              </a:rPr>
              <a:t>Initiation and intensification of insulin therapy are often delayed</a:t>
            </a:r>
            <a:r>
              <a:rPr lang="en-US" altLang="en-US" sz="2000" baseline="30000" dirty="0">
                <a:solidFill>
                  <a:schemeClr val="tx1"/>
                </a:solidFill>
              </a:rPr>
              <a:t>1,2 </a:t>
            </a:r>
            <a:r>
              <a:rPr lang="en-US" altLang="en-US" sz="2000" dirty="0">
                <a:solidFill>
                  <a:schemeClr val="tx1"/>
                </a:solidFill>
              </a:rPr>
              <a:t>with patients remaining at high HbA1c over a long time </a:t>
            </a:r>
          </a:p>
          <a:p>
            <a:pPr>
              <a:spcAft>
                <a:spcPts val="500"/>
              </a:spcAft>
            </a:pPr>
            <a:r>
              <a:rPr lang="en-US" altLang="en-US" sz="2000" dirty="0">
                <a:solidFill>
                  <a:schemeClr val="tx1"/>
                </a:solidFill>
              </a:rPr>
              <a:t>Simpler insulin regimens that are easier to teach and implement, may help patients overcome barriers to insulin therapy</a:t>
            </a:r>
            <a:r>
              <a:rPr lang="en-US" altLang="en-US" sz="2000" baseline="30000" dirty="0">
                <a:solidFill>
                  <a:schemeClr val="tx1"/>
                </a:solidFill>
              </a:rPr>
              <a:t>3,4 </a:t>
            </a:r>
            <a:r>
              <a:rPr lang="en-US" altLang="en-US" sz="2000" dirty="0">
                <a:solidFill>
                  <a:schemeClr val="tx1"/>
                </a:solidFill>
              </a:rPr>
              <a:t>in both primary and specialist care settings</a:t>
            </a:r>
          </a:p>
          <a:p>
            <a:pPr>
              <a:spcAft>
                <a:spcPts val="500"/>
              </a:spcAft>
            </a:pPr>
            <a:r>
              <a:rPr lang="en-US" altLang="en-US" sz="2000" dirty="0">
                <a:solidFill>
                  <a:schemeClr val="tx1"/>
                </a:solidFill>
              </a:rPr>
              <a:t>Basal-plus regimens involve stepwise addition </a:t>
            </a:r>
            <a:r>
              <a:rPr lang="en-US" sz="2000" dirty="0">
                <a:solidFill>
                  <a:schemeClr val="tx1"/>
                </a:solidFill>
                <a:cs typeface="Arial" panose="020B0604020202020204" pitchFamily="34" charset="0"/>
              </a:rPr>
              <a:t>of 1-3 daily injections of short- or rapid-acting insulin</a:t>
            </a:r>
            <a:r>
              <a:rPr lang="en-US" sz="2000" baseline="30000" dirty="0">
                <a:solidFill>
                  <a:schemeClr val="tx1"/>
                </a:solidFill>
                <a:cs typeface="Arial" panose="020B0604020202020204" pitchFamily="34" charset="0"/>
              </a:rPr>
              <a:t>5-7</a:t>
            </a:r>
            <a:endParaRPr lang="en-US" altLang="en-US" sz="2000" dirty="0">
              <a:solidFill>
                <a:schemeClr val="tx1"/>
              </a:solidFill>
            </a:endParaRPr>
          </a:p>
          <a:p>
            <a:pPr lvl="1">
              <a:spcAft>
                <a:spcPts val="500"/>
              </a:spcAft>
            </a:pPr>
            <a:r>
              <a:rPr lang="en-US" altLang="en-US" sz="1800" dirty="0">
                <a:solidFill>
                  <a:schemeClr val="tx1"/>
                </a:solidFill>
              </a:rPr>
              <a:t>Similar efficacy to full basal-bolus regimens with similar hypoglycemia rate and higher patient satisfaction</a:t>
            </a:r>
            <a:endParaRPr lang="en-US" altLang="en-US" sz="1800" strike="sngStrike" dirty="0">
              <a:solidFill>
                <a:schemeClr val="tx1"/>
              </a:solidFill>
            </a:endParaRPr>
          </a:p>
          <a:p>
            <a:pPr lvl="1">
              <a:spcAft>
                <a:spcPts val="500"/>
              </a:spcAft>
            </a:pPr>
            <a:r>
              <a:rPr lang="en-US" altLang="en-US" sz="1800" dirty="0">
                <a:solidFill>
                  <a:schemeClr val="tx1"/>
                </a:solidFill>
              </a:rPr>
              <a:t>Most patients required ≤2 daily prandial insulin injections</a:t>
            </a:r>
          </a:p>
          <a:p>
            <a:pPr>
              <a:spcAft>
                <a:spcPts val="500"/>
              </a:spcAft>
            </a:pPr>
            <a:r>
              <a:rPr lang="en-US" sz="2000" dirty="0">
                <a:solidFill>
                  <a:schemeClr val="tx1"/>
                </a:solidFill>
              </a:rPr>
              <a:t>Patient self-titration using simple algorithms have demonstrated efficacy with higher patient satisfaction and may further enhance compliance</a:t>
            </a:r>
            <a:r>
              <a:rPr lang="en-US" sz="2000" baseline="30000" dirty="0">
                <a:solidFill>
                  <a:schemeClr val="tx1"/>
                </a:solidFill>
              </a:rPr>
              <a:t>8-10</a:t>
            </a:r>
          </a:p>
        </p:txBody>
      </p:sp>
      <p:sp>
        <p:nvSpPr>
          <p:cNvPr id="2" name="Text Placeholder 1"/>
          <p:cNvSpPr>
            <a:spLocks noGrp="1"/>
          </p:cNvSpPr>
          <p:nvPr>
            <p:ph type="body" sz="quarter" idx="4294967295"/>
          </p:nvPr>
        </p:nvSpPr>
        <p:spPr>
          <a:xfrm>
            <a:off x="496887" y="6400800"/>
            <a:ext cx="8189913" cy="457200"/>
          </a:xfrm>
          <a:prstGeom prst="rect">
            <a:avLst/>
          </a:prstGeom>
        </p:spPr>
        <p:txBody>
          <a:bodyPr numCol="2" anchor="b"/>
          <a:lstStyle/>
          <a:p>
            <a:pPr marL="228600" indent="-228600">
              <a:lnSpc>
                <a:spcPct val="100000"/>
              </a:lnSpc>
              <a:spcAft>
                <a:spcPct val="0"/>
              </a:spcAft>
            </a:pPr>
            <a:r>
              <a:rPr lang="en-US" altLang="en-US" sz="1000" dirty="0">
                <a:solidFill>
                  <a:schemeClr val="tx1">
                    <a:lumMod val="75000"/>
                    <a:lumOff val="25000"/>
                  </a:schemeClr>
                </a:solidFill>
              </a:rPr>
              <a:t>Khunti K et al. </a:t>
            </a:r>
            <a:r>
              <a:rPr lang="en-US" altLang="en-US" sz="1000" i="1" dirty="0">
                <a:solidFill>
                  <a:schemeClr val="tx1">
                    <a:lumMod val="75000"/>
                    <a:lumOff val="25000"/>
                  </a:schemeClr>
                </a:solidFill>
              </a:rPr>
              <a:t>Diabetes Care </a:t>
            </a:r>
            <a:r>
              <a:rPr lang="en-US" altLang="en-US" sz="1000" dirty="0">
                <a:solidFill>
                  <a:schemeClr val="tx1">
                    <a:lumMod val="75000"/>
                    <a:lumOff val="25000"/>
                  </a:schemeClr>
                </a:solidFill>
              </a:rPr>
              <a:t>2013;36:3411-7</a:t>
            </a:r>
          </a:p>
          <a:p>
            <a:pPr marL="228600" indent="-228600">
              <a:lnSpc>
                <a:spcPct val="100000"/>
              </a:lnSpc>
              <a:spcAft>
                <a:spcPct val="0"/>
              </a:spcAft>
            </a:pPr>
            <a:r>
              <a:rPr lang="en-US" altLang="en-US" sz="1000" dirty="0">
                <a:solidFill>
                  <a:schemeClr val="tx1">
                    <a:lumMod val="75000"/>
                    <a:lumOff val="25000"/>
                  </a:schemeClr>
                </a:solidFill>
              </a:rPr>
              <a:t>Khunti K et al. </a:t>
            </a:r>
            <a:r>
              <a:rPr lang="en-US" altLang="en-US" sz="1000" i="1" dirty="0">
                <a:solidFill>
                  <a:schemeClr val="tx1">
                    <a:lumMod val="75000"/>
                    <a:lumOff val="25000"/>
                  </a:schemeClr>
                </a:solidFill>
              </a:rPr>
              <a:t>Diabetes Obes Metab </a:t>
            </a:r>
            <a:r>
              <a:rPr lang="en-US" altLang="en-US" sz="1000" dirty="0">
                <a:solidFill>
                  <a:schemeClr val="tx1">
                    <a:lumMod val="75000"/>
                    <a:lumOff val="25000"/>
                  </a:schemeClr>
                </a:solidFill>
              </a:rPr>
              <a:t>2016;18:401-9</a:t>
            </a:r>
          </a:p>
          <a:p>
            <a:pPr marL="228600" indent="-228600">
              <a:lnSpc>
                <a:spcPct val="100000"/>
              </a:lnSpc>
              <a:spcAft>
                <a:spcPct val="0"/>
              </a:spcAft>
              <a:tabLst>
                <a:tab pos="4800600" algn="l"/>
              </a:tabLst>
            </a:pPr>
            <a:r>
              <a:rPr lang="en-US" altLang="en-US" sz="1000" dirty="0">
                <a:solidFill>
                  <a:schemeClr val="tx1">
                    <a:lumMod val="75000"/>
                    <a:lumOff val="25000"/>
                  </a:schemeClr>
                </a:solidFill>
                <a:cs typeface="Arial" pitchFamily="34" charset="0"/>
              </a:rPr>
              <a:t>Inzucchi SE et al. </a:t>
            </a:r>
            <a:r>
              <a:rPr lang="en-US" altLang="en-US" sz="1000" i="1" dirty="0">
                <a:solidFill>
                  <a:schemeClr val="tx1">
                    <a:lumMod val="75000"/>
                    <a:lumOff val="25000"/>
                  </a:schemeClr>
                </a:solidFill>
                <a:cs typeface="Arial" pitchFamily="34" charset="0"/>
              </a:rPr>
              <a:t>Diabetes Care</a:t>
            </a:r>
            <a:r>
              <a:rPr lang="en-US" altLang="en-US" sz="1000" dirty="0">
                <a:solidFill>
                  <a:schemeClr val="tx1">
                    <a:lumMod val="75000"/>
                    <a:lumOff val="25000"/>
                  </a:schemeClr>
                </a:solidFill>
                <a:cs typeface="Arial" pitchFamily="34" charset="0"/>
              </a:rPr>
              <a:t> 2015;38:140-9</a:t>
            </a:r>
          </a:p>
          <a:p>
            <a:pPr marL="228600" indent="-228600">
              <a:lnSpc>
                <a:spcPct val="100000"/>
              </a:lnSpc>
              <a:spcAft>
                <a:spcPct val="0"/>
              </a:spcAft>
            </a:pPr>
            <a:r>
              <a:rPr lang="en-US" altLang="en-US" sz="1000" dirty="0">
                <a:solidFill>
                  <a:schemeClr val="tx1">
                    <a:lumMod val="75000"/>
                    <a:lumOff val="25000"/>
                  </a:schemeClr>
                </a:solidFill>
              </a:rPr>
              <a:t>American Diabetes Association.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2017;40(Suppl 1):S64-74</a:t>
            </a:r>
          </a:p>
          <a:p>
            <a:pPr marL="228600" indent="-228600">
              <a:lnSpc>
                <a:spcPct val="100000"/>
              </a:lnSpc>
              <a:spcAft>
                <a:spcPct val="0"/>
              </a:spcAft>
            </a:pPr>
            <a:r>
              <a:rPr lang="en-US" altLang="en-US" sz="1000" dirty="0">
                <a:solidFill>
                  <a:schemeClr val="tx1">
                    <a:lumMod val="75000"/>
                    <a:lumOff val="25000"/>
                  </a:schemeClr>
                </a:solidFill>
              </a:rPr>
              <a:t>Davidson MB et al. </a:t>
            </a:r>
            <a:r>
              <a:rPr lang="en-US" altLang="en-US" sz="1000" i="1" dirty="0">
                <a:solidFill>
                  <a:schemeClr val="tx1">
                    <a:lumMod val="75000"/>
                    <a:lumOff val="25000"/>
                  </a:schemeClr>
                </a:solidFill>
              </a:rPr>
              <a:t>Endocr Pract </a:t>
            </a:r>
            <a:r>
              <a:rPr lang="en-US" altLang="en-US" sz="1000" dirty="0">
                <a:solidFill>
                  <a:schemeClr val="tx1">
                    <a:lumMod val="75000"/>
                    <a:lumOff val="25000"/>
                  </a:schemeClr>
                </a:solidFill>
              </a:rPr>
              <a:t>2011;17:395-403</a:t>
            </a:r>
          </a:p>
          <a:p>
            <a:pPr marL="236538" indent="-228600">
              <a:lnSpc>
                <a:spcPct val="100000"/>
              </a:lnSpc>
              <a:spcAft>
                <a:spcPct val="0"/>
              </a:spcAft>
              <a:buFont typeface="+mj-lt"/>
              <a:buAutoNum type="arabicPeriod" startAt="6"/>
            </a:pPr>
            <a:r>
              <a:rPr lang="en-US" altLang="en-US" sz="1000" dirty="0">
                <a:solidFill>
                  <a:schemeClr val="tx1">
                    <a:lumMod val="75000"/>
                    <a:lumOff val="25000"/>
                  </a:schemeClr>
                </a:solidFill>
              </a:rPr>
              <a:t>Raccah D et al. </a:t>
            </a:r>
            <a:r>
              <a:rPr lang="en-US" altLang="en-US" sz="1000" i="1" dirty="0">
                <a:solidFill>
                  <a:schemeClr val="tx1">
                    <a:lumMod val="75000"/>
                    <a:lumOff val="25000"/>
                  </a:schemeClr>
                </a:solidFill>
              </a:rPr>
              <a:t>Diabetes Metab</a:t>
            </a:r>
            <a:r>
              <a:rPr lang="en-US" altLang="en-US" sz="1000" dirty="0">
                <a:solidFill>
                  <a:schemeClr val="tx1">
                    <a:lumMod val="75000"/>
                    <a:lumOff val="25000"/>
                  </a:schemeClr>
                </a:solidFill>
              </a:rPr>
              <a:t> 2012;38:507-14</a:t>
            </a:r>
          </a:p>
          <a:p>
            <a:pPr marL="236538" indent="-228600">
              <a:lnSpc>
                <a:spcPct val="100000"/>
              </a:lnSpc>
              <a:spcAft>
                <a:spcPct val="0"/>
              </a:spcAft>
              <a:buFont typeface="+mj-lt"/>
              <a:buAutoNum type="arabicPeriod" startAt="6"/>
            </a:pPr>
            <a:r>
              <a:rPr lang="en-US" altLang="en-US" sz="1000" dirty="0">
                <a:solidFill>
                  <a:schemeClr val="tx1">
                    <a:lumMod val="75000"/>
                    <a:lumOff val="25000"/>
                  </a:schemeClr>
                </a:solidFill>
              </a:rPr>
              <a:t>Rodbard HW et al. </a:t>
            </a:r>
            <a:r>
              <a:rPr lang="en-US" altLang="en-US" sz="1000" i="1" dirty="0">
                <a:solidFill>
                  <a:schemeClr val="tx1">
                    <a:lumMod val="75000"/>
                    <a:lumOff val="25000"/>
                  </a:schemeClr>
                </a:solidFill>
              </a:rPr>
              <a:t>Lancet Diabetes Endocrinol </a:t>
            </a:r>
            <a:r>
              <a:rPr lang="en-US" altLang="en-US" sz="1000" dirty="0">
                <a:solidFill>
                  <a:schemeClr val="tx1">
                    <a:lumMod val="75000"/>
                    <a:lumOff val="25000"/>
                  </a:schemeClr>
                </a:solidFill>
              </a:rPr>
              <a:t>2014;2:30-7</a:t>
            </a:r>
          </a:p>
          <a:p>
            <a:pPr marL="236538" indent="-228600">
              <a:lnSpc>
                <a:spcPct val="100000"/>
              </a:lnSpc>
              <a:spcAft>
                <a:spcPct val="0"/>
              </a:spcAft>
              <a:buFont typeface="+mj-lt"/>
              <a:buAutoNum type="arabicPeriod" startAt="6"/>
            </a:pPr>
            <a:r>
              <a:rPr lang="en-US" altLang="en-US" sz="1000" dirty="0">
                <a:solidFill>
                  <a:schemeClr val="tx1">
                    <a:lumMod val="75000"/>
                    <a:lumOff val="25000"/>
                  </a:schemeClr>
                </a:solidFill>
              </a:rPr>
              <a:t>Edelman SV et al. </a:t>
            </a:r>
            <a:r>
              <a:rPr lang="en-US" altLang="en-US" sz="1000" i="1" dirty="0">
                <a:solidFill>
                  <a:schemeClr val="tx1">
                    <a:lumMod val="75000"/>
                    <a:lumOff val="25000"/>
                  </a:schemeClr>
                </a:solidFill>
              </a:rPr>
              <a:t>Diabetes Care</a:t>
            </a:r>
            <a:r>
              <a:rPr lang="en-US" altLang="en-US" sz="1000" dirty="0">
                <a:solidFill>
                  <a:schemeClr val="tx1">
                    <a:lumMod val="75000"/>
                    <a:lumOff val="25000"/>
                  </a:schemeClr>
                </a:solidFill>
              </a:rPr>
              <a:t> 2014;37:2132-40</a:t>
            </a:r>
          </a:p>
          <a:p>
            <a:pPr marL="236538" indent="-228600">
              <a:lnSpc>
                <a:spcPct val="100000"/>
              </a:lnSpc>
              <a:spcAft>
                <a:spcPct val="0"/>
              </a:spcAft>
              <a:buFont typeface="+mj-lt"/>
              <a:buAutoNum type="arabicPeriod" startAt="6"/>
            </a:pPr>
            <a:r>
              <a:rPr lang="nl-BE" altLang="en-US" sz="1000" dirty="0">
                <a:solidFill>
                  <a:schemeClr val="tx1">
                    <a:lumMod val="75000"/>
                    <a:lumOff val="25000"/>
                  </a:schemeClr>
                </a:solidFill>
              </a:rPr>
              <a:t>Harris SB et al. </a:t>
            </a:r>
            <a:r>
              <a:rPr lang="nl-BE" altLang="en-US" sz="1000" i="1" dirty="0">
                <a:solidFill>
                  <a:schemeClr val="tx1">
                    <a:lumMod val="75000"/>
                    <a:lumOff val="25000"/>
                  </a:schemeClr>
                </a:solidFill>
              </a:rPr>
              <a:t>Diabetes Care </a:t>
            </a:r>
            <a:r>
              <a:rPr lang="nl-BE" altLang="en-US" sz="1000" dirty="0">
                <a:solidFill>
                  <a:schemeClr val="tx1">
                    <a:lumMod val="75000"/>
                    <a:lumOff val="25000"/>
                  </a:schemeClr>
                </a:solidFill>
              </a:rPr>
              <a:t>2014;37:604-10</a:t>
            </a:r>
          </a:p>
          <a:p>
            <a:pPr marL="236538" indent="-228600">
              <a:lnSpc>
                <a:spcPct val="100000"/>
              </a:lnSpc>
              <a:spcAft>
                <a:spcPct val="0"/>
              </a:spcAft>
              <a:buFont typeface="+mj-lt"/>
              <a:buAutoNum type="arabicPeriod" startAt="6"/>
            </a:pPr>
            <a:r>
              <a:rPr lang="en-US" altLang="en-US" sz="1000" dirty="0">
                <a:solidFill>
                  <a:schemeClr val="tx1">
                    <a:lumMod val="75000"/>
                    <a:lumOff val="25000"/>
                  </a:schemeClr>
                </a:solidFill>
              </a:rPr>
              <a:t>White RD. </a:t>
            </a:r>
            <a:r>
              <a:rPr lang="en-US" altLang="en-US" sz="1000" i="1" dirty="0">
                <a:solidFill>
                  <a:schemeClr val="tx1">
                    <a:lumMod val="75000"/>
                    <a:lumOff val="25000"/>
                  </a:schemeClr>
                </a:solidFill>
              </a:rPr>
              <a:t>Curr Med Res Opin </a:t>
            </a:r>
            <a:r>
              <a:rPr lang="en-US" altLang="en-US" sz="1000" dirty="0">
                <a:solidFill>
                  <a:schemeClr val="tx1">
                    <a:lumMod val="75000"/>
                    <a:lumOff val="25000"/>
                  </a:schemeClr>
                </a:solidFill>
              </a:rPr>
              <a:t>2012;28:979-89</a:t>
            </a:r>
          </a:p>
        </p:txBody>
      </p:sp>
    </p:spTree>
    <p:extLst>
      <p:ext uri="{BB962C8B-B14F-4D97-AF65-F5344CB8AC3E}">
        <p14:creationId xmlns:p14="http://schemas.microsoft.com/office/powerpoint/2010/main" val="31307108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50825" y="188913"/>
            <a:ext cx="8732838" cy="900112"/>
          </a:xfrm>
        </p:spPr>
        <p:txBody>
          <a:bodyPr/>
          <a:lstStyle/>
          <a:p>
            <a:pPr>
              <a:defRPr/>
            </a:pPr>
            <a:r>
              <a:rPr sz="3200" b="1" dirty="0" smtClean="0">
                <a:latin typeface="Times New Roman" pitchFamily="18" charset="0"/>
                <a:cs typeface="Times New Roman" pitchFamily="18" charset="0"/>
              </a:rPr>
              <a:t>Take home massages</a:t>
            </a:r>
          </a:p>
        </p:txBody>
      </p:sp>
      <p:sp>
        <p:nvSpPr>
          <p:cNvPr id="46083" name="Content Placeholder 2"/>
          <p:cNvSpPr>
            <a:spLocks noGrp="1"/>
          </p:cNvSpPr>
          <p:nvPr>
            <p:ph idx="1"/>
          </p:nvPr>
        </p:nvSpPr>
        <p:spPr>
          <a:xfrm>
            <a:off x="539750" y="1555750"/>
            <a:ext cx="8137525" cy="3960813"/>
          </a:xfrm>
        </p:spPr>
        <p:txBody>
          <a:bodyPr/>
          <a:lstStyle/>
          <a:p>
            <a:pPr lvl="1">
              <a:lnSpc>
                <a:spcPct val="150000"/>
              </a:lnSpc>
              <a:defRPr/>
            </a:pPr>
            <a:r>
              <a:rPr altLang="zh-CN" sz="2400" b="0" dirty="0" smtClean="0">
                <a:latin typeface="Times New Roman" pitchFamily="18" charset="0"/>
                <a:ea typeface="SimSun" pitchFamily="2" charset="-122"/>
              </a:rPr>
              <a:t>Timely insulin therapy in T</a:t>
            </a:r>
            <a:r>
              <a:rPr altLang="zh-CN" sz="2400" b="0" baseline="-25000" dirty="0" smtClean="0">
                <a:latin typeface="Times New Roman" pitchFamily="18" charset="0"/>
                <a:ea typeface="SimSun" pitchFamily="2" charset="-122"/>
              </a:rPr>
              <a:t>2</a:t>
            </a:r>
            <a:r>
              <a:rPr altLang="zh-CN" sz="2400" b="0" dirty="0" smtClean="0">
                <a:latin typeface="Times New Roman" pitchFamily="18" charset="0"/>
                <a:ea typeface="SimSun" pitchFamily="2" charset="-122"/>
              </a:rPr>
              <a:t>DM could protect β-cell function and facilitate effective glycemic control.</a:t>
            </a:r>
          </a:p>
          <a:p>
            <a:pPr lvl="1">
              <a:lnSpc>
                <a:spcPct val="150000"/>
              </a:lnSpc>
              <a:defRPr/>
            </a:pPr>
            <a:r>
              <a:rPr sz="2400" b="0" dirty="0" smtClean="0">
                <a:latin typeface="Times New Roman" pitchFamily="18" charset="0"/>
              </a:rPr>
              <a:t>Insulin may be initiated after failure of mono or combination non-insulin therapies, when symptomatic, glucose toxicity, or at the request of the individual with diabetes.</a:t>
            </a:r>
          </a:p>
          <a:p>
            <a:pPr lvl="1">
              <a:lnSpc>
                <a:spcPct val="150000"/>
              </a:lnSpc>
              <a:defRPr/>
            </a:pPr>
            <a:r>
              <a:rPr sz="2400" b="0" dirty="0" smtClean="0">
                <a:latin typeface="Times New Roman" pitchFamily="18" charset="0"/>
              </a:rPr>
              <a:t>Basal Insulin, alone, is the best option for insulin initiation.</a:t>
            </a:r>
          </a:p>
          <a:p>
            <a:pPr lvl="1">
              <a:lnSpc>
                <a:spcPct val="150000"/>
              </a:lnSpc>
              <a:defRPr/>
            </a:pPr>
            <a:r>
              <a:rPr sz="2400" b="0" dirty="0" smtClean="0">
                <a:latin typeface="Times New Roman" pitchFamily="18" charset="0"/>
              </a:rPr>
              <a:t>Glargine is a once daily peak-less basal Insulin, easy to initiate and titrate. </a:t>
            </a:r>
          </a:p>
        </p:txBody>
      </p:sp>
      <p:sp>
        <p:nvSpPr>
          <p:cNvPr id="2" name="Rectangle 1"/>
          <p:cNvSpPr/>
          <p:nvPr/>
        </p:nvSpPr>
        <p:spPr>
          <a:xfrm>
            <a:off x="395288" y="6165850"/>
            <a:ext cx="2592387"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extLst>
      <p:ext uri="{BB962C8B-B14F-4D97-AF65-F5344CB8AC3E}">
        <p14:creationId xmlns:p14="http://schemas.microsoft.com/office/powerpoint/2010/main" val="1172712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6263" y="137664"/>
            <a:ext cx="7772400" cy="1233936"/>
          </a:xfrm>
        </p:spPr>
        <p:txBody>
          <a:bodyPr/>
          <a:lstStyle/>
          <a:p>
            <a:pPr algn="ctr"/>
            <a:r>
              <a:rPr lang="en-US" sz="3200" b="1" smtClean="0">
                <a:solidFill>
                  <a:schemeClr val="bg1"/>
                </a:solidFill>
                <a:latin typeface="Times New Roman" pitchFamily="18" charset="0"/>
              </a:rPr>
              <a:t>Insulin therapy in pregnancy</a:t>
            </a:r>
          </a:p>
        </p:txBody>
      </p:sp>
      <p:sp>
        <p:nvSpPr>
          <p:cNvPr id="3" name="Text Placeholder 2"/>
          <p:cNvSpPr>
            <a:spLocks noGrp="1"/>
          </p:cNvSpPr>
          <p:nvPr>
            <p:ph type="body" sz="quarter" idx="13"/>
          </p:nvPr>
        </p:nvSpPr>
        <p:spPr>
          <a:xfrm>
            <a:off x="576263" y="1804738"/>
            <a:ext cx="7877175" cy="2672232"/>
          </a:xfrm>
        </p:spPr>
        <p:txBody>
          <a:bodyPr/>
          <a:lstStyle/>
          <a:p>
            <a:pPr marL="342900" indent="-342900">
              <a:spcBef>
                <a:spcPct val="20000"/>
              </a:spcBef>
              <a:buClrTx/>
              <a:buSzTx/>
            </a:pPr>
            <a:r>
              <a:rPr lang="en-US" sz="2400">
                <a:solidFill>
                  <a:srgbClr val="000000"/>
                </a:solidFill>
                <a:latin typeface="Times New Roman" pitchFamily="18" charset="0"/>
                <a:cs typeface="Times New Roman" pitchFamily="18" charset="0"/>
              </a:rPr>
              <a:t>Type 1 diabetes and </a:t>
            </a:r>
            <a:r>
              <a:rPr lang="en-US" sz="2400" smtClean="0">
                <a:solidFill>
                  <a:srgbClr val="000000"/>
                </a:solidFill>
                <a:latin typeface="Times New Roman" pitchFamily="18" charset="0"/>
                <a:cs typeface="Times New Roman" pitchFamily="18" charset="0"/>
              </a:rPr>
              <a:t>pregnancy</a:t>
            </a:r>
          </a:p>
          <a:p>
            <a:pPr marL="457200" indent="-457200">
              <a:spcBef>
                <a:spcPct val="20000"/>
              </a:spcBef>
              <a:buClrTx/>
              <a:buSzTx/>
            </a:pPr>
            <a:endParaRPr lang="en-US" sz="2400">
              <a:solidFill>
                <a:srgbClr val="000000"/>
              </a:solidFill>
              <a:latin typeface="Times New Roman" pitchFamily="18" charset="0"/>
              <a:cs typeface="Times New Roman" pitchFamily="18" charset="0"/>
            </a:endParaRPr>
          </a:p>
          <a:p>
            <a:pPr marL="342900" indent="-342900">
              <a:spcBef>
                <a:spcPct val="20000"/>
              </a:spcBef>
              <a:buClrTx/>
              <a:buSzTx/>
            </a:pPr>
            <a:r>
              <a:rPr lang="en-US" sz="2400">
                <a:solidFill>
                  <a:srgbClr val="000000"/>
                </a:solidFill>
                <a:latin typeface="Times New Roman" pitchFamily="18" charset="0"/>
                <a:cs typeface="Times New Roman" pitchFamily="18" charset="0"/>
              </a:rPr>
              <a:t>Type 2 diabetes and </a:t>
            </a:r>
            <a:r>
              <a:rPr lang="en-US" sz="2400" smtClean="0">
                <a:solidFill>
                  <a:srgbClr val="000000"/>
                </a:solidFill>
                <a:latin typeface="Times New Roman" pitchFamily="18" charset="0"/>
                <a:cs typeface="Times New Roman" pitchFamily="18" charset="0"/>
              </a:rPr>
              <a:t>pregnancy</a:t>
            </a:r>
          </a:p>
          <a:p>
            <a:pPr marL="457200" indent="-457200">
              <a:spcBef>
                <a:spcPct val="20000"/>
              </a:spcBef>
              <a:buClrTx/>
              <a:buSzTx/>
            </a:pPr>
            <a:endParaRPr lang="en-US" sz="2400">
              <a:solidFill>
                <a:srgbClr val="000000"/>
              </a:solidFill>
              <a:latin typeface="Times New Roman" pitchFamily="18" charset="0"/>
              <a:cs typeface="Times New Roman" pitchFamily="18" charset="0"/>
            </a:endParaRPr>
          </a:p>
          <a:p>
            <a:pPr marL="342900" indent="-342900">
              <a:spcBef>
                <a:spcPct val="20000"/>
              </a:spcBef>
              <a:buClrTx/>
              <a:buSzTx/>
            </a:pPr>
            <a:r>
              <a:rPr lang="en-US" sz="2400">
                <a:solidFill>
                  <a:srgbClr val="000000"/>
                </a:solidFill>
                <a:latin typeface="Times New Roman" pitchFamily="18" charset="0"/>
                <a:cs typeface="Times New Roman" pitchFamily="18" charset="0"/>
              </a:rPr>
              <a:t>GDM</a:t>
            </a:r>
          </a:p>
          <a:p>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953594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3" y="120316"/>
            <a:ext cx="8819147" cy="914400"/>
          </a:xfrm>
        </p:spPr>
        <p:txBody>
          <a:bodyPr/>
          <a:lstStyle/>
          <a:p>
            <a:pPr algn="ctr"/>
            <a:r>
              <a:rPr lang="en-US" sz="3200" b="1" dirty="0">
                <a:latin typeface="Times New Roman" pitchFamily="18" charset="0"/>
                <a:cs typeface="Times New Roman" pitchFamily="18" charset="0"/>
              </a:rPr>
              <a:t>Effect of pregnancy on insulin requirements differs between type </a:t>
            </a:r>
            <a:r>
              <a:rPr lang="en-US" sz="3200" b="1">
                <a:latin typeface="Times New Roman" pitchFamily="18" charset="0"/>
                <a:cs typeface="Times New Roman" pitchFamily="18" charset="0"/>
              </a:rPr>
              <a:t>1 </a:t>
            </a:r>
            <a:r>
              <a:rPr lang="en-US" sz="3200" b="1" smtClean="0">
                <a:latin typeface="Times New Roman" pitchFamily="18" charset="0"/>
                <a:cs typeface="Times New Roman" pitchFamily="18" charset="0"/>
              </a:rPr>
              <a:t>and type </a:t>
            </a:r>
            <a:r>
              <a:rPr lang="en-US" sz="3200" b="1" dirty="0">
                <a:latin typeface="Times New Roman" pitchFamily="18" charset="0"/>
                <a:cs typeface="Times New Roman" pitchFamily="18" charset="0"/>
              </a:rPr>
              <a:t>2 diabetes</a:t>
            </a:r>
            <a:endParaRPr lang="en-US" sz="3200" b="1">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0968"/>
            <a:ext cx="9144000" cy="56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2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417" y="182880"/>
            <a:ext cx="8229600" cy="914400"/>
          </a:xfrm>
        </p:spPr>
        <p:txBody>
          <a:bodyPr/>
          <a:lstStyle/>
          <a:p>
            <a:pPr algn="ctr"/>
            <a:r>
              <a:rPr lang="en-US" sz="3200" b="1" dirty="0">
                <a:latin typeface="Times New Roman" pitchFamily="18" charset="0"/>
                <a:cs typeface="Times New Roman" pitchFamily="18" charset="0"/>
              </a:rPr>
              <a:t>Importance of Glycemic Control to Prevent Diabetic Complications</a:t>
            </a:r>
          </a:p>
        </p:txBody>
      </p:sp>
      <p:sp>
        <p:nvSpPr>
          <p:cNvPr id="10243" name="Content Placeholder 3"/>
          <p:cNvSpPr>
            <a:spLocks noGrp="1"/>
          </p:cNvSpPr>
          <p:nvPr>
            <p:ph idx="4294967295"/>
          </p:nvPr>
        </p:nvSpPr>
        <p:spPr>
          <a:xfrm>
            <a:off x="185417" y="1463675"/>
            <a:ext cx="8229600" cy="4492625"/>
          </a:xfrm>
          <a:prstGeom prst="rect">
            <a:avLst/>
          </a:prstGeom>
        </p:spPr>
        <p:txBody>
          <a:bodyPr/>
          <a:lstStyle/>
          <a:p>
            <a:pPr>
              <a:spcBef>
                <a:spcPts val="600"/>
              </a:spcBef>
              <a:spcAft>
                <a:spcPts val="0"/>
              </a:spcAft>
            </a:pPr>
            <a:r>
              <a:rPr lang="en-US" altLang="en-US" sz="2400" dirty="0">
                <a:solidFill>
                  <a:schemeClr val="tx1"/>
                </a:solidFill>
                <a:latin typeface="Times New Roman" pitchFamily="18" charset="0"/>
              </a:rPr>
              <a:t>Maintaining glycemic control over long term is associated with prevention of microvascular and possibly cardiovascular</a:t>
            </a:r>
            <a:r>
              <a:rPr lang="en-US" altLang="en-US" sz="2400" strike="sngStrike" dirty="0">
                <a:solidFill>
                  <a:schemeClr val="tx1"/>
                </a:solidFill>
                <a:latin typeface="Times New Roman" pitchFamily="18" charset="0"/>
              </a:rPr>
              <a:t> </a:t>
            </a:r>
            <a:r>
              <a:rPr lang="en-US" altLang="en-US" sz="2400" dirty="0">
                <a:solidFill>
                  <a:schemeClr val="tx1"/>
                </a:solidFill>
                <a:latin typeface="Times New Roman" pitchFamily="18" charset="0"/>
              </a:rPr>
              <a:t>complications in T2DM</a:t>
            </a:r>
            <a:r>
              <a:rPr lang="en-US" altLang="en-US" sz="2400" baseline="30000" dirty="0">
                <a:solidFill>
                  <a:schemeClr val="tx1"/>
                </a:solidFill>
                <a:latin typeface="Times New Roman" pitchFamily="18" charset="0"/>
              </a:rPr>
              <a:t>1-3</a:t>
            </a:r>
          </a:p>
          <a:p>
            <a:pPr>
              <a:spcBef>
                <a:spcPts val="600"/>
              </a:spcBef>
              <a:spcAft>
                <a:spcPts val="0"/>
              </a:spcAft>
            </a:pPr>
            <a:r>
              <a:rPr lang="en-US" altLang="en-US" sz="2400" dirty="0">
                <a:solidFill>
                  <a:schemeClr val="tx1"/>
                </a:solidFill>
                <a:latin typeface="Times New Roman" pitchFamily="18" charset="0"/>
              </a:rPr>
              <a:t>Stepwise therapy intensification is usually required to maintain glycemic control as T2DM progresses</a:t>
            </a:r>
            <a:r>
              <a:rPr lang="en-US" altLang="en-US" sz="2400" baseline="30000" dirty="0">
                <a:solidFill>
                  <a:schemeClr val="tx1"/>
                </a:solidFill>
                <a:latin typeface="Times New Roman" pitchFamily="18" charset="0"/>
              </a:rPr>
              <a:t>3,4</a:t>
            </a:r>
          </a:p>
          <a:p>
            <a:pPr>
              <a:spcBef>
                <a:spcPts val="600"/>
              </a:spcBef>
              <a:spcAft>
                <a:spcPts val="0"/>
              </a:spcAft>
            </a:pPr>
            <a:r>
              <a:rPr lang="en-US" altLang="en-US" sz="2400" dirty="0">
                <a:solidFill>
                  <a:schemeClr val="tx1"/>
                </a:solidFill>
                <a:latin typeface="Times New Roman" pitchFamily="18" charset="0"/>
              </a:rPr>
              <a:t>Modelling studies suggest increased risk of diabetes-related complications and higher costs with delayed treatment intensification to maintain glycemic control</a:t>
            </a:r>
            <a:r>
              <a:rPr lang="en-US" altLang="en-US" sz="2400" baseline="30000" dirty="0">
                <a:solidFill>
                  <a:schemeClr val="tx1"/>
                </a:solidFill>
                <a:latin typeface="Times New Roman" pitchFamily="18" charset="0"/>
              </a:rPr>
              <a:t>5,6</a:t>
            </a:r>
            <a:endParaRPr lang="en-US" altLang="en-US" sz="2400" dirty="0">
              <a:solidFill>
                <a:schemeClr val="tx1"/>
              </a:solidFill>
              <a:latin typeface="Times New Roman" pitchFamily="18" charset="0"/>
            </a:endParaRPr>
          </a:p>
        </p:txBody>
      </p:sp>
      <p:sp>
        <p:nvSpPr>
          <p:cNvPr id="6" name="Text Placeholder 5"/>
          <p:cNvSpPr>
            <a:spLocks noGrp="1"/>
          </p:cNvSpPr>
          <p:nvPr>
            <p:ph type="body" sz="quarter" idx="4294967295"/>
          </p:nvPr>
        </p:nvSpPr>
        <p:spPr>
          <a:xfrm>
            <a:off x="202834" y="6048375"/>
            <a:ext cx="4611688" cy="457200"/>
          </a:xfrm>
          <a:prstGeom prst="rect">
            <a:avLst/>
          </a:prstGeom>
        </p:spPr>
        <p:txBody>
          <a:bodyPr numCol="1" anchor="t"/>
          <a:lstStyle/>
          <a:p>
            <a:pPr marL="228600" indent="-228600">
              <a:lnSpc>
                <a:spcPct val="100000"/>
              </a:lnSpc>
              <a:spcBef>
                <a:spcPts val="0"/>
              </a:spcBef>
              <a:spcAft>
                <a:spcPct val="0"/>
              </a:spcAft>
              <a:buClrTx/>
              <a:buFont typeface="+mj-lt"/>
              <a:buAutoNum type="arabicPeriod"/>
            </a:pPr>
            <a:r>
              <a:rPr lang="en-US" altLang="en-US" sz="1050" dirty="0">
                <a:solidFill>
                  <a:schemeClr val="tx1"/>
                </a:solidFill>
              </a:rPr>
              <a:t>American Diabetes Association. </a:t>
            </a:r>
            <a:r>
              <a:rPr lang="en-US" altLang="en-US" sz="1050" i="1" dirty="0">
                <a:solidFill>
                  <a:schemeClr val="tx1"/>
                </a:solidFill>
              </a:rPr>
              <a:t>Diabetes Care</a:t>
            </a:r>
            <a:r>
              <a:rPr lang="en-US" altLang="en-US" sz="1050" dirty="0">
                <a:solidFill>
                  <a:schemeClr val="tx1"/>
                </a:solidFill>
              </a:rPr>
              <a:t> 2017;40(Suppl 1):S48-S56</a:t>
            </a:r>
          </a:p>
          <a:p>
            <a:pPr marL="228600" indent="-228600">
              <a:lnSpc>
                <a:spcPct val="100000"/>
              </a:lnSpc>
              <a:spcBef>
                <a:spcPts val="0"/>
              </a:spcBef>
              <a:spcAft>
                <a:spcPct val="0"/>
              </a:spcAft>
              <a:buClrTx/>
              <a:buFont typeface="+mj-lt"/>
              <a:buAutoNum type="arabicPeriod"/>
            </a:pPr>
            <a:r>
              <a:rPr lang="en-US" altLang="en-US" sz="1050" dirty="0">
                <a:solidFill>
                  <a:schemeClr val="tx1"/>
                </a:solidFill>
              </a:rPr>
              <a:t>Holman RR et al </a:t>
            </a:r>
            <a:r>
              <a:rPr lang="en-US" altLang="en-US" sz="1050" i="1" dirty="0">
                <a:solidFill>
                  <a:schemeClr val="tx1"/>
                </a:solidFill>
              </a:rPr>
              <a:t>New Engl J Med </a:t>
            </a:r>
            <a:r>
              <a:rPr lang="en-US" altLang="en-US" sz="1050" dirty="0">
                <a:solidFill>
                  <a:schemeClr val="tx1"/>
                </a:solidFill>
              </a:rPr>
              <a:t>2008;359:1577-89</a:t>
            </a:r>
          </a:p>
          <a:p>
            <a:pPr marL="228600" indent="-228600">
              <a:lnSpc>
                <a:spcPct val="100000"/>
              </a:lnSpc>
              <a:spcBef>
                <a:spcPts val="0"/>
              </a:spcBef>
              <a:spcAft>
                <a:spcPct val="0"/>
              </a:spcAft>
              <a:buClrTx/>
              <a:buFont typeface="+mj-lt"/>
              <a:buAutoNum type="arabicPeriod"/>
            </a:pPr>
            <a:r>
              <a:rPr lang="en-US" altLang="en-US" sz="1050" dirty="0">
                <a:solidFill>
                  <a:schemeClr val="tx1"/>
                </a:solidFill>
                <a:cs typeface="Arial" pitchFamily="34" charset="0"/>
              </a:rPr>
              <a:t>Inzucchi SE et al. </a:t>
            </a:r>
            <a:r>
              <a:rPr lang="en-US" altLang="en-US" sz="1050" i="1" dirty="0">
                <a:solidFill>
                  <a:schemeClr val="tx1"/>
                </a:solidFill>
                <a:cs typeface="Arial" pitchFamily="34" charset="0"/>
              </a:rPr>
              <a:t>Diabetes Care</a:t>
            </a:r>
            <a:r>
              <a:rPr lang="en-US" altLang="en-US" sz="1050" dirty="0">
                <a:solidFill>
                  <a:schemeClr val="tx1"/>
                </a:solidFill>
                <a:cs typeface="Arial" pitchFamily="34" charset="0"/>
              </a:rPr>
              <a:t> 2015;38:140-9</a:t>
            </a:r>
          </a:p>
        </p:txBody>
      </p:sp>
      <p:sp>
        <p:nvSpPr>
          <p:cNvPr id="3" name="Rectangle 2"/>
          <p:cNvSpPr/>
          <p:nvPr/>
        </p:nvSpPr>
        <p:spPr>
          <a:xfrm>
            <a:off x="5017355" y="6017954"/>
            <a:ext cx="3370216" cy="553998"/>
          </a:xfrm>
          <a:prstGeom prst="rect">
            <a:avLst/>
          </a:prstGeom>
        </p:spPr>
        <p:txBody>
          <a:bodyPr wrap="square">
            <a:spAutoFit/>
          </a:bodyPr>
          <a:lstStyle/>
          <a:p>
            <a:pPr marL="228600" indent="-228600" eaLnBrk="0" hangingPunct="0">
              <a:buFont typeface="+mj-lt"/>
              <a:buAutoNum type="arabicPeriod" startAt="4"/>
              <a:tabLst>
                <a:tab pos="117475" algn="l"/>
              </a:tabLst>
            </a:pPr>
            <a:r>
              <a:rPr lang="en-US" altLang="en-US" sz="1000" dirty="0">
                <a:solidFill>
                  <a:srgbClr val="000000"/>
                </a:solidFill>
                <a:cs typeface="Times New Roman" pitchFamily="18" charset="0"/>
              </a:rPr>
              <a:t>Garber AJ et al. Endocr Pract 2016;22;84-113</a:t>
            </a:r>
          </a:p>
          <a:p>
            <a:pPr marL="228600" indent="-228600" eaLnBrk="0" hangingPunct="0">
              <a:buFont typeface="+mj-lt"/>
              <a:buAutoNum type="arabicPeriod" startAt="4"/>
              <a:tabLst>
                <a:tab pos="117475" algn="l"/>
              </a:tabLst>
            </a:pPr>
            <a:r>
              <a:rPr lang="en-US" altLang="en-US" sz="1000" dirty="0">
                <a:solidFill>
                  <a:srgbClr val="000000"/>
                </a:solidFill>
                <a:cs typeface="Times New Roman" pitchFamily="18" charset="0"/>
              </a:rPr>
              <a:t>Goodall G et al. BMC Endocr Disord 2009;9:19</a:t>
            </a:r>
          </a:p>
          <a:p>
            <a:pPr marL="228600" indent="-228600" eaLnBrk="0" hangingPunct="0">
              <a:buFont typeface="+mj-lt"/>
              <a:buAutoNum type="arabicPeriod" startAt="4"/>
              <a:tabLst>
                <a:tab pos="117475" algn="l"/>
              </a:tabLst>
            </a:pPr>
            <a:r>
              <a:rPr lang="en-US" altLang="en-US" sz="1000" dirty="0">
                <a:solidFill>
                  <a:srgbClr val="000000"/>
                </a:solidFill>
                <a:cs typeface="Times New Roman" pitchFamily="18" charset="0"/>
              </a:rPr>
              <a:t>Baxter M et al. Diabet Med </a:t>
            </a:r>
            <a:r>
              <a:rPr lang="en-US" sz="1000" dirty="0">
                <a:solidFill>
                  <a:srgbClr val="000000"/>
                </a:solidFill>
                <a:cs typeface="Times New Roman" pitchFamily="18" charset="0"/>
              </a:rPr>
              <a:t>2016;33:1575-81</a:t>
            </a:r>
            <a:endParaRPr lang="en-US" altLang="en-US" sz="1000" dirty="0">
              <a:solidFill>
                <a:srgbClr val="000000"/>
              </a:solidFill>
              <a:cs typeface="Times New Roman" pitchFamily="18" charset="0"/>
            </a:endParaRPr>
          </a:p>
        </p:txBody>
      </p:sp>
    </p:spTree>
    <p:extLst>
      <p:ext uri="{BB962C8B-B14F-4D97-AF65-F5344CB8AC3E}">
        <p14:creationId xmlns:p14="http://schemas.microsoft.com/office/powerpoint/2010/main" val="15966836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mtClean="0">
                <a:latin typeface="Times New Roman" pitchFamily="18" charset="0"/>
                <a:cs typeface="Times New Roman" pitchFamily="18" charset="0"/>
              </a:rPr>
              <a:t>Continued </a:t>
            </a:r>
            <a:endParaRPr lang="en-US" sz="3200" b="1">
              <a:latin typeface="Times New Roman" pitchFamily="18" charset="0"/>
              <a:cs typeface="Times New Roman" pitchFamily="18" charset="0"/>
            </a:endParaRPr>
          </a:p>
        </p:txBody>
      </p:sp>
      <p:sp>
        <p:nvSpPr>
          <p:cNvPr id="3" name="Rectangle 2"/>
          <p:cNvSpPr/>
          <p:nvPr/>
        </p:nvSpPr>
        <p:spPr>
          <a:xfrm>
            <a:off x="571500" y="1631557"/>
            <a:ext cx="7802479" cy="4493538"/>
          </a:xfrm>
          <a:prstGeom prst="rect">
            <a:avLst/>
          </a:prstGeom>
        </p:spPr>
        <p:txBody>
          <a:bodyPr wrap="square">
            <a:spAutoFit/>
          </a:bodyPr>
          <a:lstStyle/>
          <a:p>
            <a:pPr marL="342900" indent="-342900">
              <a:buFont typeface="Arial" pitchFamily="34" charset="0"/>
              <a:buChar char="•"/>
            </a:pPr>
            <a:r>
              <a:rPr lang="en-US" sz="2200"/>
              <a:t>The pattern of insulin requirements also varied </a:t>
            </a:r>
            <a:r>
              <a:rPr lang="en-US" sz="2200" smtClean="0"/>
              <a:t>between the </a:t>
            </a:r>
            <a:r>
              <a:rPr lang="en-US" sz="2200"/>
              <a:t>groups, suggesting a differential effect of </a:t>
            </a:r>
            <a:r>
              <a:rPr lang="en-US" sz="2200" smtClean="0"/>
              <a:t>pregnancy mediated insulin </a:t>
            </a:r>
            <a:r>
              <a:rPr lang="en-US" sz="2200"/>
              <a:t>resistance</a:t>
            </a:r>
            <a:r>
              <a:rPr lang="en-US" sz="2200" smtClean="0"/>
              <a:t>.</a:t>
            </a:r>
            <a:r>
              <a:rPr lang="en-US" sz="2200"/>
              <a:t> </a:t>
            </a:r>
            <a:endParaRPr lang="en-US" sz="2200" smtClean="0"/>
          </a:p>
          <a:p>
            <a:pPr marL="342900" indent="-342900">
              <a:buFont typeface="Arial" pitchFamily="34" charset="0"/>
              <a:buChar char="•"/>
            </a:pPr>
            <a:r>
              <a:rPr lang="en-US" sz="2200" smtClean="0"/>
              <a:t>We </a:t>
            </a:r>
            <a:r>
              <a:rPr lang="en-US" sz="2200"/>
              <a:t>observed that women </a:t>
            </a:r>
            <a:r>
              <a:rPr lang="en-US" sz="2200" smtClean="0"/>
              <a:t>with T1DM </a:t>
            </a:r>
            <a:r>
              <a:rPr lang="en-US" sz="2200"/>
              <a:t>needed a net reduction in insulin dose in early </a:t>
            </a:r>
            <a:r>
              <a:rPr lang="en-US" sz="2200" smtClean="0"/>
              <a:t>and late </a:t>
            </a:r>
            <a:r>
              <a:rPr lang="en-US" sz="2200"/>
              <a:t>pregnancy and approximately a 20% increase in </a:t>
            </a:r>
            <a:r>
              <a:rPr lang="en-US" sz="2200" smtClean="0"/>
              <a:t>each of </a:t>
            </a:r>
            <a:r>
              <a:rPr lang="en-US" sz="2200"/>
              <a:t>the second and third trimesters</a:t>
            </a:r>
            <a:r>
              <a:rPr lang="en-US" sz="2200" smtClean="0"/>
              <a:t>.</a:t>
            </a:r>
          </a:p>
          <a:p>
            <a:pPr marL="342900" indent="-342900">
              <a:buFont typeface="Arial" pitchFamily="34" charset="0"/>
              <a:buChar char="•"/>
            </a:pPr>
            <a:r>
              <a:rPr lang="en-US" sz="2200" smtClean="0"/>
              <a:t>In </a:t>
            </a:r>
            <a:r>
              <a:rPr lang="en-US" sz="2200"/>
              <a:t>contrast, </a:t>
            </a:r>
            <a:r>
              <a:rPr lang="en-US" sz="2200" smtClean="0"/>
              <a:t>women with </a:t>
            </a:r>
            <a:r>
              <a:rPr lang="en-US" sz="2200"/>
              <a:t>T2DM required a much greater increase in </a:t>
            </a:r>
            <a:r>
              <a:rPr lang="en-US" sz="2200" smtClean="0"/>
              <a:t>insulin dose </a:t>
            </a:r>
            <a:r>
              <a:rPr lang="en-US" sz="2200"/>
              <a:t>from the start to the end of each trimester, with </a:t>
            </a:r>
            <a:r>
              <a:rPr lang="en-US" sz="2200" smtClean="0"/>
              <a:t>the percentage </a:t>
            </a:r>
            <a:r>
              <a:rPr lang="en-US" sz="2200"/>
              <a:t>change progressively increasing with </a:t>
            </a:r>
            <a:r>
              <a:rPr lang="en-US" sz="2200" smtClean="0"/>
              <a:t>advancing gestation.</a:t>
            </a:r>
          </a:p>
          <a:p>
            <a:pPr marL="342900" indent="-342900">
              <a:buFont typeface="Arial" pitchFamily="34" charset="0"/>
              <a:buChar char="•"/>
            </a:pPr>
            <a:r>
              <a:rPr lang="en-US" sz="2200" smtClean="0"/>
              <a:t>Insulin </a:t>
            </a:r>
            <a:r>
              <a:rPr lang="en-US" sz="2200"/>
              <a:t>requirements did not fall in early </a:t>
            </a:r>
            <a:r>
              <a:rPr lang="en-US" sz="2200" smtClean="0"/>
              <a:t>and late </a:t>
            </a:r>
            <a:r>
              <a:rPr lang="en-US" sz="2200"/>
              <a:t>pregnancy as they did in women with T1DM.</a:t>
            </a:r>
          </a:p>
        </p:txBody>
      </p:sp>
    </p:spTree>
    <p:extLst>
      <p:ext uri="{BB962C8B-B14F-4D97-AF65-F5344CB8AC3E}">
        <p14:creationId xmlns:p14="http://schemas.microsoft.com/office/powerpoint/2010/main" val="2996690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66583"/>
            <a:ext cx="8530390" cy="914400"/>
          </a:xfrm>
        </p:spPr>
        <p:txBody>
          <a:bodyPr/>
          <a:lstStyle/>
          <a:p>
            <a:pPr algn="ctr"/>
            <a:r>
              <a:rPr lang="en-US" sz="3200" b="1">
                <a:latin typeface="Times New Roman" pitchFamily="18" charset="0"/>
                <a:cs typeface="Times New Roman" pitchFamily="18" charset="0"/>
              </a:rPr>
              <a:t>GDM</a:t>
            </a:r>
          </a:p>
        </p:txBody>
      </p:sp>
      <p:sp>
        <p:nvSpPr>
          <p:cNvPr id="3" name="Rectangle 2"/>
          <p:cNvSpPr/>
          <p:nvPr/>
        </p:nvSpPr>
        <p:spPr>
          <a:xfrm>
            <a:off x="312821" y="1674350"/>
            <a:ext cx="8253663" cy="3785652"/>
          </a:xfrm>
          <a:prstGeom prst="rect">
            <a:avLst/>
          </a:prstGeom>
        </p:spPr>
        <p:txBody>
          <a:bodyPr wrap="square">
            <a:spAutoFit/>
          </a:bodyPr>
          <a:lstStyle/>
          <a:p>
            <a:pPr marL="342900" indent="-342900">
              <a:buFont typeface="Arial" pitchFamily="34" charset="0"/>
              <a:buChar char="•"/>
            </a:pPr>
            <a:r>
              <a:rPr lang="en-US" sz="2400">
                <a:latin typeface="Times New Roman" pitchFamily="18" charset="0"/>
                <a:cs typeface="Times New Roman" pitchFamily="18" charset="0"/>
              </a:rPr>
              <a:t>Treatment for GDM can encompass three different therapies: dietary changes, exercise and </a:t>
            </a:r>
            <a:r>
              <a:rPr lang="en-US" sz="2400" smtClean="0">
                <a:latin typeface="Times New Roman" pitchFamily="18" charset="0"/>
                <a:cs typeface="Times New Roman" pitchFamily="18" charset="0"/>
              </a:rPr>
              <a:t>pharmacotherapy.</a:t>
            </a:r>
          </a:p>
          <a:p>
            <a:endParaRPr lang="en-US" sz="2400" smtClean="0">
              <a:latin typeface="Times New Roman" pitchFamily="18" charset="0"/>
              <a:cs typeface="Times New Roman" pitchFamily="18" charset="0"/>
            </a:endParaRPr>
          </a:p>
          <a:p>
            <a:pPr marL="342900" indent="-342900">
              <a:buFont typeface="Arial" pitchFamily="34" charset="0"/>
              <a:buChar char="•"/>
            </a:pPr>
            <a:r>
              <a:rPr lang="en-US" sz="2400" smtClean="0">
                <a:latin typeface="Times New Roman" pitchFamily="18" charset="0"/>
                <a:cs typeface="Times New Roman" pitchFamily="18" charset="0"/>
              </a:rPr>
              <a:t>Monitoring </a:t>
            </a:r>
            <a:r>
              <a:rPr lang="en-US" sz="2400">
                <a:latin typeface="Times New Roman" pitchFamily="18" charset="0"/>
                <a:cs typeface="Times New Roman" pitchFamily="18" charset="0"/>
              </a:rPr>
              <a:t>blood glucose at home is important to tailoring specific treatment and making adjustment as </a:t>
            </a:r>
            <a:r>
              <a:rPr lang="en-US" sz="2400" smtClean="0">
                <a:latin typeface="Times New Roman" pitchFamily="18" charset="0"/>
                <a:cs typeface="Times New Roman" pitchFamily="18" charset="0"/>
              </a:rPr>
              <a:t>needed. </a:t>
            </a:r>
          </a:p>
          <a:p>
            <a:endParaRPr lang="en-US" sz="2400" smtClean="0">
              <a:latin typeface="Times New Roman" pitchFamily="18" charset="0"/>
              <a:cs typeface="Times New Roman" pitchFamily="18" charset="0"/>
            </a:endParaRPr>
          </a:p>
          <a:p>
            <a:pPr marL="342900" indent="-342900">
              <a:buFont typeface="Arial" pitchFamily="34" charset="0"/>
              <a:buChar char="•"/>
            </a:pPr>
            <a:r>
              <a:rPr lang="en-US" sz="2400" smtClean="0">
                <a:latin typeface="Times New Roman" pitchFamily="18" charset="0"/>
                <a:cs typeface="Times New Roman" pitchFamily="18" charset="0"/>
              </a:rPr>
              <a:t>Then </a:t>
            </a:r>
            <a:r>
              <a:rPr lang="en-US" sz="2400">
                <a:latin typeface="Times New Roman" pitchFamily="18" charset="0"/>
                <a:cs typeface="Times New Roman" pitchFamily="18" charset="0"/>
              </a:rPr>
              <a:t>it is followed by appropriate diet therapy which is extremely important during pregnancy, a pregnant women patient need to consume adequate energy, proteins and </a:t>
            </a:r>
            <a:r>
              <a:rPr lang="en-US" sz="2400" smtClean="0">
                <a:latin typeface="Times New Roman" pitchFamily="18" charset="0"/>
                <a:cs typeface="Times New Roman" pitchFamily="18" charset="0"/>
              </a:rPr>
              <a:t>minerals.</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67565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a:latin typeface="Times New Roman" pitchFamily="18" charset="0"/>
                <a:cs typeface="Times New Roman" pitchFamily="18" charset="0"/>
              </a:rPr>
              <a:t>Insulin </a:t>
            </a:r>
            <a:r>
              <a:rPr lang="en-US" sz="3200" b="1" smtClean="0">
                <a:latin typeface="Times New Roman" pitchFamily="18" charset="0"/>
                <a:cs typeface="Times New Roman" pitchFamily="18" charset="0"/>
              </a:rPr>
              <a:t>therapy in GDM</a:t>
            </a:r>
            <a:endParaRPr lang="en-US" sz="3200" b="1">
              <a:latin typeface="Times New Roman" pitchFamily="18" charset="0"/>
              <a:cs typeface="Times New Roman" pitchFamily="18" charset="0"/>
            </a:endParaRPr>
          </a:p>
        </p:txBody>
      </p:sp>
      <p:sp>
        <p:nvSpPr>
          <p:cNvPr id="3" name="Rectangle 2"/>
          <p:cNvSpPr/>
          <p:nvPr/>
        </p:nvSpPr>
        <p:spPr>
          <a:xfrm>
            <a:off x="409074" y="1247995"/>
            <a:ext cx="8494294" cy="4524315"/>
          </a:xfrm>
          <a:prstGeom prst="rect">
            <a:avLst/>
          </a:prstGeom>
        </p:spPr>
        <p:txBody>
          <a:bodyPr wrap="square">
            <a:spAutoFit/>
          </a:bodyPr>
          <a:lstStyle/>
          <a:p>
            <a:pPr marL="342900" indent="-342900">
              <a:buFont typeface="Arial" pitchFamily="34" charset="0"/>
              <a:buChar char="•"/>
            </a:pPr>
            <a:r>
              <a:rPr lang="en-US" sz="2400">
                <a:latin typeface="Times New Roman" pitchFamily="18" charset="0"/>
                <a:cs typeface="Times New Roman" pitchFamily="18" charset="0"/>
              </a:rPr>
              <a:t>In the case where the patients are unable to achieve glycemic control with diet and exercise, pharmacotherapy with insulin is </a:t>
            </a:r>
            <a:r>
              <a:rPr lang="en-US" sz="2400" smtClean="0">
                <a:latin typeface="Times New Roman" pitchFamily="18" charset="0"/>
                <a:cs typeface="Times New Roman" pitchFamily="18" charset="0"/>
              </a:rPr>
              <a:t>recommended.</a:t>
            </a:r>
          </a:p>
          <a:p>
            <a:endParaRPr lang="en-US" sz="2400" smtClean="0">
              <a:latin typeface="Times New Roman" pitchFamily="18" charset="0"/>
              <a:cs typeface="Times New Roman" pitchFamily="18" charset="0"/>
            </a:endParaRPr>
          </a:p>
          <a:p>
            <a:pPr marL="342900" indent="-342900">
              <a:buFont typeface="Arial" pitchFamily="34" charset="0"/>
              <a:buChar char="•"/>
            </a:pPr>
            <a:r>
              <a:rPr lang="en-US" sz="2400" smtClean="0">
                <a:latin typeface="Times New Roman" pitchFamily="18" charset="0"/>
                <a:cs typeface="Times New Roman" pitchFamily="18" charset="0"/>
              </a:rPr>
              <a:t>One </a:t>
            </a:r>
            <a:r>
              <a:rPr lang="en-US" sz="2400">
                <a:latin typeface="Times New Roman" pitchFamily="18" charset="0"/>
                <a:cs typeface="Times New Roman" pitchFamily="18" charset="0"/>
              </a:rPr>
              <a:t>recommended threshold for initiation of pharmacologic therapy requires a fasting glucose&gt;95 mg/dL in addition to postprandial levels&gt;120 mg/dl for 2 h or&gt;140 mg/dl for 1 hour</a:t>
            </a:r>
            <a:r>
              <a:rPr lang="en-US" sz="2400" smtClean="0">
                <a:latin typeface="Times New Roman" pitchFamily="18" charset="0"/>
                <a:cs typeface="Times New Roman" pitchFamily="18" charset="0"/>
              </a:rPr>
              <a:t>.</a:t>
            </a:r>
          </a:p>
          <a:p>
            <a:endParaRPr lang="en-US" sz="2400" smtClean="0">
              <a:latin typeface="Times New Roman" pitchFamily="18" charset="0"/>
              <a:cs typeface="Times New Roman" pitchFamily="18" charset="0"/>
            </a:endParaRPr>
          </a:p>
          <a:p>
            <a:pPr marL="342900" indent="-342900">
              <a:buFont typeface="Arial" pitchFamily="34" charset="0"/>
              <a:buChar char="•"/>
            </a:pPr>
            <a:r>
              <a:rPr lang="en-US" sz="2400" smtClean="0">
                <a:latin typeface="Times New Roman" pitchFamily="18" charset="0"/>
                <a:cs typeface="Times New Roman" pitchFamily="18" charset="0"/>
              </a:rPr>
              <a:t>Insulin </a:t>
            </a:r>
            <a:r>
              <a:rPr lang="en-US" sz="2400">
                <a:latin typeface="Times New Roman" pitchFamily="18" charset="0"/>
                <a:cs typeface="Times New Roman" pitchFamily="18" charset="0"/>
              </a:rPr>
              <a:t>therapy is safe and effective and is the gold standard against which other therapies for GDM are compared. Regular and NPH insulin, and the short-acting insulin analogues lispro (Humalog) and Aspart (Novolog) are considered safe for </a:t>
            </a:r>
            <a:r>
              <a:rPr lang="en-US" sz="2400" smtClean="0">
                <a:latin typeface="Times New Roman" pitchFamily="18" charset="0"/>
                <a:cs typeface="Times New Roman" pitchFamily="18" charset="0"/>
              </a:rPr>
              <a:t>safe.</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869893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200" b="1" dirty="0" smtClean="0">
                <a:latin typeface="Times New Roman" pitchFamily="18" charset="0"/>
                <a:cs typeface="Times New Roman" pitchFamily="18" charset="0"/>
              </a:rPr>
              <a:t>Management of T1DM</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from children to adults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5594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95"/>
          <p:cNvSpPr>
            <a:spLocks noGrp="1" noChangeArrowheads="1"/>
          </p:cNvSpPr>
          <p:nvPr>
            <p:ph type="title"/>
          </p:nvPr>
        </p:nvSpPr>
        <p:spPr/>
        <p:txBody>
          <a:bodyPr>
            <a:noAutofit/>
          </a:bodyPr>
          <a:lstStyle/>
          <a:p>
            <a:pPr algn="ctr"/>
            <a:r>
              <a:rPr lang="en-GB" sz="3200" b="1" dirty="0" smtClean="0">
                <a:latin typeface="Times New Roman" pitchFamily="18" charset="0"/>
                <a:cs typeface="Times New Roman" pitchFamily="18" charset="0"/>
              </a:rPr>
              <a:t>Guideline recommendations for </a:t>
            </a:r>
            <a:r>
              <a:rPr lang="en-GB" sz="3200" b="1" dirty="0" err="1" smtClean="0">
                <a:latin typeface="Times New Roman" pitchFamily="18" charset="0"/>
                <a:cs typeface="Times New Roman" pitchFamily="18" charset="0"/>
              </a:rPr>
              <a:t>glycaemic</a:t>
            </a:r>
            <a:r>
              <a:rPr lang="en-GB" sz="3200" b="1" dirty="0" smtClean="0">
                <a:latin typeface="Times New Roman" pitchFamily="18" charset="0"/>
                <a:cs typeface="Times New Roman" pitchFamily="18" charset="0"/>
              </a:rPr>
              <a:t> control in adults with type 1 diabetes</a:t>
            </a:r>
          </a:p>
        </p:txBody>
      </p:sp>
      <p:sp>
        <p:nvSpPr>
          <p:cNvPr id="41987" name="Rectangle 3"/>
          <p:cNvSpPr>
            <a:spLocks noChangeArrowheads="1"/>
          </p:cNvSpPr>
          <p:nvPr/>
        </p:nvSpPr>
        <p:spPr bwMode="auto">
          <a:xfrm>
            <a:off x="157163" y="5619750"/>
            <a:ext cx="9015412" cy="1174750"/>
          </a:xfrm>
          <a:prstGeom prst="rect">
            <a:avLst/>
          </a:prstGeom>
          <a:noFill/>
          <a:ln w="9525" algn="ctr">
            <a:noFill/>
            <a:miter lim="800000"/>
            <a:headEnd/>
            <a:tailEnd/>
          </a:ln>
        </p:spPr>
        <p:txBody>
          <a:bodyPr>
            <a:spAutoFit/>
          </a:bodyPr>
          <a:lstStyle/>
          <a:p>
            <a:r>
              <a:rPr lang="en-GB" sz="1000" baseline="0">
                <a:ea typeface="MS PGothic" pitchFamily="34" charset="-128"/>
              </a:rPr>
              <a:t>1. American Diabetes Association. Diabetes Care 2007;30(suppl 1):S4</a:t>
            </a:r>
            <a:r>
              <a:rPr lang="en-GB" sz="1000" baseline="0"/>
              <a:t>–41.</a:t>
            </a:r>
          </a:p>
          <a:p>
            <a:r>
              <a:rPr lang="en-GB" sz="1000" baseline="0"/>
              <a:t>2. American College of Endocrinology/American Association of Clinical Endocrinologists Position Statement, 2 Feb 2005: </a:t>
            </a:r>
            <a:br>
              <a:rPr lang="en-GB" sz="1000" baseline="0"/>
            </a:br>
            <a:r>
              <a:rPr lang="en-GB" sz="1000" baseline="0"/>
              <a:t>    http://www.aace.com/pub/pdf/guidelines/OutpatientImplementationPositionStatement.pdf (last accessed 8 Jan 2008).</a:t>
            </a:r>
          </a:p>
          <a:p>
            <a:r>
              <a:rPr lang="en-GB" sz="1000" baseline="0"/>
              <a:t>3. International Diabetes Federation. Guidelines to type 1 diabetes (1998):</a:t>
            </a:r>
            <a:br>
              <a:rPr lang="en-GB" sz="1000" baseline="0"/>
            </a:br>
            <a:r>
              <a:rPr lang="en-GB" sz="1000" baseline="0"/>
              <a:t>    http://www.diabetesguidelines.com/health/dwk/pro/guidelines/type1/4_1.htm </a:t>
            </a:r>
            <a:r>
              <a:rPr lang="en-GB"/>
              <a:t> </a:t>
            </a:r>
            <a:r>
              <a:rPr lang="en-GB" sz="1000" baseline="0"/>
              <a:t>(last accessed 8 Jan 2008).</a:t>
            </a:r>
          </a:p>
          <a:p>
            <a:r>
              <a:rPr lang="en-GB" sz="1000" baseline="0"/>
              <a:t>4. International Diabetes Federation. Guideline for management of postmeal glucose (2007): </a:t>
            </a:r>
            <a:br>
              <a:rPr lang="en-GB" sz="1000" baseline="0"/>
            </a:br>
            <a:r>
              <a:rPr lang="en-GB" sz="1000" baseline="0"/>
              <a:t>    http://www.idf.org/webdata/docs/Guideline_PMG_final.pdf  (last accessed 8 Jan 2008).</a:t>
            </a:r>
          </a:p>
        </p:txBody>
      </p:sp>
      <p:graphicFrame>
        <p:nvGraphicFramePr>
          <p:cNvPr id="29809" name="Group 113"/>
          <p:cNvGraphicFramePr>
            <a:graphicFrameLocks noGrp="1"/>
          </p:cNvGraphicFramePr>
          <p:nvPr/>
        </p:nvGraphicFramePr>
        <p:xfrm>
          <a:off x="307975" y="1560513"/>
          <a:ext cx="8426669" cy="3452646"/>
        </p:xfrm>
        <a:graphic>
          <a:graphicData uri="http://schemas.openxmlformats.org/drawingml/2006/table">
            <a:tbl>
              <a:tblPr/>
              <a:tblGrid>
                <a:gridCol w="4105537"/>
                <a:gridCol w="1455264"/>
                <a:gridCol w="1387505"/>
                <a:gridCol w="1478363"/>
              </a:tblGrid>
              <a:tr h="443465">
                <a:tc>
                  <a:txBody>
                    <a:bodyPr/>
                    <a:lstStyle/>
                    <a:p>
                      <a:pPr marL="0" marR="0" lvl="0" indent="0" algn="l"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Parameter</a:t>
                      </a:r>
                    </a:p>
                  </a:txBody>
                  <a:tcPr anchor="b"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gridSpan="3">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Recommended levels</a:t>
                      </a:r>
                    </a:p>
                  </a:txBody>
                  <a:tcPr anchor="b"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748939">
                <a:tc>
                  <a:txBody>
                    <a:bodyPr/>
                    <a:lstStyle/>
                    <a:p>
                      <a:pPr marL="0" marR="0" lvl="0" indent="0" algn="l"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ADA</a:t>
                      </a:r>
                      <a:r>
                        <a:rPr kumimoji="0" lang="en-US" sz="1800" b="1" i="0" u="none" strike="noStrike" cap="none" normalizeH="0" baseline="30000" smtClean="0">
                          <a:ln>
                            <a:noFill/>
                          </a:ln>
                          <a:solidFill>
                            <a:schemeClr val="tx1"/>
                          </a:solidFill>
                          <a:effectLst/>
                          <a:latin typeface="Arial" pitchFamily="34" charset="0"/>
                        </a:rPr>
                        <a:t>1</a:t>
                      </a:r>
                    </a:p>
                  </a:txBody>
                  <a:tcPr anchor="b"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AACE/</a:t>
                      </a:r>
                      <a:br>
                        <a:rPr kumimoji="0" lang="en-US" sz="1800" b="1" i="0" u="none" strike="noStrike" cap="none" normalizeH="0" baseline="0" smtClean="0">
                          <a:ln>
                            <a:noFill/>
                          </a:ln>
                          <a:solidFill>
                            <a:schemeClr val="tx1"/>
                          </a:solidFill>
                          <a:effectLst/>
                          <a:latin typeface="Arial" pitchFamily="34" charset="0"/>
                        </a:rPr>
                      </a:br>
                      <a:r>
                        <a:rPr kumimoji="0" lang="en-US" sz="1800" b="1" i="0" u="none" strike="noStrike" cap="none" normalizeH="0" baseline="0" smtClean="0">
                          <a:ln>
                            <a:noFill/>
                          </a:ln>
                          <a:solidFill>
                            <a:schemeClr val="tx1"/>
                          </a:solidFill>
                          <a:effectLst/>
                          <a:latin typeface="Arial" pitchFamily="34" charset="0"/>
                        </a:rPr>
                        <a:t>ACE</a:t>
                      </a:r>
                      <a:r>
                        <a:rPr kumimoji="0" lang="en-US" sz="1800" b="1" i="0" u="none" strike="noStrike" cap="none" normalizeH="0" baseline="30000" smtClean="0">
                          <a:ln>
                            <a:noFill/>
                          </a:ln>
                          <a:solidFill>
                            <a:schemeClr val="tx1"/>
                          </a:solidFill>
                          <a:effectLst/>
                          <a:latin typeface="Arial" pitchFamily="34" charset="0"/>
                        </a:rPr>
                        <a:t>2</a:t>
                      </a:r>
                    </a:p>
                  </a:txBody>
                  <a:tcPr anchor="b"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IDF</a:t>
                      </a:r>
                      <a:r>
                        <a:rPr kumimoji="0" lang="en-US" sz="1800" b="1" i="0" u="none" strike="noStrike" cap="none" normalizeH="0" baseline="30000" smtClean="0">
                          <a:ln>
                            <a:noFill/>
                          </a:ln>
                          <a:solidFill>
                            <a:schemeClr val="tx1"/>
                          </a:solidFill>
                          <a:effectLst/>
                          <a:latin typeface="Arial" pitchFamily="34" charset="0"/>
                        </a:rPr>
                        <a:t>3,4</a:t>
                      </a:r>
                    </a:p>
                  </a:txBody>
                  <a:tcPr anchor="b"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504262">
                <a:tc>
                  <a:txBody>
                    <a:bodyPr/>
                    <a:lstStyle/>
                    <a:p>
                      <a:pPr marL="0" marR="0" lvl="0" indent="0" algn="l"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HbA</a:t>
                      </a:r>
                      <a:r>
                        <a:rPr kumimoji="0" lang="en-US" sz="1800" b="1" i="0" u="none" strike="noStrike" cap="none" normalizeH="0" baseline="-25000" smtClean="0">
                          <a:ln>
                            <a:noFill/>
                          </a:ln>
                          <a:solidFill>
                            <a:schemeClr val="tx1"/>
                          </a:solidFill>
                          <a:effectLst/>
                          <a:latin typeface="Arial" pitchFamily="34" charset="0"/>
                        </a:rPr>
                        <a:t>1c</a:t>
                      </a:r>
                      <a:r>
                        <a:rPr kumimoji="0" lang="en-US" sz="1800" b="1" i="0" u="none" strike="noStrike" cap="none" normalizeH="0" baseline="0" smtClean="0">
                          <a:ln>
                            <a:noFill/>
                          </a:ln>
                          <a:solidFill>
                            <a:schemeClr val="tx1"/>
                          </a:solidFill>
                          <a:effectLst/>
                          <a:latin typeface="Arial" pitchFamily="34" charset="0"/>
                        </a:rPr>
                        <a:t> (%)</a:t>
                      </a:r>
                    </a:p>
                  </a:txBody>
                  <a:tcPr anchor="b"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&lt;7.0</a:t>
                      </a:r>
                    </a:p>
                  </a:txBody>
                  <a:tcPr anchor="b"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&lt;6.5</a:t>
                      </a:r>
                    </a:p>
                  </a:txBody>
                  <a:tcPr anchor="b"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6.2</a:t>
                      </a:r>
                      <a:r>
                        <a:rPr kumimoji="0" lang="en-US" sz="1800" b="1" i="0" u="none" strike="noStrike" cap="none" normalizeH="0" baseline="0" smtClean="0">
                          <a:ln>
                            <a:noFill/>
                          </a:ln>
                          <a:solidFill>
                            <a:schemeClr val="tx1"/>
                          </a:solidFill>
                          <a:effectLst/>
                          <a:latin typeface="Arial" pitchFamily="34" charset="0"/>
                          <a:cs typeface="Arial" pitchFamily="34" charset="0"/>
                        </a:rPr>
                        <a:t>–7.5</a:t>
                      </a:r>
                    </a:p>
                  </a:txBody>
                  <a:tcPr anchor="b"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tr>
              <a:tr h="985280">
                <a:tc>
                  <a:txBody>
                    <a:bodyPr/>
                    <a:lstStyle/>
                    <a:p>
                      <a:pPr marL="0" marR="0" lvl="0" indent="0" algn="l"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Pre-prandial blood glucose, (mg/dl)</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90</a:t>
                      </a:r>
                      <a:r>
                        <a:rPr kumimoji="0" lang="en-US" sz="1800" b="1" i="0" u="none" strike="noStrike" cap="none" normalizeH="0" baseline="0" dirty="0" smtClean="0">
                          <a:ln>
                            <a:noFill/>
                          </a:ln>
                          <a:solidFill>
                            <a:schemeClr val="tx1"/>
                          </a:solidFill>
                          <a:effectLst/>
                          <a:latin typeface="Arial" pitchFamily="34" charset="0"/>
                          <a:cs typeface="Arial" pitchFamily="34" charset="0"/>
                        </a:rPr>
                        <a:t>–130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&lt;110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91–120</a:t>
                      </a:r>
                    </a:p>
                  </a:txBody>
                  <a:tcPr anchor="b" horzOverflow="overflow">
                    <a:lnL>
                      <a:noFill/>
                    </a:lnL>
                    <a:lnR cap="flat">
                      <a:noFill/>
                    </a:lnR>
                    <a:lnT>
                      <a:noFill/>
                    </a:lnT>
                    <a:lnB>
                      <a:noFill/>
                    </a:lnB>
                    <a:lnTlToBr>
                      <a:noFill/>
                    </a:lnTlToBr>
                    <a:lnBlToTr>
                      <a:noFill/>
                    </a:lnBlToTr>
                    <a:noFill/>
                  </a:tcPr>
                </a:tc>
              </a:tr>
              <a:tr h="770700">
                <a:tc>
                  <a:txBody>
                    <a:bodyPr/>
                    <a:lstStyle/>
                    <a:p>
                      <a:pPr marL="0" marR="0" lvl="0" indent="0" algn="l"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Peak post-</a:t>
                      </a:r>
                      <a:r>
                        <a:rPr kumimoji="0" lang="en-US" sz="1800" b="1" i="0" u="none" strike="noStrike" cap="none" normalizeH="0" baseline="0" dirty="0" err="1" smtClean="0">
                          <a:ln>
                            <a:noFill/>
                          </a:ln>
                          <a:solidFill>
                            <a:schemeClr val="tx1"/>
                          </a:solidFill>
                          <a:effectLst/>
                          <a:latin typeface="Arial" pitchFamily="34" charset="0"/>
                        </a:rPr>
                        <a:t>prandial</a:t>
                      </a:r>
                      <a:r>
                        <a:rPr kumimoji="0" lang="en-US" sz="1800" b="1" i="0" u="none" strike="noStrike" cap="none" normalizeH="0" baseline="0" dirty="0" smtClean="0">
                          <a:ln>
                            <a:noFill/>
                          </a:ln>
                          <a:solidFill>
                            <a:schemeClr val="tx1"/>
                          </a:solidFill>
                          <a:effectLst/>
                          <a:latin typeface="Arial" pitchFamily="34" charset="0"/>
                        </a:rPr>
                        <a:t> blood glucose,</a:t>
                      </a:r>
                      <a:br>
                        <a:rPr kumimoji="0" lang="en-US" sz="1800" b="1" i="0" u="none" strike="noStrike" cap="none" normalizeH="0" baseline="0" dirty="0" smtClean="0">
                          <a:ln>
                            <a:noFill/>
                          </a:ln>
                          <a:solidFill>
                            <a:schemeClr val="tx1"/>
                          </a:solidFill>
                          <a:effectLst/>
                          <a:latin typeface="Arial" pitchFamily="34" charset="0"/>
                        </a:rPr>
                      </a:br>
                      <a:r>
                        <a:rPr kumimoji="0" lang="en-US" sz="1800" b="1" i="0" u="none" strike="noStrike" cap="none" normalizeH="0" baseline="0" dirty="0" smtClean="0">
                          <a:ln>
                            <a:noFill/>
                          </a:ln>
                          <a:solidFill>
                            <a:schemeClr val="tx1"/>
                          </a:solidFill>
                          <a:effectLst/>
                          <a:latin typeface="Arial" pitchFamily="34" charset="0"/>
                        </a:rPr>
                        <a:t>(mg/dl)</a:t>
                      </a:r>
                    </a:p>
                  </a:txBody>
                  <a:tcPr anchor="b"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&lt;180 *</a:t>
                      </a:r>
                    </a:p>
                  </a:txBody>
                  <a:tcPr anchor="b"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&lt;140 </a:t>
                      </a:r>
                      <a:r>
                        <a:rPr kumimoji="0" lang="en-US" sz="1800" b="1" i="0" u="none" strike="noStrike" cap="none" normalizeH="0" baseline="30000" dirty="0" smtClean="0">
                          <a:ln>
                            <a:noFill/>
                          </a:ln>
                          <a:solidFill>
                            <a:schemeClr val="tx1"/>
                          </a:solidFill>
                          <a:effectLst/>
                          <a:latin typeface="Arial" pitchFamily="34" charset="0"/>
                          <a:ea typeface="Arial Unicode MS" pitchFamily="34" charset="-128"/>
                          <a:cs typeface="Arial Unicode MS" pitchFamily="34" charset="-128"/>
                        </a:rPr>
                        <a:t>†</a:t>
                      </a:r>
                      <a:endParaRPr kumimoji="0" lang="en-US" sz="18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rgbClr val="B5B0D8"/>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rPr>
                        <a:t>&lt;140 </a:t>
                      </a:r>
                      <a:r>
                        <a:rPr kumimoji="0" lang="en-US" sz="1800" b="1" i="0" u="none" strike="noStrike" cap="none" normalizeH="0" baseline="30000" dirty="0" smtClean="0">
                          <a:ln>
                            <a:noFill/>
                          </a:ln>
                          <a:solidFill>
                            <a:schemeClr val="tx1"/>
                          </a:solidFill>
                          <a:effectLst/>
                          <a:latin typeface="Arial" pitchFamily="34" charset="0"/>
                          <a:ea typeface="Arial Unicode MS" pitchFamily="34" charset="-128"/>
                          <a:cs typeface="Arial Unicode MS" pitchFamily="34" charset="-128"/>
                        </a:rPr>
                        <a:t>†</a:t>
                      </a:r>
                      <a:endParaRPr kumimoji="0" lang="en-US" sz="1800" b="1"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2011" name="Rectangle 24"/>
          <p:cNvSpPr>
            <a:spLocks noChangeArrowheads="1"/>
          </p:cNvSpPr>
          <p:nvPr/>
        </p:nvSpPr>
        <p:spPr bwMode="invGray">
          <a:xfrm>
            <a:off x="128588" y="5060950"/>
            <a:ext cx="8305800" cy="274638"/>
          </a:xfrm>
          <a:prstGeom prst="rect">
            <a:avLst/>
          </a:prstGeom>
          <a:noFill/>
          <a:ln w="9525" algn="ctr">
            <a:noFill/>
            <a:miter lim="800000"/>
            <a:headEnd/>
            <a:tailEnd/>
          </a:ln>
        </p:spPr>
        <p:txBody>
          <a:bodyPr>
            <a:spAutoFit/>
          </a:bodyPr>
          <a:lstStyle/>
          <a:p>
            <a:pPr>
              <a:spcBef>
                <a:spcPct val="10000"/>
              </a:spcBef>
            </a:pPr>
            <a:r>
              <a:rPr lang="en-GB" sz="1200" baseline="0">
                <a:ea typeface="MS PGothic" pitchFamily="34" charset="-128"/>
              </a:rPr>
              <a:t>*1</a:t>
            </a:r>
            <a:r>
              <a:rPr lang="en-GB" sz="1200" baseline="0">
                <a:ea typeface="MS PGothic" pitchFamily="34" charset="-128"/>
                <a:cs typeface="Arial" charset="0"/>
              </a:rPr>
              <a:t>–</a:t>
            </a:r>
            <a:r>
              <a:rPr lang="en-GB" sz="1200" baseline="0">
                <a:ea typeface="MS PGothic" pitchFamily="34" charset="-128"/>
              </a:rPr>
              <a:t>2 hours after the beginning of the meal; </a:t>
            </a:r>
            <a:r>
              <a:rPr lang="en-US" sz="1200" baseline="30000">
                <a:ea typeface="Arial Unicode MS" pitchFamily="34" charset="-128"/>
                <a:cs typeface="Arial Unicode MS" pitchFamily="34" charset="-128"/>
              </a:rPr>
              <a:t>†</a:t>
            </a:r>
            <a:r>
              <a:rPr lang="en-US" sz="1200" baseline="0">
                <a:ea typeface="Arial Unicode MS" pitchFamily="34" charset="-128"/>
                <a:cs typeface="Arial Unicode MS" pitchFamily="34" charset="-128"/>
              </a:rPr>
              <a:t>2 hours post meal</a:t>
            </a:r>
            <a:endParaRPr lang="en-GB" sz="1200" baseline="30000">
              <a:ea typeface="Arial Unicode MS" pitchFamily="34" charset="-128"/>
              <a:cs typeface="Arial Unicode MS" pitchFamily="34" charset="-128"/>
            </a:endParaRPr>
          </a:p>
        </p:txBody>
      </p:sp>
    </p:spTree>
    <p:extLst>
      <p:ext uri="{BB962C8B-B14F-4D97-AF65-F5344CB8AC3E}">
        <p14:creationId xmlns:p14="http://schemas.microsoft.com/office/powerpoint/2010/main" val="79744659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8" y="0"/>
            <a:ext cx="8355932" cy="914400"/>
          </a:xfrm>
        </p:spPr>
        <p:txBody>
          <a:bodyPr/>
          <a:lstStyle/>
          <a:p>
            <a:pPr algn="ctr"/>
            <a:r>
              <a:rPr lang="en-GB" sz="3200" b="1" dirty="0" smtClean="0">
                <a:latin typeface="Times New Roman" pitchFamily="18" charset="0"/>
                <a:cs typeface="Times New Roman" pitchFamily="18" charset="0"/>
              </a:rPr>
              <a:t>Commonly used insulin regimens</a:t>
            </a:r>
            <a:endParaRPr lang="en-US" sz="3200" b="1" dirty="0">
              <a:latin typeface="Times New Roman" pitchFamily="18" charset="0"/>
              <a:cs typeface="Times New Roman" pitchFamily="18" charset="0"/>
            </a:endParaRPr>
          </a:p>
        </p:txBody>
      </p:sp>
      <p:sp>
        <p:nvSpPr>
          <p:cNvPr id="3" name="Rectangle 3"/>
          <p:cNvSpPr txBox="1">
            <a:spLocks noChangeArrowheads="1"/>
          </p:cNvSpPr>
          <p:nvPr/>
        </p:nvSpPr>
        <p:spPr>
          <a:xfrm>
            <a:off x="770021" y="1395663"/>
            <a:ext cx="8031079" cy="4928937"/>
          </a:xfrm>
          <a:prstGeom prst="rect">
            <a:avLst/>
          </a:prstGeom>
        </p:spPr>
        <p:txBody>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Basal-bolus insulin regimens</a:t>
            </a:r>
          </a:p>
          <a:p>
            <a:pPr marL="365760" marR="0" lvl="1" algn="l" defTabSz="914400" rtl="0" eaLnBrk="1" fontAlgn="auto" latinLnBrk="0" hangingPunct="1">
              <a:lnSpc>
                <a:spcPct val="100000"/>
              </a:lnSpc>
              <a:spcBef>
                <a:spcPts val="550"/>
              </a:spcBef>
              <a:spcAft>
                <a:spcPts val="0"/>
              </a:spcAft>
              <a:buClr>
                <a:schemeClr val="accent1"/>
              </a:buClr>
              <a:buSzPct val="70000"/>
              <a:tabLst/>
              <a:defRPr/>
            </a:pPr>
            <a:r>
              <a:rPr kumimoji="0" lang="en-GB"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1 </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long-acting basal + mealtime insulin injections or</a:t>
            </a:r>
            <a:r>
              <a:rPr kumimoji="0" lang="en-GB"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r>
            <a:br>
              <a:rPr kumimoji="0" lang="en-GB"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br>
            <a:r>
              <a:rPr kumimoji="0" lang="en-GB"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2 </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intermediate-acting basal + mealtime insulin injections</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1,2</a:t>
            </a:r>
          </a:p>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Pre-mixed insulin regimens</a:t>
            </a:r>
          </a:p>
          <a:p>
            <a:pPr marL="365760" marR="0" lvl="1" algn="l" defTabSz="914400" rtl="0" eaLnBrk="1" fontAlgn="auto" latinLnBrk="0" hangingPunct="1">
              <a:lnSpc>
                <a:spcPct val="100000"/>
              </a:lnSpc>
              <a:spcBef>
                <a:spcPts val="550"/>
              </a:spcBef>
              <a:spcAft>
                <a:spcPts val="0"/>
              </a:spcAft>
              <a:buClr>
                <a:schemeClr val="accent1"/>
              </a:buClr>
              <a:buSzPct val="70000"/>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or more pre-mixed insulin injections</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2</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Continuous subcutaneous insulin infusion (CSII)</a:t>
            </a:r>
          </a:p>
          <a:p>
            <a:pPr marL="365760" marR="0" lvl="1" algn="l" defTabSz="914400" rtl="0" eaLnBrk="1" fontAlgn="auto" latinLnBrk="0" hangingPunct="1">
              <a:lnSpc>
                <a:spcPct val="100000"/>
              </a:lnSpc>
              <a:spcBef>
                <a:spcPts val="550"/>
              </a:spcBef>
              <a:spcAft>
                <a:spcPts val="0"/>
              </a:spcAft>
              <a:buClr>
                <a:schemeClr val="accent1"/>
              </a:buClr>
              <a:buSzPct val="70000"/>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Continuous (rapid-acting) insulin infusion to meet </a:t>
            </a:r>
            <a:b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basal insulin needs + 3 or more mealtime doses</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2</a:t>
            </a:r>
          </a:p>
        </p:txBody>
      </p:sp>
      <p:sp>
        <p:nvSpPr>
          <p:cNvPr id="4" name="Rectangle 16"/>
          <p:cNvSpPr>
            <a:spLocks noChangeArrowheads="1"/>
          </p:cNvSpPr>
          <p:nvPr/>
        </p:nvSpPr>
        <p:spPr bwMode="auto">
          <a:xfrm>
            <a:off x="770021" y="5987207"/>
            <a:ext cx="7275512" cy="523176"/>
          </a:xfrm>
          <a:prstGeom prst="rect">
            <a:avLst/>
          </a:prstGeom>
          <a:noFill/>
          <a:ln w="9525" algn="ctr">
            <a:noFill/>
            <a:miter lim="800000"/>
            <a:headEnd/>
            <a:tailEnd/>
          </a:ln>
        </p:spPr>
        <p:txBody>
          <a:bodyPr lIns="91395" tIns="45698" rIns="91395" bIns="45698">
            <a:spAutoFit/>
          </a:bodyPr>
          <a:lstStyle/>
          <a:p>
            <a:pPr eaLnBrk="0" hangingPunct="0"/>
            <a:r>
              <a:rPr lang="en-GB" sz="1400" dirty="0">
                <a:solidFill>
                  <a:srgbClr val="072F83"/>
                </a:solidFill>
                <a:latin typeface="Helvetica" pitchFamily="34" charset="0"/>
                <a:ea typeface="MS PGothic" pitchFamily="34" charset="-128"/>
              </a:rPr>
              <a:t>1. DeWitt DE, Hirsch IB. </a:t>
            </a:r>
            <a:r>
              <a:rPr lang="en-GB" sz="1400" i="1" dirty="0">
                <a:solidFill>
                  <a:srgbClr val="072F83"/>
                </a:solidFill>
                <a:latin typeface="Helvetica" pitchFamily="34" charset="0"/>
                <a:ea typeface="MS PGothic" pitchFamily="34" charset="-128"/>
              </a:rPr>
              <a:t>JAMA</a:t>
            </a:r>
            <a:r>
              <a:rPr lang="en-GB" sz="1400" dirty="0">
                <a:solidFill>
                  <a:srgbClr val="072F83"/>
                </a:solidFill>
                <a:latin typeface="Helvetica" pitchFamily="34" charset="0"/>
                <a:ea typeface="MS PGothic" pitchFamily="34" charset="-128"/>
              </a:rPr>
              <a:t> 2003;289:2254–64. </a:t>
            </a:r>
            <a:br>
              <a:rPr lang="en-GB" sz="1400" dirty="0">
                <a:solidFill>
                  <a:srgbClr val="072F83"/>
                </a:solidFill>
                <a:latin typeface="Helvetica" pitchFamily="34" charset="0"/>
                <a:ea typeface="MS PGothic" pitchFamily="34" charset="-128"/>
              </a:rPr>
            </a:br>
            <a:r>
              <a:rPr lang="en-GB" sz="1400" dirty="0">
                <a:solidFill>
                  <a:srgbClr val="072F83"/>
                </a:solidFill>
                <a:latin typeface="Helvetica" pitchFamily="34" charset="0"/>
                <a:ea typeface="MS PGothic" pitchFamily="34" charset="-128"/>
              </a:rPr>
              <a:t>2. </a:t>
            </a:r>
            <a:r>
              <a:rPr lang="en-GB" sz="1400" dirty="0" err="1">
                <a:solidFill>
                  <a:srgbClr val="072F83"/>
                </a:solidFill>
                <a:latin typeface="Helvetica" pitchFamily="34" charset="0"/>
                <a:ea typeface="MS PGothic" pitchFamily="34" charset="-128"/>
              </a:rPr>
              <a:t>Rosenstock</a:t>
            </a:r>
            <a:r>
              <a:rPr lang="en-GB" sz="1400" dirty="0">
                <a:solidFill>
                  <a:srgbClr val="072F83"/>
                </a:solidFill>
                <a:latin typeface="Helvetica" pitchFamily="34" charset="0"/>
                <a:ea typeface="MS PGothic" pitchFamily="34" charset="-128"/>
              </a:rPr>
              <a:t> J. </a:t>
            </a:r>
            <a:r>
              <a:rPr lang="en-GB" sz="1400" i="1" dirty="0" err="1">
                <a:solidFill>
                  <a:srgbClr val="072F83"/>
                </a:solidFill>
                <a:latin typeface="Helvetica" pitchFamily="34" charset="0"/>
                <a:ea typeface="MS PGothic" pitchFamily="34" charset="-128"/>
              </a:rPr>
              <a:t>Clin</a:t>
            </a:r>
            <a:r>
              <a:rPr lang="en-GB" sz="1400" i="1" dirty="0">
                <a:solidFill>
                  <a:srgbClr val="072F83"/>
                </a:solidFill>
                <a:latin typeface="Helvetica" pitchFamily="34" charset="0"/>
                <a:ea typeface="MS PGothic" pitchFamily="34" charset="-128"/>
              </a:rPr>
              <a:t> Cornerstone</a:t>
            </a:r>
            <a:r>
              <a:rPr lang="en-GB" sz="1400" dirty="0">
                <a:solidFill>
                  <a:srgbClr val="072F83"/>
                </a:solidFill>
                <a:latin typeface="Helvetica" pitchFamily="34" charset="0"/>
                <a:ea typeface="MS PGothic" pitchFamily="34" charset="-128"/>
              </a:rPr>
              <a:t> 2001;4:50–64.</a:t>
            </a:r>
          </a:p>
        </p:txBody>
      </p:sp>
    </p:spTree>
    <p:extLst>
      <p:ext uri="{BB962C8B-B14F-4D97-AF65-F5344CB8AC3E}">
        <p14:creationId xmlns:p14="http://schemas.microsoft.com/office/powerpoint/2010/main" val="2934165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2" descr="Presentation2"/>
          <p:cNvPicPr>
            <a:picLocks noGrp="1" noChangeAspect="1" noChangeArrowheads="1"/>
          </p:cNvPicPr>
          <p:nvPr>
            <p:ph sz="quarter" idx="1"/>
          </p:nvPr>
        </p:nvPicPr>
        <p:blipFill>
          <a:blip r:embed="rId2" cstate="print"/>
          <a:srcRect l="12988" t="7988" r="5887" b="2756"/>
          <a:stretch>
            <a:fillRect/>
          </a:stretch>
        </p:blipFill>
        <p:spPr bwMode="auto">
          <a:xfrm>
            <a:off x="1503590" y="1524000"/>
            <a:ext cx="6268810" cy="5172841"/>
          </a:xfrm>
          <a:prstGeom prst="rect">
            <a:avLst/>
          </a:prstGeom>
          <a:noFill/>
          <a:ln w="9525">
            <a:noFill/>
            <a:miter lim="800000"/>
            <a:headEnd/>
            <a:tailEnd/>
          </a:ln>
        </p:spPr>
      </p:pic>
    </p:spTree>
    <p:extLst>
      <p:ext uri="{BB962C8B-B14F-4D97-AF65-F5344CB8AC3E}">
        <p14:creationId xmlns:p14="http://schemas.microsoft.com/office/powerpoint/2010/main" val="2605760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a:bodyPr>
          <a:lstStyle/>
          <a:p>
            <a:pPr algn="ctr"/>
            <a:r>
              <a:rPr lang="en-GB" sz="2800" dirty="0" smtClean="0">
                <a:latin typeface="Times New Roman" pitchFamily="18" charset="0"/>
                <a:cs typeface="Times New Roman" pitchFamily="18" charset="0"/>
              </a:rPr>
              <a:t>The ideal insulin therapy should mimic endogenous insulin secretion</a:t>
            </a:r>
            <a:endParaRPr lang="en-US" sz="2800" dirty="0">
              <a:latin typeface="Times New Roman" pitchFamily="18" charset="0"/>
              <a:cs typeface="Times New Roman" pitchFamily="18" charset="0"/>
            </a:endParaRPr>
          </a:p>
        </p:txBody>
      </p:sp>
      <p:grpSp>
        <p:nvGrpSpPr>
          <p:cNvPr id="3" name="Group 4"/>
          <p:cNvGrpSpPr>
            <a:grpSpLocks/>
          </p:cNvGrpSpPr>
          <p:nvPr/>
        </p:nvGrpSpPr>
        <p:grpSpPr bwMode="auto">
          <a:xfrm>
            <a:off x="1066800" y="1646238"/>
            <a:ext cx="7110413" cy="4429125"/>
            <a:chOff x="1114" y="1526"/>
            <a:chExt cx="4875" cy="2221"/>
          </a:xfrm>
        </p:grpSpPr>
        <p:sp>
          <p:nvSpPr>
            <p:cNvPr id="37" name="Freeform 5"/>
            <p:cNvSpPr>
              <a:spLocks/>
            </p:cNvSpPr>
            <p:nvPr/>
          </p:nvSpPr>
          <p:spPr bwMode="invGray">
            <a:xfrm>
              <a:off x="1699" y="2105"/>
              <a:ext cx="3655" cy="1198"/>
            </a:xfrm>
            <a:custGeom>
              <a:avLst/>
              <a:gdLst>
                <a:gd name="T0" fmla="*/ 0 w 4295"/>
                <a:gd name="T1" fmla="*/ 1372 h 1101"/>
                <a:gd name="T2" fmla="*/ 20 w 4295"/>
                <a:gd name="T3" fmla="*/ 1252 h 1101"/>
                <a:gd name="T4" fmla="*/ 22 w 4295"/>
                <a:gd name="T5" fmla="*/ 1146 h 1101"/>
                <a:gd name="T6" fmla="*/ 143 w 4295"/>
                <a:gd name="T7" fmla="*/ 1213 h 1101"/>
                <a:gd name="T8" fmla="*/ 343 w 4295"/>
                <a:gd name="T9" fmla="*/ 1200 h 1101"/>
                <a:gd name="T10" fmla="*/ 414 w 4295"/>
                <a:gd name="T11" fmla="*/ 0 h 1101"/>
                <a:gd name="T12" fmla="*/ 464 w 4295"/>
                <a:gd name="T13" fmla="*/ 323 h 1101"/>
                <a:gd name="T14" fmla="*/ 533 w 4295"/>
                <a:gd name="T15" fmla="*/ 536 h 1101"/>
                <a:gd name="T16" fmla="*/ 591 w 4295"/>
                <a:gd name="T17" fmla="*/ 862 h 1101"/>
                <a:gd name="T18" fmla="*/ 681 w 4295"/>
                <a:gd name="T19" fmla="*/ 944 h 1101"/>
                <a:gd name="T20" fmla="*/ 929 w 4295"/>
                <a:gd name="T21" fmla="*/ 1213 h 1101"/>
                <a:gd name="T22" fmla="*/ 1035 w 4295"/>
                <a:gd name="T23" fmla="*/ 552 h 1101"/>
                <a:gd name="T24" fmla="*/ 1066 w 4295"/>
                <a:gd name="T25" fmla="*/ 62 h 1101"/>
                <a:gd name="T26" fmla="*/ 1123 w 4295"/>
                <a:gd name="T27" fmla="*/ 467 h 1101"/>
                <a:gd name="T28" fmla="*/ 1198 w 4295"/>
                <a:gd name="T29" fmla="*/ 894 h 1101"/>
                <a:gd name="T30" fmla="*/ 1333 w 4295"/>
                <a:gd name="T31" fmla="*/ 1038 h 1101"/>
                <a:gd name="T32" fmla="*/ 1485 w 4295"/>
                <a:gd name="T33" fmla="*/ 1110 h 1101"/>
                <a:gd name="T34" fmla="*/ 1566 w 4295"/>
                <a:gd name="T35" fmla="*/ 480 h 1101"/>
                <a:gd name="T36" fmla="*/ 1597 w 4295"/>
                <a:gd name="T37" fmla="*/ 659 h 1101"/>
                <a:gd name="T38" fmla="*/ 1677 w 4295"/>
                <a:gd name="T39" fmla="*/ 825 h 1101"/>
                <a:gd name="T40" fmla="*/ 1739 w 4295"/>
                <a:gd name="T41" fmla="*/ 432 h 1101"/>
                <a:gd name="T42" fmla="*/ 1837 w 4295"/>
                <a:gd name="T43" fmla="*/ 837 h 1101"/>
                <a:gd name="T44" fmla="*/ 1968 w 4295"/>
                <a:gd name="T45" fmla="*/ 877 h 1101"/>
                <a:gd name="T46" fmla="*/ 2077 w 4295"/>
                <a:gd name="T47" fmla="*/ 160 h 1101"/>
                <a:gd name="T48" fmla="*/ 2174 w 4295"/>
                <a:gd name="T49" fmla="*/ 725 h 1101"/>
                <a:gd name="T50" fmla="*/ 2465 w 4295"/>
                <a:gd name="T51" fmla="*/ 1039 h 1101"/>
                <a:gd name="T52" fmla="*/ 2647 w 4295"/>
                <a:gd name="T53" fmla="*/ 1095 h 1101"/>
                <a:gd name="T54" fmla="*/ 2647 w 4295"/>
                <a:gd name="T55" fmla="*/ 1298 h 1101"/>
                <a:gd name="T56" fmla="*/ 2351 w 4295"/>
                <a:gd name="T57" fmla="*/ 1289 h 1101"/>
                <a:gd name="T58" fmla="*/ 2226 w 4295"/>
                <a:gd name="T59" fmla="*/ 1223 h 1101"/>
                <a:gd name="T60" fmla="*/ 2104 w 4295"/>
                <a:gd name="T61" fmla="*/ 1083 h 1101"/>
                <a:gd name="T62" fmla="*/ 1975 w 4295"/>
                <a:gd name="T63" fmla="*/ 1277 h 1101"/>
                <a:gd name="T64" fmla="*/ 1839 w 4295"/>
                <a:gd name="T65" fmla="*/ 1313 h 1101"/>
                <a:gd name="T66" fmla="*/ 1768 w 4295"/>
                <a:gd name="T67" fmla="*/ 1246 h 1101"/>
                <a:gd name="T68" fmla="*/ 1679 w 4295"/>
                <a:gd name="T69" fmla="*/ 1251 h 1101"/>
                <a:gd name="T70" fmla="*/ 1602 w 4295"/>
                <a:gd name="T71" fmla="*/ 1166 h 1101"/>
                <a:gd name="T72" fmla="*/ 1485 w 4295"/>
                <a:gd name="T73" fmla="*/ 1361 h 1101"/>
                <a:gd name="T74" fmla="*/ 1329 w 4295"/>
                <a:gd name="T75" fmla="*/ 1370 h 1101"/>
                <a:gd name="T76" fmla="*/ 1259 w 4295"/>
                <a:gd name="T77" fmla="*/ 1334 h 1101"/>
                <a:gd name="T78" fmla="*/ 1094 w 4295"/>
                <a:gd name="T79" fmla="*/ 1038 h 1101"/>
                <a:gd name="T80" fmla="*/ 1026 w 4295"/>
                <a:gd name="T81" fmla="*/ 1419 h 1101"/>
                <a:gd name="T82" fmla="*/ 839 w 4295"/>
                <a:gd name="T83" fmla="*/ 1346 h 1101"/>
                <a:gd name="T84" fmla="*/ 684 w 4295"/>
                <a:gd name="T85" fmla="*/ 1206 h 1101"/>
                <a:gd name="T86" fmla="*/ 589 w 4295"/>
                <a:gd name="T87" fmla="*/ 1182 h 1101"/>
                <a:gd name="T88" fmla="*/ 425 w 4295"/>
                <a:gd name="T89" fmla="*/ 1042 h 1101"/>
                <a:gd name="T90" fmla="*/ 376 w 4295"/>
                <a:gd name="T91" fmla="*/ 1361 h 1101"/>
                <a:gd name="T92" fmla="*/ 139 w 4295"/>
                <a:gd name="T93" fmla="*/ 1401 h 1101"/>
                <a:gd name="T94" fmla="*/ 0 w 4295"/>
                <a:gd name="T95" fmla="*/ 1372 h 1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95"/>
                <a:gd name="T145" fmla="*/ 0 h 1101"/>
                <a:gd name="T146" fmla="*/ 4295 w 4295"/>
                <a:gd name="T147" fmla="*/ 1101 h 1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95" h="1101">
                  <a:moveTo>
                    <a:pt x="0" y="1065"/>
                  </a:moveTo>
                  <a:lnTo>
                    <a:pt x="33" y="972"/>
                  </a:lnTo>
                  <a:lnTo>
                    <a:pt x="35" y="890"/>
                  </a:lnTo>
                  <a:lnTo>
                    <a:pt x="232" y="942"/>
                  </a:lnTo>
                  <a:lnTo>
                    <a:pt x="556" y="932"/>
                  </a:lnTo>
                  <a:lnTo>
                    <a:pt x="672" y="0"/>
                  </a:lnTo>
                  <a:lnTo>
                    <a:pt x="752" y="251"/>
                  </a:lnTo>
                  <a:lnTo>
                    <a:pt x="865" y="416"/>
                  </a:lnTo>
                  <a:lnTo>
                    <a:pt x="959" y="669"/>
                  </a:lnTo>
                  <a:lnTo>
                    <a:pt x="1105" y="733"/>
                  </a:lnTo>
                  <a:lnTo>
                    <a:pt x="1508" y="942"/>
                  </a:lnTo>
                  <a:lnTo>
                    <a:pt x="1679" y="428"/>
                  </a:lnTo>
                  <a:lnTo>
                    <a:pt x="1730" y="48"/>
                  </a:lnTo>
                  <a:lnTo>
                    <a:pt x="1823" y="362"/>
                  </a:lnTo>
                  <a:lnTo>
                    <a:pt x="1945" y="694"/>
                  </a:lnTo>
                  <a:lnTo>
                    <a:pt x="2162" y="806"/>
                  </a:lnTo>
                  <a:lnTo>
                    <a:pt x="2410" y="861"/>
                  </a:lnTo>
                  <a:lnTo>
                    <a:pt x="2540" y="372"/>
                  </a:lnTo>
                  <a:lnTo>
                    <a:pt x="2592" y="512"/>
                  </a:lnTo>
                  <a:lnTo>
                    <a:pt x="2722" y="641"/>
                  </a:lnTo>
                  <a:lnTo>
                    <a:pt x="2822" y="335"/>
                  </a:lnTo>
                  <a:lnTo>
                    <a:pt x="2981" y="650"/>
                  </a:lnTo>
                  <a:lnTo>
                    <a:pt x="3194" y="681"/>
                  </a:lnTo>
                  <a:lnTo>
                    <a:pt x="3371" y="124"/>
                  </a:lnTo>
                  <a:lnTo>
                    <a:pt x="3528" y="562"/>
                  </a:lnTo>
                  <a:lnTo>
                    <a:pt x="4000" y="807"/>
                  </a:lnTo>
                  <a:lnTo>
                    <a:pt x="4295" y="850"/>
                  </a:lnTo>
                  <a:lnTo>
                    <a:pt x="4295" y="1007"/>
                  </a:lnTo>
                  <a:lnTo>
                    <a:pt x="3816" y="1001"/>
                  </a:lnTo>
                  <a:lnTo>
                    <a:pt x="3612" y="949"/>
                  </a:lnTo>
                  <a:lnTo>
                    <a:pt x="3415" y="840"/>
                  </a:lnTo>
                  <a:lnTo>
                    <a:pt x="3204" y="992"/>
                  </a:lnTo>
                  <a:lnTo>
                    <a:pt x="2983" y="1019"/>
                  </a:lnTo>
                  <a:lnTo>
                    <a:pt x="2870" y="967"/>
                  </a:lnTo>
                  <a:lnTo>
                    <a:pt x="2724" y="971"/>
                  </a:lnTo>
                  <a:lnTo>
                    <a:pt x="2601" y="905"/>
                  </a:lnTo>
                  <a:lnTo>
                    <a:pt x="2410" y="1057"/>
                  </a:lnTo>
                  <a:lnTo>
                    <a:pt x="2158" y="1063"/>
                  </a:lnTo>
                  <a:lnTo>
                    <a:pt x="2043" y="1036"/>
                  </a:lnTo>
                  <a:lnTo>
                    <a:pt x="1775" y="806"/>
                  </a:lnTo>
                  <a:lnTo>
                    <a:pt x="1665" y="1101"/>
                  </a:lnTo>
                  <a:lnTo>
                    <a:pt x="1362" y="1045"/>
                  </a:lnTo>
                  <a:lnTo>
                    <a:pt x="1111" y="936"/>
                  </a:lnTo>
                  <a:lnTo>
                    <a:pt x="955" y="917"/>
                  </a:lnTo>
                  <a:lnTo>
                    <a:pt x="689" y="809"/>
                  </a:lnTo>
                  <a:lnTo>
                    <a:pt x="610" y="1057"/>
                  </a:lnTo>
                  <a:lnTo>
                    <a:pt x="225" y="1088"/>
                  </a:lnTo>
                  <a:lnTo>
                    <a:pt x="0" y="1065"/>
                  </a:lnTo>
                  <a:close/>
                </a:path>
              </a:pathLst>
            </a:custGeom>
            <a:solidFill>
              <a:srgbClr val="AFDA24">
                <a:alpha val="59999"/>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Rectangle 6"/>
            <p:cNvSpPr>
              <a:spLocks noChangeArrowheads="1"/>
            </p:cNvSpPr>
            <p:nvPr/>
          </p:nvSpPr>
          <p:spPr bwMode="auto">
            <a:xfrm>
              <a:off x="5416" y="2453"/>
              <a:ext cx="15" cy="862"/>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Freeform 7"/>
            <p:cNvSpPr>
              <a:spLocks noEditPoints="1"/>
            </p:cNvSpPr>
            <p:nvPr/>
          </p:nvSpPr>
          <p:spPr bwMode="auto">
            <a:xfrm>
              <a:off x="1691" y="2071"/>
              <a:ext cx="3735" cy="1244"/>
            </a:xfrm>
            <a:custGeom>
              <a:avLst/>
              <a:gdLst>
                <a:gd name="T0" fmla="*/ 15 w 3735"/>
                <a:gd name="T1" fmla="*/ 0 h 1244"/>
                <a:gd name="T2" fmla="*/ 15 w 3735"/>
                <a:gd name="T3" fmla="*/ 1234 h 1244"/>
                <a:gd name="T4" fmla="*/ 0 w 3735"/>
                <a:gd name="T5" fmla="*/ 1234 h 1244"/>
                <a:gd name="T6" fmla="*/ 0 w 3735"/>
                <a:gd name="T7" fmla="*/ 0 h 1244"/>
                <a:gd name="T8" fmla="*/ 15 w 3735"/>
                <a:gd name="T9" fmla="*/ 0 h 1244"/>
                <a:gd name="T10" fmla="*/ 8 w 3735"/>
                <a:gd name="T11" fmla="*/ 1244 h 1244"/>
                <a:gd name="T12" fmla="*/ 0 w 3735"/>
                <a:gd name="T13" fmla="*/ 1244 h 1244"/>
                <a:gd name="T14" fmla="*/ 0 w 3735"/>
                <a:gd name="T15" fmla="*/ 1234 h 1244"/>
                <a:gd name="T16" fmla="*/ 8 w 3735"/>
                <a:gd name="T17" fmla="*/ 1234 h 1244"/>
                <a:gd name="T18" fmla="*/ 8 w 3735"/>
                <a:gd name="T19" fmla="*/ 1244 h 1244"/>
                <a:gd name="T20" fmla="*/ 8 w 3735"/>
                <a:gd name="T21" fmla="*/ 1226 h 1244"/>
                <a:gd name="T22" fmla="*/ 3735 w 3735"/>
                <a:gd name="T23" fmla="*/ 1226 h 1244"/>
                <a:gd name="T24" fmla="*/ 3735 w 3735"/>
                <a:gd name="T25" fmla="*/ 1244 h 1244"/>
                <a:gd name="T26" fmla="*/ 8 w 3735"/>
                <a:gd name="T27" fmla="*/ 1244 h 1244"/>
                <a:gd name="T28" fmla="*/ 8 w 3735"/>
                <a:gd name="T29" fmla="*/ 1226 h 1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35"/>
                <a:gd name="T46" fmla="*/ 0 h 1244"/>
                <a:gd name="T47" fmla="*/ 3735 w 3735"/>
                <a:gd name="T48" fmla="*/ 1244 h 1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35" h="1244">
                  <a:moveTo>
                    <a:pt x="15" y="0"/>
                  </a:moveTo>
                  <a:lnTo>
                    <a:pt x="15" y="1234"/>
                  </a:lnTo>
                  <a:lnTo>
                    <a:pt x="0" y="1234"/>
                  </a:lnTo>
                  <a:lnTo>
                    <a:pt x="0" y="0"/>
                  </a:lnTo>
                  <a:lnTo>
                    <a:pt x="15" y="0"/>
                  </a:lnTo>
                  <a:close/>
                  <a:moveTo>
                    <a:pt x="8" y="1244"/>
                  </a:moveTo>
                  <a:lnTo>
                    <a:pt x="0" y="1244"/>
                  </a:lnTo>
                  <a:lnTo>
                    <a:pt x="0" y="1234"/>
                  </a:lnTo>
                  <a:lnTo>
                    <a:pt x="8" y="1234"/>
                  </a:lnTo>
                  <a:lnTo>
                    <a:pt x="8" y="1244"/>
                  </a:lnTo>
                  <a:close/>
                  <a:moveTo>
                    <a:pt x="8" y="1226"/>
                  </a:moveTo>
                  <a:lnTo>
                    <a:pt x="3735" y="1226"/>
                  </a:lnTo>
                  <a:lnTo>
                    <a:pt x="3735" y="1244"/>
                  </a:lnTo>
                  <a:lnTo>
                    <a:pt x="8" y="1244"/>
                  </a:lnTo>
                  <a:lnTo>
                    <a:pt x="8" y="1226"/>
                  </a:lnTo>
                  <a:close/>
                </a:path>
              </a:pathLst>
            </a:custGeom>
            <a:solidFill>
              <a:srgbClr val="333399"/>
            </a:solidFill>
            <a:ln w="9525">
              <a:solidFill>
                <a:srgbClr val="3333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Rectangle 8"/>
            <p:cNvSpPr>
              <a:spLocks noChangeArrowheads="1"/>
            </p:cNvSpPr>
            <p:nvPr/>
          </p:nvSpPr>
          <p:spPr bwMode="auto">
            <a:xfrm>
              <a:off x="1650" y="2071"/>
              <a:ext cx="49" cy="17"/>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Rectangle 9"/>
            <p:cNvSpPr>
              <a:spLocks noChangeArrowheads="1"/>
            </p:cNvSpPr>
            <p:nvPr/>
          </p:nvSpPr>
          <p:spPr bwMode="auto">
            <a:xfrm>
              <a:off x="1650" y="2683"/>
              <a:ext cx="49" cy="19"/>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Rectangle 10"/>
            <p:cNvSpPr>
              <a:spLocks noChangeArrowheads="1"/>
            </p:cNvSpPr>
            <p:nvPr/>
          </p:nvSpPr>
          <p:spPr bwMode="auto">
            <a:xfrm>
              <a:off x="5423" y="2453"/>
              <a:ext cx="49" cy="17"/>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Rectangle 11"/>
            <p:cNvSpPr>
              <a:spLocks noChangeArrowheads="1"/>
            </p:cNvSpPr>
            <p:nvPr/>
          </p:nvSpPr>
          <p:spPr bwMode="auto">
            <a:xfrm>
              <a:off x="5423" y="2664"/>
              <a:ext cx="49" cy="17"/>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Rectangle 12"/>
            <p:cNvSpPr>
              <a:spLocks noChangeArrowheads="1"/>
            </p:cNvSpPr>
            <p:nvPr/>
          </p:nvSpPr>
          <p:spPr bwMode="auto">
            <a:xfrm>
              <a:off x="5423" y="2875"/>
              <a:ext cx="49" cy="17"/>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Rectangle 13"/>
            <p:cNvSpPr>
              <a:spLocks noChangeArrowheads="1"/>
            </p:cNvSpPr>
            <p:nvPr/>
          </p:nvSpPr>
          <p:spPr bwMode="auto">
            <a:xfrm>
              <a:off x="5423" y="3086"/>
              <a:ext cx="49" cy="16"/>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Rectangle 14"/>
            <p:cNvSpPr>
              <a:spLocks noChangeArrowheads="1"/>
            </p:cNvSpPr>
            <p:nvPr/>
          </p:nvSpPr>
          <p:spPr bwMode="auto">
            <a:xfrm>
              <a:off x="5423" y="3297"/>
              <a:ext cx="49" cy="16"/>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Rectangle 15"/>
            <p:cNvSpPr>
              <a:spLocks noChangeArrowheads="1"/>
            </p:cNvSpPr>
            <p:nvPr/>
          </p:nvSpPr>
          <p:spPr bwMode="auto">
            <a:xfrm>
              <a:off x="1650" y="3297"/>
              <a:ext cx="49" cy="18"/>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Rectangle 16"/>
            <p:cNvSpPr>
              <a:spLocks noChangeArrowheads="1"/>
            </p:cNvSpPr>
            <p:nvPr/>
          </p:nvSpPr>
          <p:spPr bwMode="auto">
            <a:xfrm>
              <a:off x="2189" y="3305"/>
              <a:ext cx="13" cy="63"/>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Rectangle 17"/>
            <p:cNvSpPr>
              <a:spLocks noChangeArrowheads="1"/>
            </p:cNvSpPr>
            <p:nvPr/>
          </p:nvSpPr>
          <p:spPr bwMode="auto">
            <a:xfrm>
              <a:off x="3092" y="3305"/>
              <a:ext cx="13" cy="63"/>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Rectangle 18"/>
            <p:cNvSpPr>
              <a:spLocks noChangeArrowheads="1"/>
            </p:cNvSpPr>
            <p:nvPr/>
          </p:nvSpPr>
          <p:spPr bwMode="auto">
            <a:xfrm>
              <a:off x="3750" y="3305"/>
              <a:ext cx="13" cy="63"/>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Rectangle 19"/>
            <p:cNvSpPr>
              <a:spLocks noChangeArrowheads="1"/>
            </p:cNvSpPr>
            <p:nvPr/>
          </p:nvSpPr>
          <p:spPr bwMode="auto">
            <a:xfrm>
              <a:off x="4407" y="3305"/>
              <a:ext cx="14" cy="63"/>
            </a:xfrm>
            <a:prstGeom prst="rect">
              <a:avLst/>
            </a:prstGeom>
            <a:solidFill>
              <a:srgbClr val="333399"/>
            </a:solidFill>
            <a:ln w="9525">
              <a:solidFill>
                <a:srgbClr val="3333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Freeform 20"/>
            <p:cNvSpPr>
              <a:spLocks noEditPoints="1"/>
            </p:cNvSpPr>
            <p:nvPr/>
          </p:nvSpPr>
          <p:spPr bwMode="auto">
            <a:xfrm>
              <a:off x="1730" y="2639"/>
              <a:ext cx="3623" cy="255"/>
            </a:xfrm>
            <a:custGeom>
              <a:avLst/>
              <a:gdLst>
                <a:gd name="T0" fmla="*/ 465 w 3623"/>
                <a:gd name="T1" fmla="*/ 213 h 255"/>
                <a:gd name="T2" fmla="*/ 472 w 3623"/>
                <a:gd name="T3" fmla="*/ 211 h 255"/>
                <a:gd name="T4" fmla="*/ 465 w 3623"/>
                <a:gd name="T5" fmla="*/ 205 h 255"/>
                <a:gd name="T6" fmla="*/ 541 w 3623"/>
                <a:gd name="T7" fmla="*/ 52 h 255"/>
                <a:gd name="T8" fmla="*/ 461 w 3623"/>
                <a:gd name="T9" fmla="*/ 201 h 255"/>
                <a:gd name="T10" fmla="*/ 550 w 3623"/>
                <a:gd name="T11" fmla="*/ 48 h 255"/>
                <a:gd name="T12" fmla="*/ 550 w 3623"/>
                <a:gd name="T13" fmla="*/ 48 h 255"/>
                <a:gd name="T14" fmla="*/ 544 w 3623"/>
                <a:gd name="T15" fmla="*/ 65 h 255"/>
                <a:gd name="T16" fmla="*/ 748 w 3623"/>
                <a:gd name="T17" fmla="*/ 209 h 255"/>
                <a:gd name="T18" fmla="*/ 749 w 3623"/>
                <a:gd name="T19" fmla="*/ 211 h 255"/>
                <a:gd name="T20" fmla="*/ 849 w 3623"/>
                <a:gd name="T21" fmla="*/ 253 h 255"/>
                <a:gd name="T22" fmla="*/ 851 w 3623"/>
                <a:gd name="T23" fmla="*/ 253 h 255"/>
                <a:gd name="T24" fmla="*/ 851 w 3623"/>
                <a:gd name="T25" fmla="*/ 244 h 255"/>
                <a:gd name="T26" fmla="*/ 1118 w 3623"/>
                <a:gd name="T27" fmla="*/ 238 h 255"/>
                <a:gd name="T28" fmla="*/ 851 w 3623"/>
                <a:gd name="T29" fmla="*/ 236 h 255"/>
                <a:gd name="T30" fmla="*/ 1118 w 3623"/>
                <a:gd name="T31" fmla="*/ 255 h 255"/>
                <a:gd name="T32" fmla="*/ 1118 w 3623"/>
                <a:gd name="T33" fmla="*/ 238 h 255"/>
                <a:gd name="T34" fmla="*/ 1120 w 3623"/>
                <a:gd name="T35" fmla="*/ 255 h 255"/>
                <a:gd name="T36" fmla="*/ 1345 w 3623"/>
                <a:gd name="T37" fmla="*/ 219 h 255"/>
                <a:gd name="T38" fmla="*/ 1347 w 3623"/>
                <a:gd name="T39" fmla="*/ 215 h 255"/>
                <a:gd name="T40" fmla="*/ 1451 w 3623"/>
                <a:gd name="T41" fmla="*/ 19 h 255"/>
                <a:gd name="T42" fmla="*/ 1440 w 3623"/>
                <a:gd name="T43" fmla="*/ 8 h 255"/>
                <a:gd name="T44" fmla="*/ 1445 w 3623"/>
                <a:gd name="T45" fmla="*/ 15 h 255"/>
                <a:gd name="T46" fmla="*/ 1562 w 3623"/>
                <a:gd name="T47" fmla="*/ 144 h 255"/>
                <a:gd name="T48" fmla="*/ 1450 w 3623"/>
                <a:gd name="T49" fmla="*/ 8 h 255"/>
                <a:gd name="T50" fmla="*/ 1553 w 3623"/>
                <a:gd name="T51" fmla="*/ 157 h 255"/>
                <a:gd name="T52" fmla="*/ 1559 w 3623"/>
                <a:gd name="T53" fmla="*/ 142 h 255"/>
                <a:gd name="T54" fmla="*/ 1556 w 3623"/>
                <a:gd name="T55" fmla="*/ 159 h 255"/>
                <a:gd name="T56" fmla="*/ 1677 w 3623"/>
                <a:gd name="T57" fmla="*/ 196 h 255"/>
                <a:gd name="T58" fmla="*/ 1678 w 3623"/>
                <a:gd name="T59" fmla="*/ 196 h 255"/>
                <a:gd name="T60" fmla="*/ 2000 w 3623"/>
                <a:gd name="T61" fmla="*/ 207 h 255"/>
                <a:gd name="T62" fmla="*/ 2003 w 3623"/>
                <a:gd name="T63" fmla="*/ 207 h 255"/>
                <a:gd name="T64" fmla="*/ 2000 w 3623"/>
                <a:gd name="T65" fmla="*/ 198 h 255"/>
                <a:gd name="T66" fmla="*/ 2144 w 3623"/>
                <a:gd name="T67" fmla="*/ 119 h 255"/>
                <a:gd name="T68" fmla="*/ 1998 w 3623"/>
                <a:gd name="T69" fmla="*/ 190 h 255"/>
                <a:gd name="T70" fmla="*/ 2149 w 3623"/>
                <a:gd name="T71" fmla="*/ 119 h 255"/>
                <a:gd name="T72" fmla="*/ 2149 w 3623"/>
                <a:gd name="T73" fmla="*/ 119 h 255"/>
                <a:gd name="T74" fmla="*/ 2142 w 3623"/>
                <a:gd name="T75" fmla="*/ 136 h 255"/>
                <a:gd name="T76" fmla="*/ 2255 w 3623"/>
                <a:gd name="T77" fmla="*/ 209 h 255"/>
                <a:gd name="T78" fmla="*/ 2256 w 3623"/>
                <a:gd name="T79" fmla="*/ 207 h 255"/>
                <a:gd name="T80" fmla="*/ 2380 w 3623"/>
                <a:gd name="T81" fmla="*/ 140 h 255"/>
                <a:gd name="T82" fmla="*/ 2375 w 3623"/>
                <a:gd name="T83" fmla="*/ 125 h 255"/>
                <a:gd name="T84" fmla="*/ 2377 w 3623"/>
                <a:gd name="T85" fmla="*/ 132 h 255"/>
                <a:gd name="T86" fmla="*/ 2684 w 3623"/>
                <a:gd name="T87" fmla="*/ 132 h 255"/>
                <a:gd name="T88" fmla="*/ 2377 w 3623"/>
                <a:gd name="T89" fmla="*/ 123 h 255"/>
                <a:gd name="T90" fmla="*/ 2684 w 3623"/>
                <a:gd name="T91" fmla="*/ 148 h 255"/>
                <a:gd name="T92" fmla="*/ 2681 w 3623"/>
                <a:gd name="T93" fmla="*/ 132 h 255"/>
                <a:gd name="T94" fmla="*/ 2687 w 3623"/>
                <a:gd name="T95" fmla="*/ 148 h 255"/>
                <a:gd name="T96" fmla="*/ 2837 w 3623"/>
                <a:gd name="T97" fmla="*/ 40 h 255"/>
                <a:gd name="T98" fmla="*/ 2834 w 3623"/>
                <a:gd name="T99" fmla="*/ 42 h 255"/>
                <a:gd name="T100" fmla="*/ 2948 w 3623"/>
                <a:gd name="T101" fmla="*/ 132 h 255"/>
                <a:gd name="T102" fmla="*/ 2948 w 3623"/>
                <a:gd name="T103" fmla="*/ 132 h 255"/>
                <a:gd name="T104" fmla="*/ 2950 w 3623"/>
                <a:gd name="T105" fmla="*/ 123 h 255"/>
                <a:gd name="T106" fmla="*/ 3071 w 3623"/>
                <a:gd name="T107" fmla="*/ 161 h 255"/>
                <a:gd name="T108" fmla="*/ 2953 w 3623"/>
                <a:gd name="T109" fmla="*/ 115 h 255"/>
                <a:gd name="T110" fmla="*/ 3068 w 3623"/>
                <a:gd name="T111" fmla="*/ 178 h 255"/>
                <a:gd name="T112" fmla="*/ 3069 w 3623"/>
                <a:gd name="T113" fmla="*/ 161 h 255"/>
                <a:gd name="T114" fmla="*/ 3069 w 3623"/>
                <a:gd name="T115" fmla="*/ 178 h 2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23"/>
                <a:gd name="T175" fmla="*/ 0 h 255"/>
                <a:gd name="T176" fmla="*/ 3623 w 3623"/>
                <a:gd name="T177" fmla="*/ 255 h 2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23" h="255">
                  <a:moveTo>
                    <a:pt x="0" y="171"/>
                  </a:moveTo>
                  <a:lnTo>
                    <a:pt x="465" y="196"/>
                  </a:lnTo>
                  <a:lnTo>
                    <a:pt x="465" y="213"/>
                  </a:lnTo>
                  <a:lnTo>
                    <a:pt x="0" y="190"/>
                  </a:lnTo>
                  <a:lnTo>
                    <a:pt x="0" y="171"/>
                  </a:lnTo>
                  <a:close/>
                  <a:moveTo>
                    <a:pt x="472" y="211"/>
                  </a:moveTo>
                  <a:lnTo>
                    <a:pt x="469" y="213"/>
                  </a:lnTo>
                  <a:lnTo>
                    <a:pt x="465" y="213"/>
                  </a:lnTo>
                  <a:lnTo>
                    <a:pt x="465" y="205"/>
                  </a:lnTo>
                  <a:lnTo>
                    <a:pt x="472" y="211"/>
                  </a:lnTo>
                  <a:close/>
                  <a:moveTo>
                    <a:pt x="461" y="201"/>
                  </a:moveTo>
                  <a:lnTo>
                    <a:pt x="541" y="52"/>
                  </a:lnTo>
                  <a:lnTo>
                    <a:pt x="552" y="61"/>
                  </a:lnTo>
                  <a:lnTo>
                    <a:pt x="472" y="211"/>
                  </a:lnTo>
                  <a:lnTo>
                    <a:pt x="461" y="201"/>
                  </a:lnTo>
                  <a:close/>
                  <a:moveTo>
                    <a:pt x="541" y="52"/>
                  </a:moveTo>
                  <a:lnTo>
                    <a:pt x="544" y="46"/>
                  </a:lnTo>
                  <a:lnTo>
                    <a:pt x="550" y="48"/>
                  </a:lnTo>
                  <a:lnTo>
                    <a:pt x="547" y="56"/>
                  </a:lnTo>
                  <a:lnTo>
                    <a:pt x="541" y="52"/>
                  </a:lnTo>
                  <a:close/>
                  <a:moveTo>
                    <a:pt x="550" y="48"/>
                  </a:moveTo>
                  <a:lnTo>
                    <a:pt x="754" y="194"/>
                  </a:lnTo>
                  <a:lnTo>
                    <a:pt x="748" y="209"/>
                  </a:lnTo>
                  <a:lnTo>
                    <a:pt x="544" y="65"/>
                  </a:lnTo>
                  <a:lnTo>
                    <a:pt x="550" y="48"/>
                  </a:lnTo>
                  <a:close/>
                  <a:moveTo>
                    <a:pt x="749" y="211"/>
                  </a:moveTo>
                  <a:lnTo>
                    <a:pt x="748" y="209"/>
                  </a:lnTo>
                  <a:lnTo>
                    <a:pt x="751" y="203"/>
                  </a:lnTo>
                  <a:lnTo>
                    <a:pt x="749" y="211"/>
                  </a:lnTo>
                  <a:close/>
                  <a:moveTo>
                    <a:pt x="753" y="194"/>
                  </a:moveTo>
                  <a:lnTo>
                    <a:pt x="854" y="236"/>
                  </a:lnTo>
                  <a:lnTo>
                    <a:pt x="849" y="253"/>
                  </a:lnTo>
                  <a:lnTo>
                    <a:pt x="749" y="211"/>
                  </a:lnTo>
                  <a:lnTo>
                    <a:pt x="753" y="194"/>
                  </a:lnTo>
                  <a:close/>
                  <a:moveTo>
                    <a:pt x="851" y="253"/>
                  </a:moveTo>
                  <a:lnTo>
                    <a:pt x="851" y="253"/>
                  </a:lnTo>
                  <a:lnTo>
                    <a:pt x="849" y="253"/>
                  </a:lnTo>
                  <a:lnTo>
                    <a:pt x="851" y="244"/>
                  </a:lnTo>
                  <a:lnTo>
                    <a:pt x="851" y="253"/>
                  </a:lnTo>
                  <a:close/>
                  <a:moveTo>
                    <a:pt x="851" y="236"/>
                  </a:moveTo>
                  <a:lnTo>
                    <a:pt x="1118" y="238"/>
                  </a:lnTo>
                  <a:lnTo>
                    <a:pt x="1118" y="255"/>
                  </a:lnTo>
                  <a:lnTo>
                    <a:pt x="851" y="253"/>
                  </a:lnTo>
                  <a:lnTo>
                    <a:pt x="851" y="236"/>
                  </a:lnTo>
                  <a:close/>
                  <a:moveTo>
                    <a:pt x="1120" y="255"/>
                  </a:moveTo>
                  <a:lnTo>
                    <a:pt x="1118" y="255"/>
                  </a:lnTo>
                  <a:lnTo>
                    <a:pt x="1118" y="246"/>
                  </a:lnTo>
                  <a:lnTo>
                    <a:pt x="1120" y="255"/>
                  </a:lnTo>
                  <a:close/>
                  <a:moveTo>
                    <a:pt x="1118" y="238"/>
                  </a:moveTo>
                  <a:lnTo>
                    <a:pt x="1340" y="203"/>
                  </a:lnTo>
                  <a:lnTo>
                    <a:pt x="1342" y="219"/>
                  </a:lnTo>
                  <a:lnTo>
                    <a:pt x="1120" y="255"/>
                  </a:lnTo>
                  <a:lnTo>
                    <a:pt x="1118" y="238"/>
                  </a:lnTo>
                  <a:close/>
                  <a:moveTo>
                    <a:pt x="1347" y="215"/>
                  </a:moveTo>
                  <a:lnTo>
                    <a:pt x="1345" y="219"/>
                  </a:lnTo>
                  <a:lnTo>
                    <a:pt x="1342" y="219"/>
                  </a:lnTo>
                  <a:lnTo>
                    <a:pt x="1342" y="211"/>
                  </a:lnTo>
                  <a:lnTo>
                    <a:pt x="1347" y="215"/>
                  </a:lnTo>
                  <a:close/>
                  <a:moveTo>
                    <a:pt x="1336" y="205"/>
                  </a:moveTo>
                  <a:lnTo>
                    <a:pt x="1440" y="8"/>
                  </a:lnTo>
                  <a:lnTo>
                    <a:pt x="1451" y="19"/>
                  </a:lnTo>
                  <a:lnTo>
                    <a:pt x="1347" y="215"/>
                  </a:lnTo>
                  <a:lnTo>
                    <a:pt x="1336" y="205"/>
                  </a:lnTo>
                  <a:close/>
                  <a:moveTo>
                    <a:pt x="1440" y="8"/>
                  </a:moveTo>
                  <a:lnTo>
                    <a:pt x="1443" y="0"/>
                  </a:lnTo>
                  <a:lnTo>
                    <a:pt x="1450" y="8"/>
                  </a:lnTo>
                  <a:lnTo>
                    <a:pt x="1445" y="15"/>
                  </a:lnTo>
                  <a:lnTo>
                    <a:pt x="1440" y="8"/>
                  </a:lnTo>
                  <a:close/>
                  <a:moveTo>
                    <a:pt x="1450" y="8"/>
                  </a:moveTo>
                  <a:lnTo>
                    <a:pt x="1562" y="144"/>
                  </a:lnTo>
                  <a:lnTo>
                    <a:pt x="1553" y="157"/>
                  </a:lnTo>
                  <a:lnTo>
                    <a:pt x="1440" y="21"/>
                  </a:lnTo>
                  <a:lnTo>
                    <a:pt x="1450" y="8"/>
                  </a:lnTo>
                  <a:close/>
                  <a:moveTo>
                    <a:pt x="1556" y="159"/>
                  </a:moveTo>
                  <a:lnTo>
                    <a:pt x="1554" y="157"/>
                  </a:lnTo>
                  <a:lnTo>
                    <a:pt x="1553" y="157"/>
                  </a:lnTo>
                  <a:lnTo>
                    <a:pt x="1558" y="150"/>
                  </a:lnTo>
                  <a:lnTo>
                    <a:pt x="1556" y="159"/>
                  </a:lnTo>
                  <a:close/>
                  <a:moveTo>
                    <a:pt x="1559" y="142"/>
                  </a:moveTo>
                  <a:lnTo>
                    <a:pt x="1680" y="180"/>
                  </a:lnTo>
                  <a:lnTo>
                    <a:pt x="1677" y="196"/>
                  </a:lnTo>
                  <a:lnTo>
                    <a:pt x="1556" y="159"/>
                  </a:lnTo>
                  <a:lnTo>
                    <a:pt x="1559" y="142"/>
                  </a:lnTo>
                  <a:close/>
                  <a:moveTo>
                    <a:pt x="1678" y="196"/>
                  </a:moveTo>
                  <a:lnTo>
                    <a:pt x="1677" y="196"/>
                  </a:lnTo>
                  <a:lnTo>
                    <a:pt x="1678" y="188"/>
                  </a:lnTo>
                  <a:lnTo>
                    <a:pt x="1678" y="196"/>
                  </a:lnTo>
                  <a:close/>
                  <a:moveTo>
                    <a:pt x="1678" y="180"/>
                  </a:moveTo>
                  <a:lnTo>
                    <a:pt x="2000" y="188"/>
                  </a:lnTo>
                  <a:lnTo>
                    <a:pt x="2000" y="207"/>
                  </a:lnTo>
                  <a:lnTo>
                    <a:pt x="1678" y="196"/>
                  </a:lnTo>
                  <a:lnTo>
                    <a:pt x="1678" y="180"/>
                  </a:lnTo>
                  <a:close/>
                  <a:moveTo>
                    <a:pt x="2003" y="207"/>
                  </a:moveTo>
                  <a:lnTo>
                    <a:pt x="2002" y="207"/>
                  </a:lnTo>
                  <a:lnTo>
                    <a:pt x="2000" y="207"/>
                  </a:lnTo>
                  <a:lnTo>
                    <a:pt x="2000" y="198"/>
                  </a:lnTo>
                  <a:lnTo>
                    <a:pt x="2003" y="207"/>
                  </a:lnTo>
                  <a:close/>
                  <a:moveTo>
                    <a:pt x="1998" y="190"/>
                  </a:moveTo>
                  <a:lnTo>
                    <a:pt x="2144" y="119"/>
                  </a:lnTo>
                  <a:lnTo>
                    <a:pt x="2149" y="136"/>
                  </a:lnTo>
                  <a:lnTo>
                    <a:pt x="2003" y="207"/>
                  </a:lnTo>
                  <a:lnTo>
                    <a:pt x="1998" y="190"/>
                  </a:lnTo>
                  <a:close/>
                  <a:moveTo>
                    <a:pt x="2144" y="119"/>
                  </a:moveTo>
                  <a:lnTo>
                    <a:pt x="2147" y="117"/>
                  </a:lnTo>
                  <a:lnTo>
                    <a:pt x="2149" y="119"/>
                  </a:lnTo>
                  <a:lnTo>
                    <a:pt x="2145" y="127"/>
                  </a:lnTo>
                  <a:lnTo>
                    <a:pt x="2144" y="119"/>
                  </a:lnTo>
                  <a:close/>
                  <a:moveTo>
                    <a:pt x="2149" y="119"/>
                  </a:moveTo>
                  <a:lnTo>
                    <a:pt x="2258" y="192"/>
                  </a:lnTo>
                  <a:lnTo>
                    <a:pt x="2251" y="207"/>
                  </a:lnTo>
                  <a:lnTo>
                    <a:pt x="2142" y="136"/>
                  </a:lnTo>
                  <a:lnTo>
                    <a:pt x="2149" y="119"/>
                  </a:lnTo>
                  <a:close/>
                  <a:moveTo>
                    <a:pt x="2256" y="207"/>
                  </a:moveTo>
                  <a:lnTo>
                    <a:pt x="2255" y="209"/>
                  </a:lnTo>
                  <a:lnTo>
                    <a:pt x="2251" y="207"/>
                  </a:lnTo>
                  <a:lnTo>
                    <a:pt x="2255" y="201"/>
                  </a:lnTo>
                  <a:lnTo>
                    <a:pt x="2256" y="207"/>
                  </a:lnTo>
                  <a:close/>
                  <a:moveTo>
                    <a:pt x="2251" y="192"/>
                  </a:moveTo>
                  <a:lnTo>
                    <a:pt x="2375" y="125"/>
                  </a:lnTo>
                  <a:lnTo>
                    <a:pt x="2380" y="140"/>
                  </a:lnTo>
                  <a:lnTo>
                    <a:pt x="2256" y="207"/>
                  </a:lnTo>
                  <a:lnTo>
                    <a:pt x="2251" y="192"/>
                  </a:lnTo>
                  <a:close/>
                  <a:moveTo>
                    <a:pt x="2375" y="125"/>
                  </a:moveTo>
                  <a:lnTo>
                    <a:pt x="2377" y="123"/>
                  </a:lnTo>
                  <a:lnTo>
                    <a:pt x="2377" y="132"/>
                  </a:lnTo>
                  <a:lnTo>
                    <a:pt x="2375" y="125"/>
                  </a:lnTo>
                  <a:close/>
                  <a:moveTo>
                    <a:pt x="2377" y="123"/>
                  </a:moveTo>
                  <a:lnTo>
                    <a:pt x="2684" y="132"/>
                  </a:lnTo>
                  <a:lnTo>
                    <a:pt x="2684" y="148"/>
                  </a:lnTo>
                  <a:lnTo>
                    <a:pt x="2377" y="142"/>
                  </a:lnTo>
                  <a:lnTo>
                    <a:pt x="2377" y="123"/>
                  </a:lnTo>
                  <a:close/>
                  <a:moveTo>
                    <a:pt x="2687" y="148"/>
                  </a:moveTo>
                  <a:lnTo>
                    <a:pt x="2686" y="148"/>
                  </a:lnTo>
                  <a:lnTo>
                    <a:pt x="2684" y="148"/>
                  </a:lnTo>
                  <a:lnTo>
                    <a:pt x="2684" y="140"/>
                  </a:lnTo>
                  <a:lnTo>
                    <a:pt x="2687" y="148"/>
                  </a:lnTo>
                  <a:close/>
                  <a:moveTo>
                    <a:pt x="2681" y="132"/>
                  </a:moveTo>
                  <a:lnTo>
                    <a:pt x="2834" y="42"/>
                  </a:lnTo>
                  <a:lnTo>
                    <a:pt x="2839" y="56"/>
                  </a:lnTo>
                  <a:lnTo>
                    <a:pt x="2687" y="148"/>
                  </a:lnTo>
                  <a:lnTo>
                    <a:pt x="2681" y="132"/>
                  </a:lnTo>
                  <a:close/>
                  <a:moveTo>
                    <a:pt x="2834" y="42"/>
                  </a:moveTo>
                  <a:lnTo>
                    <a:pt x="2837" y="40"/>
                  </a:lnTo>
                  <a:lnTo>
                    <a:pt x="2839" y="42"/>
                  </a:lnTo>
                  <a:lnTo>
                    <a:pt x="2836" y="48"/>
                  </a:lnTo>
                  <a:lnTo>
                    <a:pt x="2834" y="42"/>
                  </a:lnTo>
                  <a:close/>
                  <a:moveTo>
                    <a:pt x="2839" y="42"/>
                  </a:moveTo>
                  <a:lnTo>
                    <a:pt x="2953" y="117"/>
                  </a:lnTo>
                  <a:lnTo>
                    <a:pt x="2948" y="132"/>
                  </a:lnTo>
                  <a:lnTo>
                    <a:pt x="2834" y="56"/>
                  </a:lnTo>
                  <a:lnTo>
                    <a:pt x="2839" y="42"/>
                  </a:lnTo>
                  <a:close/>
                  <a:moveTo>
                    <a:pt x="2948" y="132"/>
                  </a:moveTo>
                  <a:lnTo>
                    <a:pt x="2948" y="132"/>
                  </a:lnTo>
                  <a:lnTo>
                    <a:pt x="2950" y="123"/>
                  </a:lnTo>
                  <a:lnTo>
                    <a:pt x="2948" y="132"/>
                  </a:lnTo>
                  <a:close/>
                  <a:moveTo>
                    <a:pt x="2953" y="115"/>
                  </a:moveTo>
                  <a:lnTo>
                    <a:pt x="3071" y="161"/>
                  </a:lnTo>
                  <a:lnTo>
                    <a:pt x="3068" y="178"/>
                  </a:lnTo>
                  <a:lnTo>
                    <a:pt x="2948" y="132"/>
                  </a:lnTo>
                  <a:lnTo>
                    <a:pt x="2953" y="115"/>
                  </a:lnTo>
                  <a:close/>
                  <a:moveTo>
                    <a:pt x="3069" y="178"/>
                  </a:moveTo>
                  <a:lnTo>
                    <a:pt x="3068" y="178"/>
                  </a:lnTo>
                  <a:lnTo>
                    <a:pt x="3069" y="169"/>
                  </a:lnTo>
                  <a:lnTo>
                    <a:pt x="3069" y="178"/>
                  </a:lnTo>
                  <a:close/>
                  <a:moveTo>
                    <a:pt x="3069" y="161"/>
                  </a:moveTo>
                  <a:lnTo>
                    <a:pt x="3623" y="182"/>
                  </a:lnTo>
                  <a:lnTo>
                    <a:pt x="3623" y="198"/>
                  </a:lnTo>
                  <a:lnTo>
                    <a:pt x="3069" y="178"/>
                  </a:lnTo>
                  <a:lnTo>
                    <a:pt x="3069" y="161"/>
                  </a:lnTo>
                  <a:close/>
                </a:path>
              </a:pathLst>
            </a:custGeom>
            <a:solidFill>
              <a:srgbClr val="FF66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Freeform 21"/>
            <p:cNvSpPr>
              <a:spLocks noEditPoints="1"/>
            </p:cNvSpPr>
            <p:nvPr/>
          </p:nvSpPr>
          <p:spPr bwMode="auto">
            <a:xfrm>
              <a:off x="1725" y="2503"/>
              <a:ext cx="3631" cy="662"/>
            </a:xfrm>
            <a:custGeom>
              <a:avLst/>
              <a:gdLst>
                <a:gd name="T0" fmla="*/ 0 w 3631"/>
                <a:gd name="T1" fmla="*/ 614 h 662"/>
                <a:gd name="T2" fmla="*/ 181 w 3631"/>
                <a:gd name="T3" fmla="*/ 658 h 662"/>
                <a:gd name="T4" fmla="*/ 470 w 3631"/>
                <a:gd name="T5" fmla="*/ 635 h 662"/>
                <a:gd name="T6" fmla="*/ 477 w 3631"/>
                <a:gd name="T7" fmla="*/ 645 h 662"/>
                <a:gd name="T8" fmla="*/ 477 w 3631"/>
                <a:gd name="T9" fmla="*/ 645 h 662"/>
                <a:gd name="T10" fmla="*/ 477 w 3631"/>
                <a:gd name="T11" fmla="*/ 645 h 662"/>
                <a:gd name="T12" fmla="*/ 570 w 3631"/>
                <a:gd name="T13" fmla="*/ 17 h 662"/>
                <a:gd name="T14" fmla="*/ 799 w 3631"/>
                <a:gd name="T15" fmla="*/ 424 h 662"/>
                <a:gd name="T16" fmla="*/ 792 w 3631"/>
                <a:gd name="T17" fmla="*/ 439 h 662"/>
                <a:gd name="T18" fmla="*/ 792 w 3631"/>
                <a:gd name="T19" fmla="*/ 439 h 662"/>
                <a:gd name="T20" fmla="*/ 792 w 3631"/>
                <a:gd name="T21" fmla="*/ 439 h 662"/>
                <a:gd name="T22" fmla="*/ 914 w 3631"/>
                <a:gd name="T23" fmla="*/ 435 h 662"/>
                <a:gd name="T24" fmla="*/ 1135 w 3631"/>
                <a:gd name="T25" fmla="*/ 599 h 662"/>
                <a:gd name="T26" fmla="*/ 1132 w 3631"/>
                <a:gd name="T27" fmla="*/ 616 h 662"/>
                <a:gd name="T28" fmla="*/ 1132 w 3631"/>
                <a:gd name="T29" fmla="*/ 616 h 662"/>
                <a:gd name="T30" fmla="*/ 1132 w 3631"/>
                <a:gd name="T31" fmla="*/ 616 h 662"/>
                <a:gd name="T32" fmla="*/ 1365 w 3631"/>
                <a:gd name="T33" fmla="*/ 660 h 662"/>
                <a:gd name="T34" fmla="*/ 1458 w 3631"/>
                <a:gd name="T35" fmla="*/ 28 h 662"/>
                <a:gd name="T36" fmla="*/ 1458 w 3631"/>
                <a:gd name="T37" fmla="*/ 28 h 662"/>
                <a:gd name="T38" fmla="*/ 1458 w 3631"/>
                <a:gd name="T39" fmla="*/ 28 h 662"/>
                <a:gd name="T40" fmla="*/ 1458 w 3631"/>
                <a:gd name="T41" fmla="*/ 34 h 662"/>
                <a:gd name="T42" fmla="*/ 1582 w 3631"/>
                <a:gd name="T43" fmla="*/ 418 h 662"/>
                <a:gd name="T44" fmla="*/ 1701 w 3631"/>
                <a:gd name="T45" fmla="*/ 533 h 662"/>
                <a:gd name="T46" fmla="*/ 1695 w 3631"/>
                <a:gd name="T47" fmla="*/ 547 h 662"/>
                <a:gd name="T48" fmla="*/ 1695 w 3631"/>
                <a:gd name="T49" fmla="*/ 547 h 662"/>
                <a:gd name="T50" fmla="*/ 1695 w 3631"/>
                <a:gd name="T51" fmla="*/ 547 h 662"/>
                <a:gd name="T52" fmla="*/ 1861 w 3631"/>
                <a:gd name="T53" fmla="*/ 597 h 662"/>
                <a:gd name="T54" fmla="*/ 2025 w 3631"/>
                <a:gd name="T55" fmla="*/ 587 h 662"/>
                <a:gd name="T56" fmla="*/ 2029 w 3631"/>
                <a:gd name="T57" fmla="*/ 599 h 662"/>
                <a:gd name="T58" fmla="*/ 2029 w 3631"/>
                <a:gd name="T59" fmla="*/ 599 h 662"/>
                <a:gd name="T60" fmla="*/ 2029 w 3631"/>
                <a:gd name="T61" fmla="*/ 599 h 662"/>
                <a:gd name="T62" fmla="*/ 2157 w 3631"/>
                <a:gd name="T63" fmla="*/ 243 h 662"/>
                <a:gd name="T64" fmla="*/ 2284 w 3631"/>
                <a:gd name="T65" fmla="*/ 437 h 662"/>
                <a:gd name="T66" fmla="*/ 2284 w 3631"/>
                <a:gd name="T67" fmla="*/ 447 h 662"/>
                <a:gd name="T68" fmla="*/ 2284 w 3631"/>
                <a:gd name="T69" fmla="*/ 447 h 662"/>
                <a:gd name="T70" fmla="*/ 2284 w 3631"/>
                <a:gd name="T71" fmla="*/ 447 h 662"/>
                <a:gd name="T72" fmla="*/ 2380 w 3631"/>
                <a:gd name="T73" fmla="*/ 259 h 662"/>
                <a:gd name="T74" fmla="*/ 2505 w 3631"/>
                <a:gd name="T75" fmla="*/ 468 h 662"/>
                <a:gd name="T76" fmla="*/ 2501 w 3631"/>
                <a:gd name="T77" fmla="*/ 483 h 662"/>
                <a:gd name="T78" fmla="*/ 2501 w 3631"/>
                <a:gd name="T79" fmla="*/ 483 h 662"/>
                <a:gd name="T80" fmla="*/ 2501 w 3631"/>
                <a:gd name="T81" fmla="*/ 483 h 662"/>
                <a:gd name="T82" fmla="*/ 2689 w 3631"/>
                <a:gd name="T83" fmla="*/ 453 h 662"/>
                <a:gd name="T84" fmla="*/ 2836 w 3631"/>
                <a:gd name="T85" fmla="*/ 59 h 662"/>
                <a:gd name="T86" fmla="*/ 2836 w 3631"/>
                <a:gd name="T87" fmla="*/ 59 h 662"/>
                <a:gd name="T88" fmla="*/ 2836 w 3631"/>
                <a:gd name="T89" fmla="*/ 59 h 662"/>
                <a:gd name="T90" fmla="*/ 2836 w 3631"/>
                <a:gd name="T91" fmla="*/ 65 h 662"/>
                <a:gd name="T92" fmla="*/ 2963 w 3631"/>
                <a:gd name="T93" fmla="*/ 364 h 662"/>
                <a:gd name="T94" fmla="*/ 3260 w 3631"/>
                <a:gd name="T95" fmla="*/ 510 h 662"/>
                <a:gd name="T96" fmla="*/ 3257 w 3631"/>
                <a:gd name="T97" fmla="*/ 526 h 662"/>
                <a:gd name="T98" fmla="*/ 3257 w 3631"/>
                <a:gd name="T99" fmla="*/ 526 h 662"/>
                <a:gd name="T100" fmla="*/ 3257 w 3631"/>
                <a:gd name="T101" fmla="*/ 526 h 6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31"/>
                <a:gd name="T154" fmla="*/ 0 h 662"/>
                <a:gd name="T155" fmla="*/ 3631 w 3631"/>
                <a:gd name="T156" fmla="*/ 662 h 6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31" h="662">
                  <a:moveTo>
                    <a:pt x="4" y="597"/>
                  </a:moveTo>
                  <a:lnTo>
                    <a:pt x="185" y="641"/>
                  </a:lnTo>
                  <a:lnTo>
                    <a:pt x="181" y="658"/>
                  </a:lnTo>
                  <a:lnTo>
                    <a:pt x="0" y="614"/>
                  </a:lnTo>
                  <a:lnTo>
                    <a:pt x="4" y="597"/>
                  </a:lnTo>
                  <a:close/>
                  <a:moveTo>
                    <a:pt x="183" y="658"/>
                  </a:moveTo>
                  <a:lnTo>
                    <a:pt x="183" y="658"/>
                  </a:lnTo>
                  <a:lnTo>
                    <a:pt x="181" y="658"/>
                  </a:lnTo>
                  <a:lnTo>
                    <a:pt x="183" y="650"/>
                  </a:lnTo>
                  <a:lnTo>
                    <a:pt x="183" y="658"/>
                  </a:lnTo>
                  <a:close/>
                  <a:moveTo>
                    <a:pt x="183" y="639"/>
                  </a:moveTo>
                  <a:lnTo>
                    <a:pt x="470" y="635"/>
                  </a:lnTo>
                  <a:lnTo>
                    <a:pt x="470" y="654"/>
                  </a:lnTo>
                  <a:lnTo>
                    <a:pt x="183" y="658"/>
                  </a:lnTo>
                  <a:lnTo>
                    <a:pt x="183" y="639"/>
                  </a:lnTo>
                  <a:close/>
                  <a:moveTo>
                    <a:pt x="477" y="645"/>
                  </a:moveTo>
                  <a:lnTo>
                    <a:pt x="477" y="654"/>
                  </a:lnTo>
                  <a:lnTo>
                    <a:pt x="470" y="654"/>
                  </a:lnTo>
                  <a:lnTo>
                    <a:pt x="470" y="645"/>
                  </a:lnTo>
                  <a:lnTo>
                    <a:pt x="477" y="645"/>
                  </a:lnTo>
                  <a:close/>
                  <a:moveTo>
                    <a:pt x="464" y="643"/>
                  </a:moveTo>
                  <a:lnTo>
                    <a:pt x="557" y="21"/>
                  </a:lnTo>
                  <a:lnTo>
                    <a:pt x="570" y="26"/>
                  </a:lnTo>
                  <a:lnTo>
                    <a:pt x="477" y="645"/>
                  </a:lnTo>
                  <a:lnTo>
                    <a:pt x="464" y="643"/>
                  </a:lnTo>
                  <a:close/>
                  <a:moveTo>
                    <a:pt x="557" y="21"/>
                  </a:moveTo>
                  <a:lnTo>
                    <a:pt x="560" y="3"/>
                  </a:lnTo>
                  <a:lnTo>
                    <a:pt x="570" y="17"/>
                  </a:lnTo>
                  <a:lnTo>
                    <a:pt x="563" y="23"/>
                  </a:lnTo>
                  <a:lnTo>
                    <a:pt x="557" y="21"/>
                  </a:lnTo>
                  <a:close/>
                  <a:moveTo>
                    <a:pt x="570" y="17"/>
                  </a:moveTo>
                  <a:lnTo>
                    <a:pt x="799" y="424"/>
                  </a:lnTo>
                  <a:lnTo>
                    <a:pt x="787" y="435"/>
                  </a:lnTo>
                  <a:lnTo>
                    <a:pt x="559" y="28"/>
                  </a:lnTo>
                  <a:lnTo>
                    <a:pt x="570" y="17"/>
                  </a:lnTo>
                  <a:close/>
                  <a:moveTo>
                    <a:pt x="792" y="439"/>
                  </a:moveTo>
                  <a:lnTo>
                    <a:pt x="790" y="439"/>
                  </a:lnTo>
                  <a:lnTo>
                    <a:pt x="787" y="435"/>
                  </a:lnTo>
                  <a:lnTo>
                    <a:pt x="794" y="430"/>
                  </a:lnTo>
                  <a:lnTo>
                    <a:pt x="792" y="439"/>
                  </a:lnTo>
                  <a:close/>
                  <a:moveTo>
                    <a:pt x="794" y="422"/>
                  </a:moveTo>
                  <a:lnTo>
                    <a:pt x="911" y="433"/>
                  </a:lnTo>
                  <a:lnTo>
                    <a:pt x="911" y="449"/>
                  </a:lnTo>
                  <a:lnTo>
                    <a:pt x="792" y="439"/>
                  </a:lnTo>
                  <a:lnTo>
                    <a:pt x="794" y="422"/>
                  </a:lnTo>
                  <a:close/>
                  <a:moveTo>
                    <a:pt x="911" y="433"/>
                  </a:moveTo>
                  <a:lnTo>
                    <a:pt x="913" y="433"/>
                  </a:lnTo>
                  <a:lnTo>
                    <a:pt x="914" y="435"/>
                  </a:lnTo>
                  <a:lnTo>
                    <a:pt x="911" y="441"/>
                  </a:lnTo>
                  <a:lnTo>
                    <a:pt x="911" y="433"/>
                  </a:lnTo>
                  <a:close/>
                  <a:moveTo>
                    <a:pt x="914" y="435"/>
                  </a:moveTo>
                  <a:lnTo>
                    <a:pt x="1135" y="599"/>
                  </a:lnTo>
                  <a:lnTo>
                    <a:pt x="1128" y="614"/>
                  </a:lnTo>
                  <a:lnTo>
                    <a:pt x="908" y="449"/>
                  </a:lnTo>
                  <a:lnTo>
                    <a:pt x="914" y="435"/>
                  </a:lnTo>
                  <a:close/>
                  <a:moveTo>
                    <a:pt x="1132" y="616"/>
                  </a:moveTo>
                  <a:lnTo>
                    <a:pt x="1130" y="616"/>
                  </a:lnTo>
                  <a:lnTo>
                    <a:pt x="1128" y="614"/>
                  </a:lnTo>
                  <a:lnTo>
                    <a:pt x="1132" y="608"/>
                  </a:lnTo>
                  <a:lnTo>
                    <a:pt x="1132" y="616"/>
                  </a:lnTo>
                  <a:close/>
                  <a:moveTo>
                    <a:pt x="1133" y="599"/>
                  </a:moveTo>
                  <a:lnTo>
                    <a:pt x="1367" y="643"/>
                  </a:lnTo>
                  <a:lnTo>
                    <a:pt x="1365" y="660"/>
                  </a:lnTo>
                  <a:lnTo>
                    <a:pt x="1132" y="616"/>
                  </a:lnTo>
                  <a:lnTo>
                    <a:pt x="1133" y="599"/>
                  </a:lnTo>
                  <a:close/>
                  <a:moveTo>
                    <a:pt x="1373" y="654"/>
                  </a:moveTo>
                  <a:lnTo>
                    <a:pt x="1372" y="662"/>
                  </a:lnTo>
                  <a:lnTo>
                    <a:pt x="1365" y="660"/>
                  </a:lnTo>
                  <a:lnTo>
                    <a:pt x="1365" y="652"/>
                  </a:lnTo>
                  <a:lnTo>
                    <a:pt x="1373" y="654"/>
                  </a:lnTo>
                  <a:close/>
                  <a:moveTo>
                    <a:pt x="1358" y="650"/>
                  </a:moveTo>
                  <a:lnTo>
                    <a:pt x="1458" y="28"/>
                  </a:lnTo>
                  <a:lnTo>
                    <a:pt x="1471" y="32"/>
                  </a:lnTo>
                  <a:lnTo>
                    <a:pt x="1373" y="654"/>
                  </a:lnTo>
                  <a:lnTo>
                    <a:pt x="1358" y="650"/>
                  </a:lnTo>
                  <a:close/>
                  <a:moveTo>
                    <a:pt x="1458" y="28"/>
                  </a:moveTo>
                  <a:lnTo>
                    <a:pt x="1461" y="0"/>
                  </a:lnTo>
                  <a:lnTo>
                    <a:pt x="1471" y="28"/>
                  </a:lnTo>
                  <a:lnTo>
                    <a:pt x="1465" y="30"/>
                  </a:lnTo>
                  <a:lnTo>
                    <a:pt x="1458" y="28"/>
                  </a:lnTo>
                  <a:close/>
                  <a:moveTo>
                    <a:pt x="1471" y="28"/>
                  </a:moveTo>
                  <a:lnTo>
                    <a:pt x="1595" y="412"/>
                  </a:lnTo>
                  <a:lnTo>
                    <a:pt x="1582" y="418"/>
                  </a:lnTo>
                  <a:lnTo>
                    <a:pt x="1458" y="34"/>
                  </a:lnTo>
                  <a:lnTo>
                    <a:pt x="1471" y="28"/>
                  </a:lnTo>
                  <a:close/>
                  <a:moveTo>
                    <a:pt x="1584" y="422"/>
                  </a:moveTo>
                  <a:lnTo>
                    <a:pt x="1584" y="420"/>
                  </a:lnTo>
                  <a:lnTo>
                    <a:pt x="1582" y="418"/>
                  </a:lnTo>
                  <a:lnTo>
                    <a:pt x="1589" y="416"/>
                  </a:lnTo>
                  <a:lnTo>
                    <a:pt x="1584" y="422"/>
                  </a:lnTo>
                  <a:close/>
                  <a:moveTo>
                    <a:pt x="1594" y="407"/>
                  </a:moveTo>
                  <a:lnTo>
                    <a:pt x="1701" y="533"/>
                  </a:lnTo>
                  <a:lnTo>
                    <a:pt x="1692" y="545"/>
                  </a:lnTo>
                  <a:lnTo>
                    <a:pt x="1584" y="422"/>
                  </a:lnTo>
                  <a:lnTo>
                    <a:pt x="1594" y="407"/>
                  </a:lnTo>
                  <a:close/>
                  <a:moveTo>
                    <a:pt x="1695" y="547"/>
                  </a:moveTo>
                  <a:lnTo>
                    <a:pt x="1693" y="547"/>
                  </a:lnTo>
                  <a:lnTo>
                    <a:pt x="1692" y="545"/>
                  </a:lnTo>
                  <a:lnTo>
                    <a:pt x="1696" y="539"/>
                  </a:lnTo>
                  <a:lnTo>
                    <a:pt x="1695" y="547"/>
                  </a:lnTo>
                  <a:close/>
                  <a:moveTo>
                    <a:pt x="1698" y="531"/>
                  </a:moveTo>
                  <a:lnTo>
                    <a:pt x="1865" y="579"/>
                  </a:lnTo>
                  <a:lnTo>
                    <a:pt x="1861" y="597"/>
                  </a:lnTo>
                  <a:lnTo>
                    <a:pt x="1695" y="547"/>
                  </a:lnTo>
                  <a:lnTo>
                    <a:pt x="1698" y="531"/>
                  </a:lnTo>
                  <a:close/>
                  <a:moveTo>
                    <a:pt x="1863" y="597"/>
                  </a:moveTo>
                  <a:lnTo>
                    <a:pt x="1863" y="597"/>
                  </a:lnTo>
                  <a:lnTo>
                    <a:pt x="1861" y="597"/>
                  </a:lnTo>
                  <a:lnTo>
                    <a:pt x="1863" y="587"/>
                  </a:lnTo>
                  <a:lnTo>
                    <a:pt x="1863" y="597"/>
                  </a:lnTo>
                  <a:close/>
                  <a:moveTo>
                    <a:pt x="1863" y="579"/>
                  </a:moveTo>
                  <a:lnTo>
                    <a:pt x="2025" y="587"/>
                  </a:lnTo>
                  <a:lnTo>
                    <a:pt x="2023" y="604"/>
                  </a:lnTo>
                  <a:lnTo>
                    <a:pt x="1863" y="597"/>
                  </a:lnTo>
                  <a:lnTo>
                    <a:pt x="1863" y="579"/>
                  </a:lnTo>
                  <a:close/>
                  <a:moveTo>
                    <a:pt x="2029" y="599"/>
                  </a:moveTo>
                  <a:lnTo>
                    <a:pt x="2028" y="604"/>
                  </a:lnTo>
                  <a:lnTo>
                    <a:pt x="2023" y="604"/>
                  </a:lnTo>
                  <a:lnTo>
                    <a:pt x="2023" y="595"/>
                  </a:lnTo>
                  <a:lnTo>
                    <a:pt x="2029" y="599"/>
                  </a:lnTo>
                  <a:close/>
                  <a:moveTo>
                    <a:pt x="2018" y="591"/>
                  </a:moveTo>
                  <a:lnTo>
                    <a:pt x="2145" y="245"/>
                  </a:lnTo>
                  <a:lnTo>
                    <a:pt x="2157" y="253"/>
                  </a:lnTo>
                  <a:lnTo>
                    <a:pt x="2029" y="599"/>
                  </a:lnTo>
                  <a:lnTo>
                    <a:pt x="2018" y="591"/>
                  </a:lnTo>
                  <a:close/>
                  <a:moveTo>
                    <a:pt x="2145" y="245"/>
                  </a:moveTo>
                  <a:lnTo>
                    <a:pt x="2150" y="232"/>
                  </a:lnTo>
                  <a:lnTo>
                    <a:pt x="2157" y="243"/>
                  </a:lnTo>
                  <a:lnTo>
                    <a:pt x="2152" y="249"/>
                  </a:lnTo>
                  <a:lnTo>
                    <a:pt x="2145" y="245"/>
                  </a:lnTo>
                  <a:close/>
                  <a:moveTo>
                    <a:pt x="2157" y="243"/>
                  </a:moveTo>
                  <a:lnTo>
                    <a:pt x="2284" y="437"/>
                  </a:lnTo>
                  <a:lnTo>
                    <a:pt x="2274" y="449"/>
                  </a:lnTo>
                  <a:lnTo>
                    <a:pt x="2147" y="255"/>
                  </a:lnTo>
                  <a:lnTo>
                    <a:pt x="2157" y="243"/>
                  </a:lnTo>
                  <a:close/>
                  <a:moveTo>
                    <a:pt x="2284" y="447"/>
                  </a:moveTo>
                  <a:lnTo>
                    <a:pt x="2279" y="458"/>
                  </a:lnTo>
                  <a:lnTo>
                    <a:pt x="2274" y="449"/>
                  </a:lnTo>
                  <a:lnTo>
                    <a:pt x="2279" y="443"/>
                  </a:lnTo>
                  <a:lnTo>
                    <a:pt x="2284" y="447"/>
                  </a:lnTo>
                  <a:close/>
                  <a:moveTo>
                    <a:pt x="2273" y="437"/>
                  </a:moveTo>
                  <a:lnTo>
                    <a:pt x="2369" y="259"/>
                  </a:lnTo>
                  <a:lnTo>
                    <a:pt x="2380" y="270"/>
                  </a:lnTo>
                  <a:lnTo>
                    <a:pt x="2284" y="447"/>
                  </a:lnTo>
                  <a:lnTo>
                    <a:pt x="2273" y="437"/>
                  </a:lnTo>
                  <a:close/>
                  <a:moveTo>
                    <a:pt x="2369" y="259"/>
                  </a:moveTo>
                  <a:lnTo>
                    <a:pt x="2374" y="249"/>
                  </a:lnTo>
                  <a:lnTo>
                    <a:pt x="2380" y="259"/>
                  </a:lnTo>
                  <a:lnTo>
                    <a:pt x="2374" y="263"/>
                  </a:lnTo>
                  <a:lnTo>
                    <a:pt x="2369" y="259"/>
                  </a:lnTo>
                  <a:close/>
                  <a:moveTo>
                    <a:pt x="2380" y="259"/>
                  </a:moveTo>
                  <a:lnTo>
                    <a:pt x="2505" y="468"/>
                  </a:lnTo>
                  <a:lnTo>
                    <a:pt x="2495" y="478"/>
                  </a:lnTo>
                  <a:lnTo>
                    <a:pt x="2369" y="270"/>
                  </a:lnTo>
                  <a:lnTo>
                    <a:pt x="2380" y="259"/>
                  </a:lnTo>
                  <a:close/>
                  <a:moveTo>
                    <a:pt x="2501" y="483"/>
                  </a:moveTo>
                  <a:lnTo>
                    <a:pt x="2496" y="483"/>
                  </a:lnTo>
                  <a:lnTo>
                    <a:pt x="2495" y="478"/>
                  </a:lnTo>
                  <a:lnTo>
                    <a:pt x="2500" y="472"/>
                  </a:lnTo>
                  <a:lnTo>
                    <a:pt x="2501" y="483"/>
                  </a:lnTo>
                  <a:close/>
                  <a:moveTo>
                    <a:pt x="2500" y="464"/>
                  </a:moveTo>
                  <a:lnTo>
                    <a:pt x="2687" y="437"/>
                  </a:lnTo>
                  <a:lnTo>
                    <a:pt x="2689" y="453"/>
                  </a:lnTo>
                  <a:lnTo>
                    <a:pt x="2501" y="483"/>
                  </a:lnTo>
                  <a:lnTo>
                    <a:pt x="2500" y="464"/>
                  </a:lnTo>
                  <a:close/>
                  <a:moveTo>
                    <a:pt x="2694" y="449"/>
                  </a:moveTo>
                  <a:lnTo>
                    <a:pt x="2692" y="453"/>
                  </a:lnTo>
                  <a:lnTo>
                    <a:pt x="2689" y="453"/>
                  </a:lnTo>
                  <a:lnTo>
                    <a:pt x="2689" y="445"/>
                  </a:lnTo>
                  <a:lnTo>
                    <a:pt x="2694" y="449"/>
                  </a:lnTo>
                  <a:close/>
                  <a:moveTo>
                    <a:pt x="2682" y="441"/>
                  </a:moveTo>
                  <a:lnTo>
                    <a:pt x="2836" y="59"/>
                  </a:lnTo>
                  <a:lnTo>
                    <a:pt x="2847" y="65"/>
                  </a:lnTo>
                  <a:lnTo>
                    <a:pt x="2694" y="449"/>
                  </a:lnTo>
                  <a:lnTo>
                    <a:pt x="2682" y="441"/>
                  </a:lnTo>
                  <a:close/>
                  <a:moveTo>
                    <a:pt x="2836" y="59"/>
                  </a:moveTo>
                  <a:lnTo>
                    <a:pt x="2842" y="44"/>
                  </a:lnTo>
                  <a:lnTo>
                    <a:pt x="2847" y="57"/>
                  </a:lnTo>
                  <a:lnTo>
                    <a:pt x="2842" y="61"/>
                  </a:lnTo>
                  <a:lnTo>
                    <a:pt x="2836" y="59"/>
                  </a:lnTo>
                  <a:close/>
                  <a:moveTo>
                    <a:pt x="2847" y="57"/>
                  </a:moveTo>
                  <a:lnTo>
                    <a:pt x="2976" y="355"/>
                  </a:lnTo>
                  <a:lnTo>
                    <a:pt x="2963" y="364"/>
                  </a:lnTo>
                  <a:lnTo>
                    <a:pt x="2836" y="65"/>
                  </a:lnTo>
                  <a:lnTo>
                    <a:pt x="2847" y="57"/>
                  </a:lnTo>
                  <a:close/>
                  <a:moveTo>
                    <a:pt x="2967" y="368"/>
                  </a:moveTo>
                  <a:lnTo>
                    <a:pt x="2965" y="366"/>
                  </a:lnTo>
                  <a:lnTo>
                    <a:pt x="2963" y="364"/>
                  </a:lnTo>
                  <a:lnTo>
                    <a:pt x="2970" y="359"/>
                  </a:lnTo>
                  <a:lnTo>
                    <a:pt x="2967" y="368"/>
                  </a:lnTo>
                  <a:close/>
                  <a:moveTo>
                    <a:pt x="2973" y="351"/>
                  </a:moveTo>
                  <a:lnTo>
                    <a:pt x="3260" y="510"/>
                  </a:lnTo>
                  <a:lnTo>
                    <a:pt x="3255" y="524"/>
                  </a:lnTo>
                  <a:lnTo>
                    <a:pt x="2967" y="368"/>
                  </a:lnTo>
                  <a:lnTo>
                    <a:pt x="2973" y="351"/>
                  </a:lnTo>
                  <a:close/>
                  <a:moveTo>
                    <a:pt x="3257" y="526"/>
                  </a:moveTo>
                  <a:lnTo>
                    <a:pt x="3255" y="526"/>
                  </a:lnTo>
                  <a:lnTo>
                    <a:pt x="3255" y="524"/>
                  </a:lnTo>
                  <a:lnTo>
                    <a:pt x="3257" y="518"/>
                  </a:lnTo>
                  <a:lnTo>
                    <a:pt x="3257" y="526"/>
                  </a:lnTo>
                  <a:close/>
                  <a:moveTo>
                    <a:pt x="3259" y="508"/>
                  </a:moveTo>
                  <a:lnTo>
                    <a:pt x="3631" y="558"/>
                  </a:lnTo>
                  <a:lnTo>
                    <a:pt x="3629" y="574"/>
                  </a:lnTo>
                  <a:lnTo>
                    <a:pt x="3257" y="526"/>
                  </a:lnTo>
                  <a:lnTo>
                    <a:pt x="3259" y="508"/>
                  </a:lnTo>
                  <a:close/>
                </a:path>
              </a:pathLst>
            </a:custGeom>
            <a:solidFill>
              <a:srgbClr val="99CC00"/>
            </a:solidFill>
            <a:ln w="9525">
              <a:solidFill>
                <a:srgbClr val="99CC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Freeform 22"/>
            <p:cNvSpPr>
              <a:spLocks/>
            </p:cNvSpPr>
            <p:nvPr/>
          </p:nvSpPr>
          <p:spPr bwMode="invGray">
            <a:xfrm>
              <a:off x="1699" y="2553"/>
              <a:ext cx="3655" cy="386"/>
            </a:xfrm>
            <a:custGeom>
              <a:avLst/>
              <a:gdLst>
                <a:gd name="T0" fmla="*/ 0 w 4295"/>
                <a:gd name="T1" fmla="*/ 363 h 355"/>
                <a:gd name="T2" fmla="*/ 0 w 4295"/>
                <a:gd name="T3" fmla="*/ 263 h 355"/>
                <a:gd name="T4" fmla="*/ 343 w 4295"/>
                <a:gd name="T5" fmla="*/ 307 h 355"/>
                <a:gd name="T6" fmla="*/ 404 w 4295"/>
                <a:gd name="T7" fmla="*/ 64 h 355"/>
                <a:gd name="T8" fmla="*/ 586 w 4295"/>
                <a:gd name="T9" fmla="*/ 309 h 355"/>
                <a:gd name="T10" fmla="*/ 654 w 4295"/>
                <a:gd name="T11" fmla="*/ 325 h 355"/>
                <a:gd name="T12" fmla="*/ 771 w 4295"/>
                <a:gd name="T13" fmla="*/ 334 h 355"/>
                <a:gd name="T14" fmla="*/ 960 w 4295"/>
                <a:gd name="T15" fmla="*/ 321 h 355"/>
                <a:gd name="T16" fmla="*/ 1073 w 4295"/>
                <a:gd name="T17" fmla="*/ 0 h 355"/>
                <a:gd name="T18" fmla="*/ 1220 w 4295"/>
                <a:gd name="T19" fmla="*/ 259 h 355"/>
                <a:gd name="T20" fmla="*/ 1466 w 4295"/>
                <a:gd name="T21" fmla="*/ 311 h 355"/>
                <a:gd name="T22" fmla="*/ 1577 w 4295"/>
                <a:gd name="T23" fmla="*/ 190 h 355"/>
                <a:gd name="T24" fmla="*/ 1667 w 4295"/>
                <a:gd name="T25" fmla="*/ 245 h 355"/>
                <a:gd name="T26" fmla="*/ 1747 w 4295"/>
                <a:gd name="T27" fmla="*/ 182 h 355"/>
                <a:gd name="T28" fmla="*/ 1822 w 4295"/>
                <a:gd name="T29" fmla="*/ 209 h 355"/>
                <a:gd name="T30" fmla="*/ 1966 w 4295"/>
                <a:gd name="T31" fmla="*/ 215 h 355"/>
                <a:gd name="T32" fmla="*/ 2076 w 4295"/>
                <a:gd name="T33" fmla="*/ 89 h 355"/>
                <a:gd name="T34" fmla="*/ 2195 w 4295"/>
                <a:gd name="T35" fmla="*/ 222 h 355"/>
                <a:gd name="T36" fmla="*/ 2259 w 4295"/>
                <a:gd name="T37" fmla="*/ 253 h 355"/>
                <a:gd name="T38" fmla="*/ 2646 w 4295"/>
                <a:gd name="T39" fmla="*/ 271 h 355"/>
                <a:gd name="T40" fmla="*/ 2647 w 4295"/>
                <a:gd name="T41" fmla="*/ 375 h 355"/>
                <a:gd name="T42" fmla="*/ 2245 w 4295"/>
                <a:gd name="T43" fmla="*/ 375 h 355"/>
                <a:gd name="T44" fmla="*/ 2162 w 4295"/>
                <a:gd name="T45" fmla="*/ 340 h 355"/>
                <a:gd name="T46" fmla="*/ 2076 w 4295"/>
                <a:gd name="T47" fmla="*/ 266 h 355"/>
                <a:gd name="T48" fmla="*/ 1977 w 4295"/>
                <a:gd name="T49" fmla="*/ 336 h 355"/>
                <a:gd name="T50" fmla="*/ 1755 w 4295"/>
                <a:gd name="T51" fmla="*/ 325 h 355"/>
                <a:gd name="T52" fmla="*/ 1658 w 4295"/>
                <a:gd name="T53" fmla="*/ 435 h 355"/>
                <a:gd name="T54" fmla="*/ 1574 w 4295"/>
                <a:gd name="T55" fmla="*/ 329 h 355"/>
                <a:gd name="T56" fmla="*/ 1482 w 4295"/>
                <a:gd name="T57" fmla="*/ 387 h 355"/>
                <a:gd name="T58" fmla="*/ 1355 w 4295"/>
                <a:gd name="T59" fmla="*/ 382 h 355"/>
                <a:gd name="T60" fmla="*/ 1281 w 4295"/>
                <a:gd name="T61" fmla="*/ 409 h 355"/>
                <a:gd name="T62" fmla="*/ 1097 w 4295"/>
                <a:gd name="T63" fmla="*/ 303 h 355"/>
                <a:gd name="T64" fmla="*/ 1008 w 4295"/>
                <a:gd name="T65" fmla="*/ 424 h 355"/>
                <a:gd name="T66" fmla="*/ 667 w 4295"/>
                <a:gd name="T67" fmla="*/ 457 h 355"/>
                <a:gd name="T68" fmla="*/ 576 w 4295"/>
                <a:gd name="T69" fmla="*/ 429 h 355"/>
                <a:gd name="T70" fmla="*/ 422 w 4295"/>
                <a:gd name="T71" fmla="*/ 285 h 355"/>
                <a:gd name="T72" fmla="*/ 359 w 4295"/>
                <a:gd name="T73" fmla="*/ 407 h 355"/>
                <a:gd name="T74" fmla="*/ 0 w 4295"/>
                <a:gd name="T75" fmla="*/ 363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95"/>
                <a:gd name="T115" fmla="*/ 0 h 355"/>
                <a:gd name="T116" fmla="*/ 4295 w 4295"/>
                <a:gd name="T117" fmla="*/ 355 h 3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95" h="355">
                  <a:moveTo>
                    <a:pt x="0" y="282"/>
                  </a:moveTo>
                  <a:lnTo>
                    <a:pt x="0" y="205"/>
                  </a:lnTo>
                  <a:lnTo>
                    <a:pt x="556" y="238"/>
                  </a:lnTo>
                  <a:lnTo>
                    <a:pt x="656" y="50"/>
                  </a:lnTo>
                  <a:lnTo>
                    <a:pt x="952" y="240"/>
                  </a:lnTo>
                  <a:lnTo>
                    <a:pt x="1061" y="253"/>
                  </a:lnTo>
                  <a:lnTo>
                    <a:pt x="1251" y="259"/>
                  </a:lnTo>
                  <a:lnTo>
                    <a:pt x="1558" y="249"/>
                  </a:lnTo>
                  <a:lnTo>
                    <a:pt x="1742" y="0"/>
                  </a:lnTo>
                  <a:lnTo>
                    <a:pt x="1980" y="201"/>
                  </a:lnTo>
                  <a:lnTo>
                    <a:pt x="2379" y="242"/>
                  </a:lnTo>
                  <a:lnTo>
                    <a:pt x="2559" y="148"/>
                  </a:lnTo>
                  <a:lnTo>
                    <a:pt x="2705" y="190"/>
                  </a:lnTo>
                  <a:lnTo>
                    <a:pt x="2835" y="142"/>
                  </a:lnTo>
                  <a:lnTo>
                    <a:pt x="2956" y="163"/>
                  </a:lnTo>
                  <a:lnTo>
                    <a:pt x="3190" y="167"/>
                  </a:lnTo>
                  <a:lnTo>
                    <a:pt x="3369" y="69"/>
                  </a:lnTo>
                  <a:lnTo>
                    <a:pt x="3562" y="173"/>
                  </a:lnTo>
                  <a:lnTo>
                    <a:pt x="3666" y="197"/>
                  </a:lnTo>
                  <a:lnTo>
                    <a:pt x="4293" y="211"/>
                  </a:lnTo>
                  <a:lnTo>
                    <a:pt x="4295" y="292"/>
                  </a:lnTo>
                  <a:lnTo>
                    <a:pt x="3643" y="292"/>
                  </a:lnTo>
                  <a:lnTo>
                    <a:pt x="3509" y="265"/>
                  </a:lnTo>
                  <a:lnTo>
                    <a:pt x="3369" y="207"/>
                  </a:lnTo>
                  <a:lnTo>
                    <a:pt x="3208" y="261"/>
                  </a:lnTo>
                  <a:lnTo>
                    <a:pt x="2847" y="253"/>
                  </a:lnTo>
                  <a:lnTo>
                    <a:pt x="2690" y="338"/>
                  </a:lnTo>
                  <a:lnTo>
                    <a:pt x="2555" y="257"/>
                  </a:lnTo>
                  <a:lnTo>
                    <a:pt x="2404" y="301"/>
                  </a:lnTo>
                  <a:lnTo>
                    <a:pt x="2199" y="297"/>
                  </a:lnTo>
                  <a:lnTo>
                    <a:pt x="2078" y="318"/>
                  </a:lnTo>
                  <a:lnTo>
                    <a:pt x="1780" y="236"/>
                  </a:lnTo>
                  <a:lnTo>
                    <a:pt x="1635" y="330"/>
                  </a:lnTo>
                  <a:lnTo>
                    <a:pt x="1082" y="355"/>
                  </a:lnTo>
                  <a:lnTo>
                    <a:pt x="934" y="334"/>
                  </a:lnTo>
                  <a:lnTo>
                    <a:pt x="685" y="222"/>
                  </a:lnTo>
                  <a:lnTo>
                    <a:pt x="583" y="316"/>
                  </a:lnTo>
                  <a:lnTo>
                    <a:pt x="0" y="282"/>
                  </a:lnTo>
                  <a:close/>
                </a:path>
              </a:pathLst>
            </a:custGeom>
            <a:solidFill>
              <a:srgbClr val="009999">
                <a:alpha val="50195"/>
              </a:srgbClr>
            </a:solidFill>
            <a:ln w="9525">
              <a:solidFill>
                <a:srgbClr val="0099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23"/>
            <p:cNvSpPr txBox="1">
              <a:spLocks noChangeArrowheads="1"/>
            </p:cNvSpPr>
            <p:nvPr/>
          </p:nvSpPr>
          <p:spPr bwMode="auto">
            <a:xfrm rot="-5400000">
              <a:off x="598" y="2562"/>
              <a:ext cx="1267" cy="235"/>
            </a:xfrm>
            <a:prstGeom prst="rect">
              <a:avLst/>
            </a:prstGeom>
            <a:noFill/>
            <a:ln w="9525">
              <a:noFill/>
              <a:miter lim="800000"/>
              <a:headEnd/>
              <a:tailEnd/>
            </a:ln>
          </p:spPr>
          <p:txBody>
            <a:bodyPr lIns="91395" tIns="45698" rIns="91395" bIns="45698">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sz="1700" b="1" i="0" u="none" strike="noStrike" kern="0" cap="none" spc="0" normalizeH="0" baseline="0" noProof="0" smtClean="0">
                  <a:ln>
                    <a:noFill/>
                  </a:ln>
                  <a:solidFill>
                    <a:srgbClr val="333399"/>
                  </a:solidFill>
                  <a:effectLst/>
                  <a:uLnTx/>
                  <a:uFillTx/>
                  <a:latin typeface="Helvetica" pitchFamily="34" charset="0"/>
                </a:rPr>
                <a:t>Insulin (U/l)</a:t>
              </a:r>
              <a:endParaRPr kumimoji="0" lang="fr-FR" sz="1700" b="1" i="0" u="none" strike="noStrike" kern="0" cap="none" spc="0" normalizeH="0" baseline="30000" noProof="0" smtClean="0">
                <a:ln>
                  <a:noFill/>
                </a:ln>
                <a:solidFill>
                  <a:srgbClr val="333399"/>
                </a:solidFill>
                <a:effectLst/>
                <a:uLnTx/>
                <a:uFillTx/>
                <a:latin typeface="Helvetica" pitchFamily="34" charset="0"/>
              </a:endParaRPr>
            </a:p>
          </p:txBody>
        </p:sp>
        <p:sp>
          <p:nvSpPr>
            <p:cNvPr id="56" name="Text Box 24"/>
            <p:cNvSpPr txBox="1">
              <a:spLocks noChangeArrowheads="1"/>
            </p:cNvSpPr>
            <p:nvPr/>
          </p:nvSpPr>
          <p:spPr bwMode="auto">
            <a:xfrm>
              <a:off x="1285" y="1966"/>
              <a:ext cx="392" cy="1428"/>
            </a:xfrm>
            <a:prstGeom prst="rect">
              <a:avLst/>
            </a:prstGeom>
            <a:noFill/>
            <a:ln w="9525">
              <a:noFill/>
              <a:miter lim="800000"/>
              <a:headEnd/>
              <a:tailEnd/>
            </a:ln>
          </p:spPr>
          <p:txBody>
            <a:bodyPr wrap="none" lIns="91395" tIns="45698" rIns="91395" bIns="45698">
              <a:spAutoFit/>
            </a:bodyPr>
            <a:lstStyle/>
            <a:p>
              <a:pPr marL="0" marR="0" lvl="0" indent="0" algn="r" defTabSz="914400" eaLnBrk="1" fontAlgn="auto" latinLnBrk="0" hangingPunct="1">
                <a:lnSpc>
                  <a:spcPct val="100000"/>
                </a:lnSpc>
                <a:spcBef>
                  <a:spcPts val="0"/>
                </a:spcBef>
                <a:spcAft>
                  <a:spcPct val="43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0.08</a:t>
              </a:r>
            </a:p>
            <a:p>
              <a:pPr marL="0" marR="0" lvl="0" indent="0" algn="r" defTabSz="914400" eaLnBrk="1" fontAlgn="auto" latinLnBrk="0" hangingPunct="1">
                <a:lnSpc>
                  <a:spcPct val="100000"/>
                </a:lnSpc>
                <a:spcBef>
                  <a:spcPts val="0"/>
                </a:spcBef>
                <a:spcAft>
                  <a:spcPct val="43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0.04</a:t>
              </a:r>
            </a:p>
            <a:p>
              <a:pPr marL="0" marR="0" lvl="0" indent="0" algn="r" defTabSz="914400" eaLnBrk="1" fontAlgn="auto" latinLnBrk="0" hangingPunct="1">
                <a:lnSpc>
                  <a:spcPct val="100000"/>
                </a:lnSpc>
                <a:spcBef>
                  <a:spcPts val="0"/>
                </a:spcBef>
                <a:spcAft>
                  <a:spcPct val="43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0</a:t>
              </a:r>
            </a:p>
          </p:txBody>
        </p:sp>
        <p:sp>
          <p:nvSpPr>
            <p:cNvPr id="57" name="Text Box 25"/>
            <p:cNvSpPr txBox="1">
              <a:spLocks noChangeArrowheads="1"/>
            </p:cNvSpPr>
            <p:nvPr/>
          </p:nvSpPr>
          <p:spPr bwMode="invGray">
            <a:xfrm>
              <a:off x="2852" y="1881"/>
              <a:ext cx="1448" cy="284"/>
            </a:xfrm>
            <a:prstGeom prst="rect">
              <a:avLst/>
            </a:prstGeom>
            <a:noFill/>
            <a:ln w="9525" algn="ctr">
              <a:noFill/>
              <a:miter lim="800000"/>
              <a:headEnd/>
              <a:tailEnd/>
            </a:ln>
          </p:spPr>
          <p:txBody>
            <a:bodyPr lIns="91395" tIns="45698" rIns="91395" bIns="45698">
              <a:spAutoFit/>
            </a:bodyPr>
            <a:lstStyle/>
            <a:p>
              <a:pPr marL="217488" marR="0" lvl="0" indent="-217488" algn="ctr" defTabSz="914400" eaLnBrk="1" fontAlgn="auto" latinLnBrk="0" hangingPunct="1">
                <a:lnSpc>
                  <a:spcPct val="100000"/>
                </a:lnSpc>
                <a:spcBef>
                  <a:spcPct val="50000"/>
                </a:spcBef>
                <a:spcAft>
                  <a:spcPct val="2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Glucose homeostasis</a:t>
              </a:r>
            </a:p>
          </p:txBody>
        </p:sp>
        <p:sp>
          <p:nvSpPr>
            <p:cNvPr id="58" name="Text Box 26"/>
            <p:cNvSpPr txBox="1">
              <a:spLocks noChangeArrowheads="1"/>
            </p:cNvSpPr>
            <p:nvPr/>
          </p:nvSpPr>
          <p:spPr bwMode="auto">
            <a:xfrm>
              <a:off x="1969" y="3354"/>
              <a:ext cx="468"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333399"/>
                  </a:solidFill>
                  <a:effectLst/>
                  <a:uLnTx/>
                  <a:uFillTx/>
                  <a:latin typeface="Helvetica" pitchFamily="34" charset="0"/>
                </a:rPr>
                <a:t>08.00</a:t>
              </a:r>
            </a:p>
          </p:txBody>
        </p:sp>
        <p:sp>
          <p:nvSpPr>
            <p:cNvPr id="59" name="Text Box 27"/>
            <p:cNvSpPr txBox="1">
              <a:spLocks noChangeArrowheads="1"/>
            </p:cNvSpPr>
            <p:nvPr/>
          </p:nvSpPr>
          <p:spPr bwMode="auto">
            <a:xfrm>
              <a:off x="2872" y="3354"/>
              <a:ext cx="468"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13.00</a:t>
              </a:r>
            </a:p>
          </p:txBody>
        </p:sp>
        <p:sp>
          <p:nvSpPr>
            <p:cNvPr id="60" name="Text Box 28"/>
            <p:cNvSpPr txBox="1">
              <a:spLocks noChangeArrowheads="1"/>
            </p:cNvSpPr>
            <p:nvPr/>
          </p:nvSpPr>
          <p:spPr bwMode="auto">
            <a:xfrm>
              <a:off x="4182" y="3354"/>
              <a:ext cx="468"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19.00</a:t>
              </a:r>
            </a:p>
          </p:txBody>
        </p:sp>
        <p:sp>
          <p:nvSpPr>
            <p:cNvPr id="61" name="Text Box 29"/>
            <p:cNvSpPr txBox="1">
              <a:spLocks noChangeArrowheads="1"/>
            </p:cNvSpPr>
            <p:nvPr/>
          </p:nvSpPr>
          <p:spPr bwMode="auto">
            <a:xfrm>
              <a:off x="3522" y="3354"/>
              <a:ext cx="468"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16.00</a:t>
              </a:r>
            </a:p>
          </p:txBody>
        </p:sp>
        <p:sp>
          <p:nvSpPr>
            <p:cNvPr id="62" name="Text Box 30"/>
            <p:cNvSpPr txBox="1">
              <a:spLocks noChangeArrowheads="1"/>
            </p:cNvSpPr>
            <p:nvPr/>
          </p:nvSpPr>
          <p:spPr bwMode="auto">
            <a:xfrm>
              <a:off x="2930" y="3582"/>
              <a:ext cx="1015" cy="165"/>
            </a:xfrm>
            <a:prstGeom prst="rect">
              <a:avLst/>
            </a:prstGeom>
            <a:noFill/>
            <a:ln w="9525" algn="ctr">
              <a:noFill/>
              <a:miter lim="800000"/>
              <a:headEnd/>
              <a:tailEnd/>
            </a:ln>
          </p:spPr>
          <p:txBody>
            <a:bodyPr lIns="91395" tIns="45698" rIns="91395" bIns="45698">
              <a:spAutoFit/>
            </a:bodyPr>
            <a:lstStyle/>
            <a:p>
              <a:pPr marL="0" marR="0" lvl="0" indent="0" algn="ctr" defTabSz="914400" eaLnBrk="1" fontAlgn="auto" latinLnBrk="0" hangingPunct="1">
                <a:lnSpc>
                  <a:spcPct val="100000"/>
                </a:lnSpc>
                <a:spcBef>
                  <a:spcPct val="50000"/>
                </a:spcBef>
                <a:spcAft>
                  <a:spcPct val="2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Time (hours)</a:t>
              </a:r>
            </a:p>
          </p:txBody>
        </p:sp>
        <p:sp>
          <p:nvSpPr>
            <p:cNvPr id="63" name="Text Box 31"/>
            <p:cNvSpPr txBox="1">
              <a:spLocks noChangeArrowheads="1"/>
            </p:cNvSpPr>
            <p:nvPr/>
          </p:nvSpPr>
          <p:spPr bwMode="auto">
            <a:xfrm rot="5400000">
              <a:off x="5080" y="2779"/>
              <a:ext cx="1593" cy="225"/>
            </a:xfrm>
            <a:prstGeom prst="rect">
              <a:avLst/>
            </a:prstGeom>
            <a:noFill/>
            <a:ln w="9525">
              <a:noFill/>
              <a:miter lim="800000"/>
              <a:headEnd/>
              <a:tailEnd/>
            </a:ln>
          </p:spPr>
          <p:txBody>
            <a:bodyPr lIns="91395" tIns="45698" rIns="91395" bIns="45698">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sz="1600" b="1" i="0" u="none" strike="noStrike" kern="0" cap="none" spc="0" normalizeH="0" baseline="0" noProof="0" smtClean="0">
                  <a:ln>
                    <a:noFill/>
                  </a:ln>
                  <a:solidFill>
                    <a:srgbClr val="333399"/>
                  </a:solidFill>
                  <a:effectLst/>
                  <a:uLnTx/>
                  <a:uFillTx/>
                  <a:latin typeface="Helvetica" pitchFamily="34" charset="0"/>
                </a:rPr>
                <a:t>Plasma glucose (mmol/L)</a:t>
              </a:r>
              <a:endParaRPr kumimoji="0" lang="fr-FR" sz="1600" b="1" i="0" u="none" strike="noStrike" kern="0" cap="none" spc="0" normalizeH="0" baseline="30000" noProof="0" smtClean="0">
                <a:ln>
                  <a:noFill/>
                </a:ln>
                <a:solidFill>
                  <a:srgbClr val="333399"/>
                </a:solidFill>
                <a:effectLst/>
                <a:uLnTx/>
                <a:uFillTx/>
                <a:latin typeface="Helvetica" pitchFamily="34" charset="0"/>
              </a:endParaRPr>
            </a:p>
          </p:txBody>
        </p:sp>
        <p:sp>
          <p:nvSpPr>
            <p:cNvPr id="64" name="Text Box 32"/>
            <p:cNvSpPr txBox="1">
              <a:spLocks noChangeArrowheads="1"/>
            </p:cNvSpPr>
            <p:nvPr/>
          </p:nvSpPr>
          <p:spPr bwMode="auto">
            <a:xfrm>
              <a:off x="5447" y="2356"/>
              <a:ext cx="202" cy="1022"/>
            </a:xfrm>
            <a:prstGeom prst="rect">
              <a:avLst/>
            </a:prstGeom>
            <a:noFill/>
            <a:ln w="9525">
              <a:noFill/>
              <a:miter lim="800000"/>
              <a:headEnd/>
              <a:tailEnd/>
            </a:ln>
          </p:spPr>
          <p:txBody>
            <a:bodyPr wrap="none" lIns="91395" tIns="45698" rIns="91395" bIns="45698">
              <a:spAutoFit/>
            </a:bodyPr>
            <a:lstStyle/>
            <a:p>
              <a:pPr marL="0" marR="0" lvl="0" indent="0" defTabSz="914400" eaLnBrk="1" fontAlgn="auto" latinLnBrk="0" hangingPunct="1">
                <a:lnSpc>
                  <a:spcPct val="100000"/>
                </a:lnSpc>
                <a:spcBef>
                  <a:spcPts val="0"/>
                </a:spcBef>
                <a:spcAft>
                  <a:spcPct val="8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8</a:t>
              </a:r>
            </a:p>
            <a:p>
              <a:pPr marL="0" marR="0" lvl="0" indent="0" defTabSz="914400" eaLnBrk="1" fontAlgn="auto" latinLnBrk="0" hangingPunct="1">
                <a:lnSpc>
                  <a:spcPct val="100000"/>
                </a:lnSpc>
                <a:spcBef>
                  <a:spcPts val="0"/>
                </a:spcBef>
                <a:spcAft>
                  <a:spcPct val="8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6</a:t>
              </a:r>
            </a:p>
            <a:p>
              <a:pPr marL="0" marR="0" lvl="0" indent="0" defTabSz="914400" eaLnBrk="1" fontAlgn="auto" latinLnBrk="0" hangingPunct="1">
                <a:lnSpc>
                  <a:spcPct val="100000"/>
                </a:lnSpc>
                <a:spcBef>
                  <a:spcPts val="0"/>
                </a:spcBef>
                <a:spcAft>
                  <a:spcPct val="8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4</a:t>
              </a:r>
            </a:p>
            <a:p>
              <a:pPr marL="0" marR="0" lvl="0" indent="0" defTabSz="914400" eaLnBrk="1" fontAlgn="auto" latinLnBrk="0" hangingPunct="1">
                <a:lnSpc>
                  <a:spcPct val="100000"/>
                </a:lnSpc>
                <a:spcBef>
                  <a:spcPts val="0"/>
                </a:spcBef>
                <a:spcAft>
                  <a:spcPct val="8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2</a:t>
              </a:r>
            </a:p>
            <a:p>
              <a:pPr marL="0" marR="0" lvl="0" indent="0" defTabSz="914400" eaLnBrk="1" fontAlgn="auto" latinLnBrk="0" hangingPunct="1">
                <a:lnSpc>
                  <a:spcPct val="100000"/>
                </a:lnSpc>
                <a:spcBef>
                  <a:spcPts val="0"/>
                </a:spcBef>
                <a:spcAft>
                  <a:spcPct val="8000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0</a:t>
              </a:r>
            </a:p>
          </p:txBody>
        </p:sp>
        <p:sp>
          <p:nvSpPr>
            <p:cNvPr id="65" name="Line 33"/>
            <p:cNvSpPr>
              <a:spLocks noChangeShapeType="1"/>
            </p:cNvSpPr>
            <p:nvPr/>
          </p:nvSpPr>
          <p:spPr bwMode="invGray">
            <a:xfrm>
              <a:off x="1334" y="1631"/>
              <a:ext cx="187" cy="0"/>
            </a:xfrm>
            <a:prstGeom prst="line">
              <a:avLst/>
            </a:prstGeom>
            <a:noFill/>
            <a:ln w="38100">
              <a:solidFill>
                <a:srgbClr val="33CC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Text Box 34"/>
            <p:cNvSpPr txBox="1">
              <a:spLocks noChangeArrowheads="1"/>
            </p:cNvSpPr>
            <p:nvPr/>
          </p:nvSpPr>
          <p:spPr bwMode="invGray">
            <a:xfrm>
              <a:off x="1492" y="1526"/>
              <a:ext cx="1725"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 Plasma glucose profiles</a:t>
              </a:r>
            </a:p>
          </p:txBody>
        </p:sp>
        <p:sp>
          <p:nvSpPr>
            <p:cNvPr id="67" name="Text Box 35"/>
            <p:cNvSpPr txBox="1">
              <a:spLocks noChangeArrowheads="1"/>
            </p:cNvSpPr>
            <p:nvPr/>
          </p:nvSpPr>
          <p:spPr bwMode="invGray">
            <a:xfrm>
              <a:off x="3606" y="1526"/>
              <a:ext cx="2071" cy="165"/>
            </a:xfrm>
            <a:prstGeom prst="rect">
              <a:avLst/>
            </a:prstGeom>
            <a:noFill/>
            <a:ln w="9525">
              <a:noFill/>
              <a:miter lim="800000"/>
              <a:headEnd/>
              <a:tailEnd/>
            </a:ln>
          </p:spPr>
          <p:txBody>
            <a:bodyPr wrap="none" lIns="91395" tIns="45698" rIns="91395" bIns="456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333399"/>
                  </a:solidFill>
                  <a:effectLst/>
                  <a:uLnTx/>
                  <a:uFillTx/>
                  <a:latin typeface="Helvetica" pitchFamily="34" charset="0"/>
                </a:rPr>
                <a:t>Endogenous insulin secretion</a:t>
              </a:r>
            </a:p>
          </p:txBody>
        </p:sp>
        <p:sp>
          <p:nvSpPr>
            <p:cNvPr id="68" name="Line 36"/>
            <p:cNvSpPr>
              <a:spLocks noChangeShapeType="1"/>
            </p:cNvSpPr>
            <p:nvPr/>
          </p:nvSpPr>
          <p:spPr bwMode="invGray">
            <a:xfrm>
              <a:off x="3380" y="1643"/>
              <a:ext cx="209" cy="0"/>
            </a:xfrm>
            <a:prstGeom prst="line">
              <a:avLst/>
            </a:prstGeom>
            <a:noFill/>
            <a:ln w="38100">
              <a:solidFill>
                <a:srgbClr val="AFDA24"/>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69" name="Rectangle 2"/>
          <p:cNvSpPr>
            <a:spLocks noChangeArrowheads="1"/>
          </p:cNvSpPr>
          <p:nvPr/>
        </p:nvSpPr>
        <p:spPr bwMode="auto">
          <a:xfrm>
            <a:off x="742950" y="6410325"/>
            <a:ext cx="8229600" cy="307732"/>
          </a:xfrm>
          <a:prstGeom prst="rect">
            <a:avLst/>
          </a:prstGeom>
          <a:noFill/>
          <a:ln w="12700">
            <a:noFill/>
            <a:miter lim="800000"/>
            <a:headEnd type="none" w="sm" len="sm"/>
            <a:tailEnd type="none" w="sm" len="sm"/>
          </a:ln>
        </p:spPr>
        <p:txBody>
          <a:bodyPr lIns="91395" tIns="45698" rIns="91395" bIns="45698">
            <a:spAutoFit/>
          </a:bodyPr>
          <a:lstStyle/>
          <a:p>
            <a:r>
              <a:rPr lang="en-US" sz="1400" dirty="0">
                <a:solidFill>
                  <a:srgbClr val="072F83"/>
                </a:solidFill>
                <a:latin typeface="Helvetica" pitchFamily="34" charset="0"/>
              </a:rPr>
              <a:t>Owens DR, </a:t>
            </a:r>
            <a:r>
              <a:rPr lang="en-US" sz="1400" i="1" dirty="0">
                <a:solidFill>
                  <a:srgbClr val="072F83"/>
                </a:solidFill>
                <a:latin typeface="Helvetica" pitchFamily="34" charset="0"/>
              </a:rPr>
              <a:t>et al. Lancet</a:t>
            </a:r>
            <a:r>
              <a:rPr lang="en-US" sz="1400" dirty="0">
                <a:solidFill>
                  <a:srgbClr val="072F83"/>
                </a:solidFill>
                <a:latin typeface="Helvetica" pitchFamily="34" charset="0"/>
              </a:rPr>
              <a:t> 2001;358:739</a:t>
            </a:r>
            <a:r>
              <a:rPr lang="en-US" sz="1400" dirty="0">
                <a:solidFill>
                  <a:srgbClr val="072F83"/>
                </a:solidFill>
                <a:latin typeface="Helvetica" pitchFamily="34" charset="0"/>
                <a:cs typeface="Arial" charset="0"/>
              </a:rPr>
              <a:t>−</a:t>
            </a:r>
            <a:r>
              <a:rPr lang="en-US" sz="1400" dirty="0">
                <a:solidFill>
                  <a:srgbClr val="072F83"/>
                </a:solidFill>
                <a:latin typeface="Helvetica" pitchFamily="34" charset="0"/>
              </a:rPr>
              <a:t>46. </a:t>
            </a:r>
          </a:p>
        </p:txBody>
      </p:sp>
    </p:spTree>
    <p:extLst>
      <p:ext uri="{BB962C8B-B14F-4D97-AF65-F5344CB8AC3E}">
        <p14:creationId xmlns:p14="http://schemas.microsoft.com/office/powerpoint/2010/main" val="3129090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0"/>
            <a:ext cx="8404058" cy="914400"/>
          </a:xfrm>
        </p:spPr>
        <p:txBody>
          <a:bodyPr/>
          <a:lstStyle/>
          <a:p>
            <a:pPr algn="ctr"/>
            <a:r>
              <a:rPr lang="en-US" sz="3200" b="1" dirty="0" smtClean="0">
                <a:latin typeface="Times New Roman" pitchFamily="18" charset="0"/>
                <a:cs typeface="Times New Roman" pitchFamily="18" charset="0"/>
              </a:rPr>
              <a:t>The Basal/Bolus Insulin Concept</a:t>
            </a:r>
            <a:endParaRPr lang="en-US" sz="3200" b="1" dirty="0">
              <a:latin typeface="Times New Roman" pitchFamily="18" charset="0"/>
              <a:cs typeface="Times New Roman" pitchFamily="18" charset="0"/>
            </a:endParaRPr>
          </a:p>
        </p:txBody>
      </p:sp>
      <p:sp>
        <p:nvSpPr>
          <p:cNvPr id="3" name="Rectangle 3"/>
          <p:cNvSpPr txBox="1">
            <a:spLocks noChangeArrowheads="1"/>
          </p:cNvSpPr>
          <p:nvPr/>
        </p:nvSpPr>
        <p:spPr>
          <a:xfrm>
            <a:off x="214313" y="1439779"/>
            <a:ext cx="8586787" cy="4648200"/>
          </a:xfrm>
          <a:prstGeom prst="rect">
            <a:avLst/>
          </a:prstGeom>
        </p:spPr>
        <p:txBody>
          <a:bodyPr/>
          <a:lstStyle/>
          <a:p>
            <a:pPr marL="320040" marR="0" lvl="0" indent="-320040" algn="l" defTabSz="914400" rtl="0" eaLnBrk="1" fontAlgn="auto" latinLnBrk="0" hangingPunct="1">
              <a:lnSpc>
                <a:spcPct val="100000"/>
              </a:lnSpc>
              <a:spcBef>
                <a:spcPts val="700"/>
              </a:spcBef>
              <a:spcAft>
                <a:spcPct val="2500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Basal insulin</a:t>
            </a:r>
          </a:p>
          <a:p>
            <a:pPr marL="640080" lvl="1" indent="-274320">
              <a:spcBef>
                <a:spcPts val="550"/>
              </a:spcBef>
              <a:spcAft>
                <a:spcPct val="25000"/>
              </a:spcAft>
              <a:buClr>
                <a:schemeClr val="accent1"/>
              </a:buClr>
              <a:buSzPct val="70000"/>
              <a:buFont typeface="Wingdings 2"/>
              <a:buChar char=""/>
            </a:pPr>
            <a:r>
              <a:rPr lang="en-US" sz="2600" dirty="0" smtClean="0">
                <a:latin typeface="Times New Roman" pitchFamily="18" charset="0"/>
                <a:cs typeface="Times New Roman" pitchFamily="18" charset="0"/>
              </a:rPr>
              <a:t>Controls glucose production between meals and overnight</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40% to 50% of daily needs</a:t>
            </a:r>
          </a:p>
          <a:p>
            <a:pPr marL="320040" marR="0" lvl="0" indent="-320040" algn="l" defTabSz="914400" rtl="0" eaLnBrk="1" fontAlgn="auto" latinLnBrk="0" hangingPunct="1">
              <a:lnSpc>
                <a:spcPct val="100000"/>
              </a:lnSpc>
              <a:spcBef>
                <a:spcPts val="700"/>
              </a:spcBef>
              <a:spcAft>
                <a:spcPct val="2500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Bolus insulin (mealtime)</a:t>
            </a:r>
          </a:p>
          <a:p>
            <a:pPr marL="640080" marR="0" lvl="1" indent="-274320" algn="l" defTabSz="914400" rtl="0" eaLnBrk="1" fontAlgn="auto" latinLnBrk="0" hangingPunct="1">
              <a:lnSpc>
                <a:spcPct val="100000"/>
              </a:lnSpc>
              <a:spcBef>
                <a:spcPts val="550"/>
              </a:spcBef>
              <a:spcAft>
                <a:spcPct val="2500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Limits hyperglycemia after meals</a:t>
            </a:r>
          </a:p>
          <a:p>
            <a:pPr marL="640080" marR="0" lvl="1" indent="-274320" algn="l" defTabSz="914400" rtl="0" eaLnBrk="1" fontAlgn="auto" latinLnBrk="0" hangingPunct="1">
              <a:lnSpc>
                <a:spcPct val="100000"/>
              </a:lnSpc>
              <a:spcBef>
                <a:spcPts val="550"/>
              </a:spcBef>
              <a:spcAft>
                <a:spcPct val="2500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Immediate rise and sharp peak at 1 hour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10% to 20% of total daily insulin requirement at each meal  </a:t>
            </a:r>
          </a:p>
        </p:txBody>
      </p:sp>
      <p:sp>
        <p:nvSpPr>
          <p:cNvPr id="4" name="Rectangle 3"/>
          <p:cNvSpPr/>
          <p:nvPr/>
        </p:nvSpPr>
        <p:spPr>
          <a:xfrm>
            <a:off x="2362200" y="6564868"/>
            <a:ext cx="6629400" cy="369332"/>
          </a:xfrm>
          <a:prstGeom prst="rect">
            <a:avLst/>
          </a:prstGeom>
        </p:spPr>
        <p:txBody>
          <a:bodyPr wrap="square">
            <a:spAutoFit/>
          </a:bodyPr>
          <a:lstStyle/>
          <a:p>
            <a:pPr algn="r" eaLnBrk="0" hangingPunct="0"/>
            <a:r>
              <a:rPr lang="en-US" dirty="0" err="1" smtClean="0"/>
              <a:t>Handelsman</a:t>
            </a:r>
            <a:r>
              <a:rPr lang="en-US" dirty="0" smtClean="0"/>
              <a:t> Y, et al. </a:t>
            </a:r>
            <a:r>
              <a:rPr lang="en-US" i="1" dirty="0" err="1" smtClean="0"/>
              <a:t>Endocr</a:t>
            </a:r>
            <a:r>
              <a:rPr lang="en-US" i="1" dirty="0" smtClean="0"/>
              <a:t> </a:t>
            </a:r>
            <a:r>
              <a:rPr lang="en-US" i="1" dirty="0" err="1" smtClean="0"/>
              <a:t>Pract</a:t>
            </a:r>
            <a:r>
              <a:rPr lang="en-US" dirty="0" smtClean="0"/>
              <a:t>. 2011;17(</a:t>
            </a:r>
            <a:r>
              <a:rPr lang="en-US" dirty="0" err="1" smtClean="0"/>
              <a:t>suppl</a:t>
            </a:r>
            <a:r>
              <a:rPr lang="en-US" dirty="0" smtClean="0"/>
              <a:t> 2):1-53.</a:t>
            </a:r>
            <a:endParaRPr lang="en-US" dirty="0"/>
          </a:p>
        </p:txBody>
      </p:sp>
    </p:spTree>
    <p:extLst>
      <p:ext uri="{BB962C8B-B14F-4D97-AF65-F5344CB8AC3E}">
        <p14:creationId xmlns:p14="http://schemas.microsoft.com/office/powerpoint/2010/main" val="5140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latin typeface="Times New Roman" pitchFamily="18" charset="0"/>
                <a:cs typeface="Times New Roman" pitchFamily="18" charset="0"/>
              </a:rPr>
              <a:t>Rationale for basal-bolus therapy</a:t>
            </a:r>
            <a:endParaRPr lang="en-US" sz="2800" b="1" dirty="0">
              <a:latin typeface="Times New Roman" pitchFamily="18" charset="0"/>
              <a:cs typeface="Times New Roman" pitchFamily="18" charset="0"/>
            </a:endParaRPr>
          </a:p>
        </p:txBody>
      </p:sp>
      <p:sp>
        <p:nvSpPr>
          <p:cNvPr id="3" name="Rectangle 3"/>
          <p:cNvSpPr txBox="1">
            <a:spLocks noChangeArrowheads="1"/>
          </p:cNvSpPr>
          <p:nvPr/>
        </p:nvSpPr>
        <p:spPr>
          <a:xfrm>
            <a:off x="1219200" y="1295400"/>
            <a:ext cx="7078662" cy="4662487"/>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Basal-bolus should be the regimen of choice for maintaining overall </a:t>
            </a:r>
            <a:r>
              <a:rPr kumimoji="0" lang="en-GB"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glycaemic</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control</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 ideal basal insulin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Peakless</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profile, prolonged duration of action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Flexible dosing</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Suppresses hepatic glucose production between meals and overnight</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 ideal bolus insulin (a bolus with every meal)</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Rapid onset and short duration of action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Limits </a:t>
            </a:r>
            <a:r>
              <a:rPr kumimoji="0" lang="en-GB"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postmeal</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hyperglycaemia</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Prevents post-</a:t>
            </a:r>
            <a:r>
              <a:rPr kumimoji="0" lang="en-GB"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prandial</a:t>
            </a:r>
            <a:r>
              <a:rPr kumimoji="0" lang="en-GB"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hypoglycaemia</a:t>
            </a:r>
            <a:r>
              <a:rPr kumimoji="0" lang="en-GB" sz="24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2</a:t>
            </a:r>
          </a:p>
        </p:txBody>
      </p:sp>
      <p:sp>
        <p:nvSpPr>
          <p:cNvPr id="4" name="Rectangle 4"/>
          <p:cNvSpPr>
            <a:spLocks noChangeArrowheads="1"/>
          </p:cNvSpPr>
          <p:nvPr/>
        </p:nvSpPr>
        <p:spPr bwMode="auto">
          <a:xfrm>
            <a:off x="533400" y="6035334"/>
            <a:ext cx="7924800" cy="523176"/>
          </a:xfrm>
          <a:prstGeom prst="rect">
            <a:avLst/>
          </a:prstGeom>
          <a:noFill/>
          <a:ln w="9525" algn="ctr">
            <a:noFill/>
            <a:miter lim="800000"/>
            <a:headEnd/>
            <a:tailEnd/>
          </a:ln>
        </p:spPr>
        <p:txBody>
          <a:bodyPr lIns="91395" tIns="45698" rIns="91395" bIns="45698">
            <a:spAutoFit/>
          </a:bodyPr>
          <a:lstStyle/>
          <a:p>
            <a:pPr eaLnBrk="0" hangingPunct="0"/>
            <a:r>
              <a:rPr lang="en-US" sz="1400" dirty="0">
                <a:solidFill>
                  <a:srgbClr val="072F83"/>
                </a:solidFill>
                <a:latin typeface="Helvetica" pitchFamily="34" charset="0"/>
                <a:ea typeface="MS PGothic" pitchFamily="34" charset="-128"/>
                <a:cs typeface="Arial" charset="0"/>
              </a:rPr>
              <a:t>1. </a:t>
            </a:r>
            <a:r>
              <a:rPr lang="en-US" sz="1400" dirty="0" err="1">
                <a:solidFill>
                  <a:srgbClr val="072F83"/>
                </a:solidFill>
                <a:latin typeface="Helvetica" pitchFamily="34" charset="0"/>
                <a:ea typeface="MS PGothic" pitchFamily="34" charset="-128"/>
                <a:cs typeface="Arial" charset="0"/>
              </a:rPr>
              <a:t>Rosenstock</a:t>
            </a:r>
            <a:r>
              <a:rPr lang="en-US" sz="1400" dirty="0">
                <a:solidFill>
                  <a:srgbClr val="072F83"/>
                </a:solidFill>
                <a:latin typeface="Helvetica" pitchFamily="34" charset="0"/>
                <a:ea typeface="MS PGothic" pitchFamily="34" charset="-128"/>
                <a:cs typeface="Arial" charset="0"/>
              </a:rPr>
              <a:t> J. </a:t>
            </a:r>
            <a:r>
              <a:rPr lang="en-US" sz="1400" i="1" dirty="0" err="1">
                <a:solidFill>
                  <a:srgbClr val="072F83"/>
                </a:solidFill>
                <a:latin typeface="Helvetica" pitchFamily="34" charset="0"/>
                <a:ea typeface="MS PGothic" pitchFamily="34" charset="-128"/>
                <a:cs typeface="Arial" charset="0"/>
              </a:rPr>
              <a:t>Clin</a:t>
            </a:r>
            <a:r>
              <a:rPr lang="en-US" sz="1400" i="1" dirty="0">
                <a:solidFill>
                  <a:srgbClr val="072F83"/>
                </a:solidFill>
                <a:latin typeface="Helvetica" pitchFamily="34" charset="0"/>
                <a:ea typeface="MS PGothic" pitchFamily="34" charset="-128"/>
                <a:cs typeface="Arial" charset="0"/>
              </a:rPr>
              <a:t> Cornerstone</a:t>
            </a:r>
            <a:r>
              <a:rPr lang="en-US" sz="1400" dirty="0">
                <a:solidFill>
                  <a:srgbClr val="072F83"/>
                </a:solidFill>
                <a:latin typeface="Helvetica" pitchFamily="34" charset="0"/>
                <a:ea typeface="MS PGothic" pitchFamily="34" charset="-128"/>
                <a:cs typeface="Arial" charset="0"/>
              </a:rPr>
              <a:t> 2001;4:50–64.</a:t>
            </a:r>
          </a:p>
          <a:p>
            <a:pPr eaLnBrk="0" hangingPunct="0"/>
            <a:r>
              <a:rPr lang="en-US" sz="1400" dirty="0">
                <a:solidFill>
                  <a:srgbClr val="072F83"/>
                </a:solidFill>
                <a:latin typeface="Helvetica" pitchFamily="34" charset="0"/>
                <a:ea typeface="MS PGothic" pitchFamily="34" charset="-128"/>
                <a:cs typeface="Arial" charset="0"/>
              </a:rPr>
              <a:t>2. Dave JA, </a:t>
            </a:r>
            <a:r>
              <a:rPr lang="en-US" sz="1400" dirty="0" err="1">
                <a:solidFill>
                  <a:srgbClr val="072F83"/>
                </a:solidFill>
                <a:latin typeface="Helvetica" pitchFamily="34" charset="0"/>
                <a:ea typeface="MS PGothic" pitchFamily="34" charset="-128"/>
                <a:cs typeface="Arial" charset="0"/>
              </a:rPr>
              <a:t>Delport</a:t>
            </a:r>
            <a:r>
              <a:rPr lang="en-US" sz="1400" dirty="0">
                <a:solidFill>
                  <a:srgbClr val="072F83"/>
                </a:solidFill>
                <a:latin typeface="Helvetica" pitchFamily="34" charset="0"/>
                <a:ea typeface="MS PGothic" pitchFamily="34" charset="-128"/>
                <a:cs typeface="Arial" charset="0"/>
              </a:rPr>
              <a:t> SV. </a:t>
            </a:r>
            <a:r>
              <a:rPr lang="en-US" sz="1400" i="1" dirty="0">
                <a:solidFill>
                  <a:srgbClr val="072F83"/>
                </a:solidFill>
                <a:latin typeface="Helvetica" pitchFamily="34" charset="0"/>
                <a:ea typeface="MS PGothic" pitchFamily="34" charset="-128"/>
                <a:cs typeface="Arial" charset="0"/>
              </a:rPr>
              <a:t>S </a:t>
            </a:r>
            <a:r>
              <a:rPr lang="en-US" sz="1400" i="1" dirty="0" err="1">
                <a:solidFill>
                  <a:srgbClr val="072F83"/>
                </a:solidFill>
                <a:latin typeface="Helvetica" pitchFamily="34" charset="0"/>
                <a:ea typeface="MS PGothic" pitchFamily="34" charset="-128"/>
                <a:cs typeface="Arial" charset="0"/>
              </a:rPr>
              <a:t>Afr</a:t>
            </a:r>
            <a:r>
              <a:rPr lang="en-US" sz="1400" i="1" dirty="0">
                <a:solidFill>
                  <a:srgbClr val="072F83"/>
                </a:solidFill>
                <a:latin typeface="Helvetica" pitchFamily="34" charset="0"/>
                <a:ea typeface="MS PGothic" pitchFamily="34" charset="-128"/>
                <a:cs typeface="Arial" charset="0"/>
              </a:rPr>
              <a:t> Family Practice</a:t>
            </a:r>
            <a:r>
              <a:rPr lang="en-US" sz="1400" dirty="0">
                <a:solidFill>
                  <a:srgbClr val="072F83"/>
                </a:solidFill>
                <a:latin typeface="Helvetica" pitchFamily="34" charset="0"/>
                <a:ea typeface="MS PGothic" pitchFamily="34" charset="-128"/>
                <a:cs typeface="Arial" charset="0"/>
              </a:rPr>
              <a:t> 2006;48:30–6.</a:t>
            </a:r>
          </a:p>
        </p:txBody>
      </p:sp>
    </p:spTree>
    <p:extLst>
      <p:ext uri="{BB962C8B-B14F-4D97-AF65-F5344CB8AC3E}">
        <p14:creationId xmlns:p14="http://schemas.microsoft.com/office/powerpoint/2010/main" val="421792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7" y="200196"/>
            <a:ext cx="8229600" cy="914400"/>
          </a:xfrm>
        </p:spPr>
        <p:txBody>
          <a:bodyPr/>
          <a:lstStyle/>
          <a:p>
            <a:pPr algn="ctr"/>
            <a:r>
              <a:rPr lang="en-US" sz="2800" b="1" dirty="0">
                <a:latin typeface="Times New Roman" pitchFamily="18" charset="0"/>
                <a:cs typeface="Times New Roman" pitchFamily="18" charset="0"/>
              </a:rPr>
              <a:t>There Are Considerable Delays in Initiating Insulin Therapy After Failure With OADs</a:t>
            </a:r>
          </a:p>
        </p:txBody>
      </p:sp>
      <p:sp>
        <p:nvSpPr>
          <p:cNvPr id="10244" name="Text Placeholder 5"/>
          <p:cNvSpPr>
            <a:spLocks noGrp="1"/>
          </p:cNvSpPr>
          <p:nvPr>
            <p:ph type="body" sz="quarter" idx="4294967295"/>
          </p:nvPr>
        </p:nvSpPr>
        <p:spPr>
          <a:xfrm>
            <a:off x="271734" y="6209358"/>
            <a:ext cx="8120063" cy="463550"/>
          </a:xfrm>
          <a:prstGeom prst="rect">
            <a:avLst/>
          </a:prstGeom>
        </p:spPr>
        <p:txBody>
          <a:bodyPr numCol="2" anchor="t"/>
          <a:lstStyle/>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rPr>
              <a:t>Khunti K et al. </a:t>
            </a:r>
            <a:r>
              <a:rPr lang="en-US" altLang="en-US" sz="1000" i="1" dirty="0">
                <a:solidFill>
                  <a:schemeClr val="tx1"/>
                </a:solidFill>
                <a:latin typeface="Arial Narrow" panose="020B0606020202030204" pitchFamily="34" charset="0"/>
              </a:rPr>
              <a:t>Diabetes Care </a:t>
            </a:r>
            <a:r>
              <a:rPr lang="en-US" altLang="en-US" sz="1000" dirty="0">
                <a:solidFill>
                  <a:schemeClr val="tx1"/>
                </a:solidFill>
                <a:latin typeface="Arial Narrow" panose="020B0606020202030204" pitchFamily="34" charset="0"/>
              </a:rPr>
              <a:t>2013;36:3411-7</a:t>
            </a:r>
          </a:p>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rPr>
              <a:t>Dailey G. </a:t>
            </a:r>
            <a:r>
              <a:rPr lang="pt-BR" altLang="en-US" sz="1000" i="1" dirty="0">
                <a:solidFill>
                  <a:schemeClr val="tx1"/>
                </a:solidFill>
                <a:latin typeface="Arial Narrow" panose="020B0606020202030204" pitchFamily="34" charset="0"/>
              </a:rPr>
              <a:t>Diabetes Obes Metab </a:t>
            </a:r>
            <a:r>
              <a:rPr lang="pt-BR" altLang="en-US" sz="1000" dirty="0">
                <a:solidFill>
                  <a:schemeClr val="tx1"/>
                </a:solidFill>
                <a:latin typeface="Arial Narrow" panose="020B0606020202030204" pitchFamily="34" charset="0"/>
              </a:rPr>
              <a:t>2008;10(Suppl 2):5-13</a:t>
            </a:r>
          </a:p>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rPr>
              <a:t>Brown JB et al. </a:t>
            </a:r>
            <a:r>
              <a:rPr lang="en-US" altLang="en-US" sz="1000" i="1" dirty="0">
                <a:solidFill>
                  <a:schemeClr val="tx1"/>
                </a:solidFill>
                <a:latin typeface="Arial Narrow" panose="020B0606020202030204" pitchFamily="34" charset="0"/>
              </a:rPr>
              <a:t>Diabetes Care </a:t>
            </a:r>
            <a:r>
              <a:rPr lang="en-US" altLang="en-US" sz="1000" dirty="0">
                <a:solidFill>
                  <a:schemeClr val="tx1"/>
                </a:solidFill>
                <a:latin typeface="Arial Narrow" panose="020B0606020202030204" pitchFamily="34" charset="0"/>
              </a:rPr>
              <a:t>2004;27:1535-40</a:t>
            </a:r>
          </a:p>
          <a:p>
            <a:pPr marL="228600" indent="-228600">
              <a:lnSpc>
                <a:spcPct val="100000"/>
              </a:lnSpc>
              <a:spcBef>
                <a:spcPts val="0"/>
              </a:spcBef>
              <a:spcAft>
                <a:spcPct val="0"/>
              </a:spcAft>
              <a:buClrTx/>
              <a:buFont typeface="+mj-lt"/>
              <a:buAutoNum type="arabicPeriod"/>
            </a:pPr>
            <a:r>
              <a:rPr lang="en-US" altLang="en-US" sz="1000" dirty="0">
                <a:solidFill>
                  <a:schemeClr val="tx1"/>
                </a:solidFill>
                <a:latin typeface="Arial Narrow" panose="020B0606020202030204" pitchFamily="34" charset="0"/>
                <a:cs typeface="Arial" pitchFamily="34" charset="0"/>
              </a:rPr>
              <a:t>Penfornis A et al. </a:t>
            </a:r>
            <a:r>
              <a:rPr lang="en-US" altLang="en-US" sz="1000" i="1" dirty="0">
                <a:solidFill>
                  <a:schemeClr val="tx1"/>
                </a:solidFill>
                <a:latin typeface="Arial Narrow" panose="020B0606020202030204" pitchFamily="34" charset="0"/>
                <a:cs typeface="Arial" pitchFamily="34" charset="0"/>
              </a:rPr>
              <a:t>Diabetes Metab </a:t>
            </a:r>
            <a:r>
              <a:rPr lang="en-US" altLang="en-US" sz="1000" dirty="0">
                <a:solidFill>
                  <a:schemeClr val="tx1"/>
                </a:solidFill>
                <a:latin typeface="Arial Narrow" panose="020B0606020202030204" pitchFamily="34" charset="0"/>
                <a:cs typeface="Arial" pitchFamily="34" charset="0"/>
              </a:rPr>
              <a:t>2011;37:440-5</a:t>
            </a:r>
          </a:p>
        </p:txBody>
      </p:sp>
      <p:sp>
        <p:nvSpPr>
          <p:cNvPr id="9" name="Text Placeholder 5"/>
          <p:cNvSpPr>
            <a:spLocks noGrp="1"/>
          </p:cNvSpPr>
          <p:nvPr>
            <p:ph type="body" sz="quarter" idx="4294967295"/>
          </p:nvPr>
        </p:nvSpPr>
        <p:spPr>
          <a:xfrm>
            <a:off x="216965" y="5111750"/>
            <a:ext cx="8120063" cy="447675"/>
          </a:xfrm>
          <a:prstGeom prst="rect">
            <a:avLst/>
          </a:prstGeom>
        </p:spPr>
        <p:txBody>
          <a:bodyPr numCol="1" anchor="t"/>
          <a:lstStyle/>
          <a:p>
            <a:pPr marL="0" indent="0">
              <a:lnSpc>
                <a:spcPct val="100000"/>
              </a:lnSpc>
              <a:spcBef>
                <a:spcPts val="0"/>
              </a:spcBef>
              <a:spcAft>
                <a:spcPct val="0"/>
              </a:spcAft>
              <a:buClrTx/>
              <a:buNone/>
            </a:pPr>
            <a:r>
              <a:rPr lang="en-US" altLang="en-US" sz="1200" baseline="30000" dirty="0">
                <a:solidFill>
                  <a:schemeClr val="tx1"/>
                </a:solidFill>
                <a:latin typeface="Arial Narrow" panose="020B0606020202030204" pitchFamily="34" charset="0"/>
              </a:rPr>
              <a:t>a</a:t>
            </a:r>
            <a:r>
              <a:rPr lang="en-US" altLang="en-US" sz="1200" dirty="0">
                <a:solidFill>
                  <a:schemeClr val="tx1"/>
                </a:solidFill>
                <a:latin typeface="Arial Narrow" panose="020B0606020202030204" pitchFamily="34" charset="0"/>
              </a:rPr>
              <a:t>Data reported as median </a:t>
            </a:r>
          </a:p>
          <a:p>
            <a:pPr marL="0" indent="0">
              <a:lnSpc>
                <a:spcPct val="100000"/>
              </a:lnSpc>
              <a:spcBef>
                <a:spcPts val="0"/>
              </a:spcBef>
              <a:spcAft>
                <a:spcPct val="0"/>
              </a:spcAft>
              <a:buClrTx/>
              <a:buNone/>
            </a:pPr>
            <a:r>
              <a:rPr lang="en-US" altLang="en-US" sz="1200" baseline="30000" dirty="0">
                <a:solidFill>
                  <a:schemeClr val="tx1"/>
                </a:solidFill>
                <a:latin typeface="Arial Narrow" panose="020B0606020202030204" pitchFamily="34" charset="0"/>
              </a:rPr>
              <a:t>b</a:t>
            </a:r>
            <a:r>
              <a:rPr lang="en-US" altLang="en-US" sz="1200" dirty="0">
                <a:solidFill>
                  <a:schemeClr val="tx1"/>
                </a:solidFill>
                <a:latin typeface="Arial Narrow" panose="020B0606020202030204" pitchFamily="34" charset="0"/>
              </a:rPr>
              <a:t>Data reported as mean or mean </a:t>
            </a:r>
            <a:r>
              <a:rPr lang="en-US" altLang="en-US" sz="1200" dirty="0">
                <a:solidFill>
                  <a:schemeClr val="tx1"/>
                </a:solidFill>
                <a:latin typeface="Arial Narrow" panose="020B0606020202030204" pitchFamily="34" charset="0"/>
                <a:cs typeface="Arial"/>
              </a:rPr>
              <a:t>± SD</a:t>
            </a:r>
          </a:p>
          <a:p>
            <a:pPr marL="0" indent="0">
              <a:lnSpc>
                <a:spcPct val="100000"/>
              </a:lnSpc>
              <a:spcBef>
                <a:spcPts val="0"/>
              </a:spcBef>
              <a:spcAft>
                <a:spcPct val="0"/>
              </a:spcAft>
              <a:buClrTx/>
              <a:buNone/>
            </a:pPr>
            <a:r>
              <a:rPr lang="en-US" altLang="en-US" sz="1200" baseline="30000" dirty="0">
                <a:solidFill>
                  <a:schemeClr val="tx1"/>
                </a:solidFill>
                <a:latin typeface="Arial Narrow" panose="020B0606020202030204" pitchFamily="34" charset="0"/>
                <a:cs typeface="Arial"/>
              </a:rPr>
              <a:t>c</a:t>
            </a:r>
            <a:r>
              <a:rPr lang="en-US" altLang="en-US" sz="1200" dirty="0">
                <a:solidFill>
                  <a:schemeClr val="tx1"/>
                </a:solidFill>
                <a:latin typeface="Arial Narrow" panose="020B0606020202030204" pitchFamily="34" charset="0"/>
                <a:cs typeface="Arial"/>
              </a:rPr>
              <a:t>Number of episodes of treatment initiation and eventual secondary failure</a:t>
            </a:r>
            <a:endParaRPr lang="en-US" altLang="en-US" sz="1200" dirty="0">
              <a:solidFill>
                <a:schemeClr val="tx1"/>
              </a:solidFill>
              <a:latin typeface="Arial Narrow" panose="020B0606020202030204" pitchFamily="34" charset="0"/>
            </a:endParaRPr>
          </a:p>
        </p:txBody>
      </p:sp>
      <p:graphicFrame>
        <p:nvGraphicFramePr>
          <p:cNvPr id="8" name="Table 2"/>
          <p:cNvGraphicFramePr>
            <a:graphicFrameLocks noGrp="1"/>
          </p:cNvGraphicFramePr>
          <p:nvPr>
            <p:extLst>
              <p:ext uri="{D42A27DB-BD31-4B8C-83A1-F6EECF244321}">
                <p14:modId xmlns:p14="http://schemas.microsoft.com/office/powerpoint/2010/main" val="3479541170"/>
              </p:ext>
            </p:extLst>
          </p:nvPr>
        </p:nvGraphicFramePr>
        <p:xfrm>
          <a:off x="228600" y="1332720"/>
          <a:ext cx="8686799" cy="3776033"/>
        </p:xfrm>
        <a:graphic>
          <a:graphicData uri="http://schemas.openxmlformats.org/drawingml/2006/table">
            <a:tbl>
              <a:tblPr firstRow="1" bandRow="1">
                <a:tableStyleId>{2D5ABB26-0587-4C30-8999-92F81FD0307C}</a:tableStyleId>
              </a:tblPr>
              <a:tblGrid>
                <a:gridCol w="1584754">
                  <a:extLst>
                    <a:ext uri="{9D8B030D-6E8A-4147-A177-3AD203B41FA5}">
                      <a16:colId xmlns:a16="http://schemas.microsoft.com/office/drawing/2014/main" xmlns="" val="20000"/>
                    </a:ext>
                  </a:extLst>
                </a:gridCol>
                <a:gridCol w="1053912">
                  <a:extLst>
                    <a:ext uri="{9D8B030D-6E8A-4147-A177-3AD203B41FA5}">
                      <a16:colId xmlns:a16="http://schemas.microsoft.com/office/drawing/2014/main" xmlns="" val="20001"/>
                    </a:ext>
                  </a:extLst>
                </a:gridCol>
                <a:gridCol w="1455280">
                  <a:extLst>
                    <a:ext uri="{9D8B030D-6E8A-4147-A177-3AD203B41FA5}">
                      <a16:colId xmlns:a16="http://schemas.microsoft.com/office/drawing/2014/main" xmlns="" val="20002"/>
                    </a:ext>
                  </a:extLst>
                </a:gridCol>
                <a:gridCol w="2538541">
                  <a:extLst>
                    <a:ext uri="{9D8B030D-6E8A-4147-A177-3AD203B41FA5}">
                      <a16:colId xmlns:a16="http://schemas.microsoft.com/office/drawing/2014/main" xmlns="" val="20003"/>
                    </a:ext>
                  </a:extLst>
                </a:gridCol>
                <a:gridCol w="2054312">
                  <a:extLst>
                    <a:ext uri="{9D8B030D-6E8A-4147-A177-3AD203B41FA5}">
                      <a16:colId xmlns:a16="http://schemas.microsoft.com/office/drawing/2014/main" xmlns="" val="20004"/>
                    </a:ext>
                  </a:extLst>
                </a:gridCol>
              </a:tblGrid>
              <a:tr h="842615">
                <a:tc>
                  <a:txBody>
                    <a:bodyPr/>
                    <a:lstStyle/>
                    <a:p>
                      <a:r>
                        <a:rPr lang="en-US" sz="1600" b="1" baseline="0" dirty="0">
                          <a:solidFill>
                            <a:schemeClr val="tx1"/>
                          </a:solidFill>
                          <a:latin typeface="Arial" panose="020B0604020202020204" pitchFamily="34" charset="0"/>
                          <a:cs typeface="Arial" panose="020B0604020202020204" pitchFamily="34" charset="0"/>
                        </a:rPr>
                        <a:t>Country</a:t>
                      </a:r>
                      <a:endParaRPr lang="en-US" sz="1600" b="1" strike="sngStrike" baseline="0"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Arial" panose="020B0604020202020204" pitchFamily="34" charset="0"/>
                          <a:cs typeface="Arial" panose="020B0604020202020204" pitchFamily="34" charset="0"/>
                        </a:rPr>
                        <a:t>N</a:t>
                      </a:r>
                    </a:p>
                  </a:txBody>
                  <a:tcPr anchor="b">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Arial" panose="020B0604020202020204" pitchFamily="34" charset="0"/>
                          <a:cs typeface="Arial" panose="020B0604020202020204" pitchFamily="34" charset="0"/>
                        </a:rPr>
                        <a:t>Number of OADs (n)</a:t>
                      </a:r>
                    </a:p>
                  </a:txBody>
                  <a:tcPr anchor="b">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Arial" panose="020B0604020202020204" pitchFamily="34" charset="0"/>
                          <a:cs typeface="Arial" panose="020B0604020202020204" pitchFamily="34" charset="0"/>
                        </a:rPr>
                        <a:t>Time to Insulin Initiation From First HbA1c ≥7.0% (Years)</a:t>
                      </a:r>
                    </a:p>
                  </a:txBody>
                  <a:tcPr anchor="b">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Arial" panose="020B0604020202020204" pitchFamily="34" charset="0"/>
                          <a:cs typeface="Arial" panose="020B0604020202020204" pitchFamily="34" charset="0"/>
                        </a:rPr>
                        <a:t>HbA1c at Insulin Initiation (%)</a:t>
                      </a: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01075">
                <a:tc rowSpan="3">
                  <a:txBody>
                    <a:bodyPr/>
                    <a:lstStyle/>
                    <a:p>
                      <a:r>
                        <a:rPr lang="en-US" sz="1600" b="1" baseline="0" dirty="0">
                          <a:solidFill>
                            <a:schemeClr val="tx1"/>
                          </a:solidFill>
                          <a:latin typeface="Arial" panose="020B0604020202020204" pitchFamily="34" charset="0"/>
                          <a:cs typeface="Arial" panose="020B0604020202020204" pitchFamily="34" charset="0"/>
                        </a:rPr>
                        <a:t>UK</a:t>
                      </a:r>
                      <a:r>
                        <a:rPr lang="en-US" sz="1600" b="1" baseline="30000" dirty="0">
                          <a:solidFill>
                            <a:schemeClr val="tx1"/>
                          </a:solidFill>
                          <a:latin typeface="Arial" panose="020B0604020202020204" pitchFamily="34" charset="0"/>
                          <a:cs typeface="Arial" panose="020B0604020202020204" pitchFamily="34" charset="0"/>
                        </a:rPr>
                        <a:t>1</a:t>
                      </a:r>
                    </a:p>
                  </a:txBody>
                  <a:tcPr anchor="ctr">
                    <a:lnT w="12700" cap="flat" cmpd="sng" algn="ctr">
                      <a:solidFill>
                        <a:schemeClr val="tx1"/>
                      </a:solidFill>
                      <a:prstDash val="solid"/>
                      <a:round/>
                      <a:headEnd type="none" w="med" len="med"/>
                      <a:tailEnd type="none" w="med" len="med"/>
                    </a:lnT>
                    <a:solidFill>
                      <a:srgbClr val="D5D2CA"/>
                    </a:solidFill>
                  </a:tcPr>
                </a:tc>
                <a:tc rowSpan="3">
                  <a:txBody>
                    <a:bodyPr/>
                    <a:lstStyle/>
                    <a:p>
                      <a:pPr algn="ctr"/>
                      <a:r>
                        <a:rPr lang="en-US" sz="1600" baseline="0" dirty="0">
                          <a:latin typeface="Arial" panose="020B0604020202020204" pitchFamily="34" charset="0"/>
                          <a:cs typeface="Arial" panose="020B0604020202020204" pitchFamily="34" charset="0"/>
                        </a:rPr>
                        <a:t>81,753</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1 (50,476)</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algn="ctr"/>
                      <a:r>
                        <a:rPr lang="en-US" sz="1600" baseline="0" dirty="0">
                          <a:latin typeface="Arial" panose="020B0604020202020204" pitchFamily="34" charset="0"/>
                          <a:cs typeface="Arial" panose="020B0604020202020204" pitchFamily="34" charset="0"/>
                        </a:rPr>
                        <a:t>&gt;7.2</a:t>
                      </a:r>
                      <a:r>
                        <a:rPr lang="en-US" sz="1600" baseline="30000" dirty="0">
                          <a:latin typeface="Arial" panose="020B0604020202020204" pitchFamily="34" charset="0"/>
                          <a:cs typeface="Arial" panose="020B0604020202020204" pitchFamily="34" charset="0"/>
                        </a:rPr>
                        <a:t>a</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algn="ctr"/>
                      <a:r>
                        <a:rPr lang="en-US" sz="1600" baseline="0" dirty="0">
                          <a:solidFill>
                            <a:schemeClr val="tx1"/>
                          </a:solidFill>
                          <a:latin typeface="Arial" panose="020B0604020202020204" pitchFamily="34" charset="0"/>
                          <a:cs typeface="Arial" panose="020B0604020202020204" pitchFamily="34" charset="0"/>
                        </a:rPr>
                        <a:t>9.4 </a:t>
                      </a:r>
                      <a:r>
                        <a:rPr lang="en-US" sz="1600" baseline="0" dirty="0">
                          <a:solidFill>
                            <a:schemeClr val="tx1"/>
                          </a:solidFill>
                          <a:latin typeface="Arial"/>
                          <a:cs typeface="Arial"/>
                        </a:rPr>
                        <a:t>± 2.3</a:t>
                      </a:r>
                      <a:r>
                        <a:rPr lang="en-US" sz="1600" baseline="30000" dirty="0">
                          <a:solidFill>
                            <a:schemeClr val="tx1"/>
                          </a:solidFill>
                          <a:latin typeface="Arial"/>
                          <a:cs typeface="Arial"/>
                        </a:rPr>
                        <a:t>b</a:t>
                      </a:r>
                      <a:endParaRPr lang="en-US" sz="1600" baseline="300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1"/>
                  </a:ext>
                </a:extLst>
              </a:tr>
              <a:tr h="501075">
                <a:tc vMerge="1">
                  <a:txBody>
                    <a:bodyPr/>
                    <a:lstStyle/>
                    <a:p>
                      <a:endParaRPr lang="en-US" sz="1600" b="1" baseline="0" dirty="0">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tcPr>
                </a:tc>
                <a:tc vMerge="1">
                  <a:txBody>
                    <a:bodyPr/>
                    <a:lstStyle/>
                    <a:p>
                      <a:pPr algn="ctr"/>
                      <a:endParaRPr lang="en-US" sz="1600" baseline="0" dirty="0">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tcPr>
                </a:tc>
                <a:tc>
                  <a:txBody>
                    <a:bodyPr/>
                    <a:lstStyle/>
                    <a:p>
                      <a:pPr algn="ctr"/>
                      <a:r>
                        <a:rPr lang="en-US" sz="1600" baseline="0" dirty="0">
                          <a:latin typeface="Arial" panose="020B0604020202020204" pitchFamily="34" charset="0"/>
                          <a:cs typeface="Arial" panose="020B0604020202020204" pitchFamily="34" charset="0"/>
                        </a:rPr>
                        <a:t>2 (25,600)</a:t>
                      </a:r>
                    </a:p>
                  </a:txBody>
                  <a:tcPr anchor="ctr">
                    <a:lnB w="12700" cap="flat" cmpd="sng" algn="ctr">
                      <a:noFill/>
                      <a:prstDash val="solid"/>
                      <a:round/>
                      <a:headEnd type="none" w="med" len="med"/>
                      <a:tailEnd type="none" w="med" len="med"/>
                    </a:lnB>
                    <a:solidFill>
                      <a:srgbClr val="D5D2CA"/>
                    </a:solidFill>
                  </a:tcPr>
                </a:tc>
                <a:tc>
                  <a:txBody>
                    <a:bodyPr/>
                    <a:lstStyle/>
                    <a:p>
                      <a:pPr algn="ctr"/>
                      <a:r>
                        <a:rPr lang="en-US" sz="1600" baseline="0" dirty="0">
                          <a:latin typeface="Arial" panose="020B0604020202020204" pitchFamily="34" charset="0"/>
                          <a:cs typeface="Arial" panose="020B0604020202020204" pitchFamily="34" charset="0"/>
                        </a:rPr>
                        <a:t>&gt;7.2</a:t>
                      </a:r>
                      <a:r>
                        <a:rPr lang="en-US" sz="1600" baseline="30000" dirty="0">
                          <a:latin typeface="Arial" panose="020B0604020202020204" pitchFamily="34" charset="0"/>
                          <a:cs typeface="Arial" panose="020B0604020202020204" pitchFamily="34" charset="0"/>
                        </a:rPr>
                        <a:t>a</a:t>
                      </a:r>
                    </a:p>
                  </a:txBody>
                  <a:tcPr anchor="ctr">
                    <a:lnB w="12700" cap="flat" cmpd="sng" algn="ctr">
                      <a:noFill/>
                      <a:prstDash val="solid"/>
                      <a:round/>
                      <a:headEnd type="none" w="med" len="med"/>
                      <a:tailEnd type="none" w="med" len="med"/>
                    </a:lnB>
                    <a:solidFill>
                      <a:srgbClr val="D5D2CA"/>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Arial" panose="020B0604020202020204" pitchFamily="34" charset="0"/>
                          <a:cs typeface="Arial" panose="020B0604020202020204" pitchFamily="34" charset="0"/>
                        </a:rPr>
                        <a:t>9.8 </a:t>
                      </a:r>
                      <a:r>
                        <a:rPr lang="en-US" sz="1600" baseline="0" dirty="0">
                          <a:solidFill>
                            <a:schemeClr val="tx1"/>
                          </a:solidFill>
                          <a:latin typeface="Arial"/>
                          <a:cs typeface="Arial"/>
                        </a:rPr>
                        <a:t>± 1.9</a:t>
                      </a:r>
                      <a:r>
                        <a:rPr lang="en-US" sz="1600" baseline="30000" dirty="0">
                          <a:solidFill>
                            <a:schemeClr val="tx1"/>
                          </a:solidFill>
                          <a:latin typeface="Arial"/>
                          <a:cs typeface="Arial"/>
                        </a:rPr>
                        <a:t>b</a:t>
                      </a:r>
                      <a:endParaRPr lang="en-US" sz="1600" baseline="30000" dirty="0">
                        <a:solidFill>
                          <a:schemeClr val="tx1"/>
                        </a:solidFill>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solidFill>
                      <a:srgbClr val="D5D2CA"/>
                    </a:solidFill>
                  </a:tcPr>
                </a:tc>
                <a:extLst>
                  <a:ext uri="{0D108BD9-81ED-4DB2-BD59-A6C34878D82A}">
                    <a16:rowId xmlns:a16="http://schemas.microsoft.com/office/drawing/2014/main" xmlns="" val="10002"/>
                  </a:ext>
                </a:extLst>
              </a:tr>
              <a:tr h="501075">
                <a:tc vMerge="1">
                  <a:txBody>
                    <a:bodyPr/>
                    <a:lstStyle/>
                    <a:p>
                      <a:endParaRPr lang="nl-BE" sz="1600" b="1" baseline="0" dirty="0">
                        <a:solidFill>
                          <a:srgbClr val="FF0000"/>
                        </a:solidFill>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tcPr>
                </a:tc>
                <a:tc vMerge="1">
                  <a:txBody>
                    <a:bodyPr/>
                    <a:lstStyle/>
                    <a:p>
                      <a:pPr algn="ctr"/>
                      <a:endParaRPr lang="en-US" sz="1600" baseline="0" dirty="0">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tcPr>
                </a:tc>
                <a:tc>
                  <a:txBody>
                    <a:bodyPr/>
                    <a:lstStyle/>
                    <a:p>
                      <a:pPr algn="ctr"/>
                      <a:r>
                        <a:rPr lang="en-US" sz="1600" baseline="0" dirty="0">
                          <a:latin typeface="Arial" panose="020B0604020202020204" pitchFamily="34" charset="0"/>
                          <a:cs typeface="Arial" panose="020B0604020202020204" pitchFamily="34" charset="0"/>
                        </a:rPr>
                        <a:t>3 (5677)</a:t>
                      </a:r>
                    </a:p>
                  </a:txBody>
                  <a:tcPr anchor="ctr">
                    <a:lnT w="12700" cap="flat" cmpd="sng" algn="ctr">
                      <a:noFill/>
                      <a:prstDash val="solid"/>
                      <a:round/>
                      <a:headEnd type="none" w="med" len="med"/>
                      <a:tailEnd type="none" w="med" len="med"/>
                    </a:lnT>
                    <a:solidFill>
                      <a:srgbClr val="D5D2CA"/>
                    </a:solidFill>
                  </a:tcPr>
                </a:tc>
                <a:tc>
                  <a:txBody>
                    <a:bodyPr/>
                    <a:lstStyle/>
                    <a:p>
                      <a:pPr algn="ctr"/>
                      <a:r>
                        <a:rPr lang="en-US" sz="1600" baseline="0" dirty="0">
                          <a:latin typeface="Arial" panose="020B0604020202020204" pitchFamily="34" charset="0"/>
                          <a:cs typeface="Arial" panose="020B0604020202020204" pitchFamily="34" charset="0"/>
                        </a:rPr>
                        <a:t>&gt;7.1</a:t>
                      </a:r>
                      <a:r>
                        <a:rPr lang="en-US" sz="1600" baseline="30000" dirty="0">
                          <a:latin typeface="Arial" panose="020B0604020202020204" pitchFamily="34" charset="0"/>
                          <a:cs typeface="Arial" panose="020B0604020202020204" pitchFamily="34" charset="0"/>
                        </a:rPr>
                        <a:t>a</a:t>
                      </a:r>
                      <a:endParaRPr lang="en-US" sz="1600" baseline="0" dirty="0">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solidFill>
                      <a:srgbClr val="D5D2CA"/>
                    </a:solidFill>
                  </a:tcPr>
                </a:tc>
                <a:tc>
                  <a:txBody>
                    <a:bodyPr/>
                    <a:lstStyle/>
                    <a:p>
                      <a:pPr algn="ctr"/>
                      <a:r>
                        <a:rPr lang="en-US" sz="1600" kern="1200" baseline="0" dirty="0">
                          <a:solidFill>
                            <a:schemeClr val="tx1"/>
                          </a:solidFill>
                          <a:latin typeface="Arial" panose="020B0604020202020204" pitchFamily="34" charset="0"/>
                          <a:ea typeface="+mn-ea"/>
                          <a:cs typeface="Arial" panose="020B0604020202020204" pitchFamily="34" charset="0"/>
                        </a:rPr>
                        <a:t>9.7 </a:t>
                      </a:r>
                      <a:r>
                        <a:rPr lang="en-US" sz="1600" kern="1200" baseline="0" dirty="0">
                          <a:solidFill>
                            <a:schemeClr val="tx1"/>
                          </a:solidFill>
                          <a:latin typeface="Arial"/>
                          <a:ea typeface="+mn-ea"/>
                          <a:cs typeface="Arial"/>
                        </a:rPr>
                        <a:t>± 1.6</a:t>
                      </a:r>
                      <a:r>
                        <a:rPr lang="en-US" sz="1600" kern="1200" baseline="30000" dirty="0">
                          <a:solidFill>
                            <a:schemeClr val="tx1"/>
                          </a:solidFill>
                          <a:latin typeface="Arial"/>
                          <a:ea typeface="+mn-ea"/>
                          <a:cs typeface="Arial"/>
                        </a:rPr>
                        <a:t>b</a:t>
                      </a:r>
                      <a:endParaRPr lang="en-US" sz="1600" kern="1200" baseline="30000" dirty="0">
                        <a:solidFill>
                          <a:schemeClr val="tx1"/>
                        </a:solidFill>
                        <a:latin typeface="Arial" panose="020B0604020202020204" pitchFamily="34" charset="0"/>
                        <a:ea typeface="+mn-ea"/>
                        <a:cs typeface="Arial" panose="020B0604020202020204" pitchFamily="34" charset="0"/>
                      </a:endParaRPr>
                    </a:p>
                  </a:txBody>
                  <a:tcPr anchor="ctr">
                    <a:lnT w="12700" cap="flat" cmpd="sng" algn="ctr">
                      <a:noFill/>
                      <a:prstDash val="solid"/>
                      <a:round/>
                      <a:headEnd type="none" w="med" len="med"/>
                      <a:tailEnd type="none" w="med" len="med"/>
                    </a:lnT>
                    <a:solidFill>
                      <a:srgbClr val="D5D2CA"/>
                    </a:solidFill>
                  </a:tcPr>
                </a:tc>
                <a:extLst>
                  <a:ext uri="{0D108BD9-81ED-4DB2-BD59-A6C34878D82A}">
                    <a16:rowId xmlns:a16="http://schemas.microsoft.com/office/drawing/2014/main" xmlns="" val="10003"/>
                  </a:ext>
                </a:extLst>
              </a:tr>
              <a:tr h="769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baseline="0" dirty="0">
                          <a:solidFill>
                            <a:schemeClr val="tx1"/>
                          </a:solidFill>
                          <a:latin typeface="Arial" panose="020B0604020202020204" pitchFamily="34" charset="0"/>
                          <a:cs typeface="Arial" panose="020B0604020202020204" pitchFamily="34" charset="0"/>
                        </a:rPr>
                        <a:t>US</a:t>
                      </a:r>
                      <a:r>
                        <a:rPr lang="nl-BE" sz="1600" b="1" baseline="30000" dirty="0">
                          <a:solidFill>
                            <a:schemeClr val="tx1"/>
                          </a:solidFill>
                          <a:latin typeface="Arial" panose="020B0604020202020204" pitchFamily="34" charset="0"/>
                          <a:cs typeface="Arial" panose="020B0604020202020204" pitchFamily="34" charset="0"/>
                        </a:rPr>
                        <a:t>2,3</a:t>
                      </a:r>
                      <a:endParaRPr lang="en-US" sz="1600" b="1" baseline="300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1600" baseline="0" dirty="0">
                          <a:latin typeface="Arial" panose="020B0604020202020204" pitchFamily="34" charset="0"/>
                          <a:cs typeface="Arial" panose="020B0604020202020204" pitchFamily="34" charset="0"/>
                        </a:rPr>
                        <a:t>7208</a:t>
                      </a:r>
                      <a:r>
                        <a:rPr lang="en-US" sz="1600" baseline="30000" dirty="0">
                          <a:latin typeface="Arial" panose="020B0604020202020204" pitchFamily="34" charset="0"/>
                          <a:cs typeface="Arial" panose="020B0604020202020204" pitchFamily="34" charset="0"/>
                        </a:rPr>
                        <a:t>c</a:t>
                      </a:r>
                    </a:p>
                  </a:txBody>
                  <a:tcPr anchor="ctr">
                    <a:noFill/>
                  </a:tcPr>
                </a:tc>
                <a:tc>
                  <a:txBody>
                    <a:bodyPr/>
                    <a:lstStyle/>
                    <a:p>
                      <a:pPr algn="ctr"/>
                      <a:r>
                        <a:rPr lang="en-US" sz="1600" baseline="0" dirty="0">
                          <a:latin typeface="Arial" panose="020B0604020202020204" pitchFamily="34" charset="0"/>
                          <a:cs typeface="Arial" panose="020B0604020202020204" pitchFamily="34" charset="0"/>
                        </a:rPr>
                        <a:t>0-2</a:t>
                      </a:r>
                    </a:p>
                  </a:txBody>
                  <a:tcPr anchor="ctr">
                    <a:noFill/>
                  </a:tcPr>
                </a:tc>
                <a:tc>
                  <a:txBody>
                    <a:bodyPr/>
                    <a:lstStyle/>
                    <a:p>
                      <a:pPr algn="ctr"/>
                      <a:r>
                        <a:rPr lang="en-US" sz="1600" baseline="0" dirty="0">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US" sz="1600" kern="1200" baseline="0" dirty="0">
                          <a:solidFill>
                            <a:schemeClr val="tx1"/>
                          </a:solidFill>
                          <a:latin typeface="Arial" panose="020B0604020202020204" pitchFamily="34" charset="0"/>
                          <a:ea typeface="+mn-ea"/>
                          <a:cs typeface="Arial" panose="020B0604020202020204" pitchFamily="34" charset="0"/>
                        </a:rPr>
                        <a:t>9.6</a:t>
                      </a:r>
                    </a:p>
                  </a:txBody>
                  <a:tcPr anchor="ctr">
                    <a:noFill/>
                  </a:tcPr>
                </a:tc>
                <a:extLst>
                  <a:ext uri="{0D108BD9-81ED-4DB2-BD59-A6C34878D82A}">
                    <a16:rowId xmlns:a16="http://schemas.microsoft.com/office/drawing/2014/main" xmlns="" val="10004"/>
                  </a:ext>
                </a:extLst>
              </a:tr>
              <a:tr h="660501">
                <a:tc>
                  <a:txBody>
                    <a:bodyPr/>
                    <a:lstStyle/>
                    <a:p>
                      <a:r>
                        <a:rPr lang="en-US" sz="1600" b="1" baseline="0" dirty="0">
                          <a:solidFill>
                            <a:schemeClr val="tx1"/>
                          </a:solidFill>
                          <a:latin typeface="Arial" panose="020B0604020202020204" pitchFamily="34" charset="0"/>
                          <a:cs typeface="Arial" panose="020B0604020202020204" pitchFamily="34" charset="0"/>
                        </a:rPr>
                        <a:t>France</a:t>
                      </a:r>
                      <a:r>
                        <a:rPr lang="en-US" sz="1600" b="1" baseline="30000" dirty="0">
                          <a:solidFill>
                            <a:schemeClr val="tx1"/>
                          </a:solidFill>
                          <a:latin typeface="Arial" panose="020B0604020202020204" pitchFamily="34" charset="0"/>
                          <a:cs typeface="Arial" panose="020B0604020202020204" pitchFamily="34" charset="0"/>
                        </a:rPr>
                        <a:t>4</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algn="ctr"/>
                      <a:r>
                        <a:rPr lang="en-US" sz="1600" baseline="0" dirty="0">
                          <a:latin typeface="Arial" panose="020B0604020202020204" pitchFamily="34" charset="0"/>
                          <a:cs typeface="Arial" panose="020B0604020202020204" pitchFamily="34" charset="0"/>
                        </a:rPr>
                        <a:t>1874</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NA</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algn="ctr"/>
                      <a:r>
                        <a:rPr lang="en-US" sz="1600" baseline="0" dirty="0">
                          <a:latin typeface="Arial" panose="020B0604020202020204" pitchFamily="34" charset="0"/>
                          <a:cs typeface="Arial" panose="020B0604020202020204" pitchFamily="34" charset="0"/>
                        </a:rPr>
                        <a:t>NA</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algn="ctr"/>
                      <a:r>
                        <a:rPr lang="en-US" sz="1600" kern="1200" baseline="0" dirty="0">
                          <a:solidFill>
                            <a:schemeClr val="tx1"/>
                          </a:solidFill>
                          <a:latin typeface="Arial" panose="020B0604020202020204" pitchFamily="34" charset="0"/>
                          <a:ea typeface="+mn-ea"/>
                          <a:cs typeface="Arial" panose="020B0604020202020204" pitchFamily="34" charset="0"/>
                        </a:rPr>
                        <a:t>9.2</a:t>
                      </a:r>
                      <a:r>
                        <a:rPr lang="en-US" sz="1600" kern="1200" baseline="30000" dirty="0">
                          <a:solidFill>
                            <a:schemeClr val="tx1"/>
                          </a:solidFill>
                          <a:latin typeface="Arial" panose="020B0604020202020204" pitchFamily="34" charset="0"/>
                          <a:ea typeface="+mn-ea"/>
                          <a:cs typeface="Arial" panose="020B0604020202020204" pitchFamily="34" charset="0"/>
                        </a:rPr>
                        <a:t>b</a:t>
                      </a:r>
                    </a:p>
                  </a:txBody>
                  <a:tcPr anchor="ctr">
                    <a:lnB w="12700" cap="flat" cmpd="sng" algn="ctr">
                      <a:solidFill>
                        <a:schemeClr val="tx1"/>
                      </a:solidFill>
                      <a:prstDash val="solid"/>
                      <a:round/>
                      <a:headEnd type="none" w="med" len="med"/>
                      <a:tailEnd type="none" w="med" len="med"/>
                    </a:lnB>
                    <a:solidFill>
                      <a:srgbClr val="D5D2C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327050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a:bodyPr>
          <a:lstStyle/>
          <a:p>
            <a:r>
              <a:rPr lang="en-US" sz="2800" b="1" dirty="0" smtClean="0">
                <a:latin typeface="Times New Roman" pitchFamily="18" charset="0"/>
                <a:cs typeface="Times New Roman" pitchFamily="18" charset="0"/>
              </a:rPr>
              <a:t>Basal/Bolus Treatment Program with</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Rapid-acting and Long-acting Analogs</a:t>
            </a:r>
            <a:endParaRPr lang="en-US" sz="2800" b="1" dirty="0">
              <a:latin typeface="Times New Roman" pitchFamily="18" charset="0"/>
              <a:cs typeface="Times New Roman" pitchFamily="18" charset="0"/>
            </a:endParaRPr>
          </a:p>
        </p:txBody>
      </p:sp>
      <p:sp>
        <p:nvSpPr>
          <p:cNvPr id="111" name="Freeform 2"/>
          <p:cNvSpPr>
            <a:spLocks/>
          </p:cNvSpPr>
          <p:nvPr/>
        </p:nvSpPr>
        <p:spPr bwMode="auto">
          <a:xfrm>
            <a:off x="5595937" y="5959475"/>
            <a:ext cx="306388" cy="674688"/>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425"/>
              <a:gd name="T26" fmla="*/ 193 w 193"/>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a:solidFill>
              <a:srgbClr val="FF0000"/>
            </a:solidFill>
            <a:round/>
            <a:headEnd/>
            <a:tailEnd/>
          </a:ln>
        </p:spPr>
        <p:txBody>
          <a:bodyPr/>
          <a:lstStyle/>
          <a:p>
            <a:endParaRPr lang="en-US" sz="2000" b="1">
              <a:solidFill>
                <a:srgbClr val="002060"/>
              </a:solidFill>
            </a:endParaRPr>
          </a:p>
        </p:txBody>
      </p:sp>
      <p:sp>
        <p:nvSpPr>
          <p:cNvPr id="112" name="Freeform 17"/>
          <p:cNvSpPr>
            <a:spLocks/>
          </p:cNvSpPr>
          <p:nvPr/>
        </p:nvSpPr>
        <p:spPr bwMode="auto">
          <a:xfrm>
            <a:off x="541337" y="2270125"/>
            <a:ext cx="7559675" cy="3327400"/>
          </a:xfrm>
          <a:custGeom>
            <a:avLst/>
            <a:gdLst>
              <a:gd name="T0" fmla="*/ 0 w 4763"/>
              <a:gd name="T1" fmla="*/ 2096 h 2096"/>
              <a:gd name="T2" fmla="*/ 0 w 4763"/>
              <a:gd name="T3" fmla="*/ 2003 h 2096"/>
              <a:gd name="T4" fmla="*/ 9 w 4763"/>
              <a:gd name="T5" fmla="*/ 2003 h 2096"/>
              <a:gd name="T6" fmla="*/ 21 w 4763"/>
              <a:gd name="T7" fmla="*/ 2003 h 2096"/>
              <a:gd name="T8" fmla="*/ 40 w 4763"/>
              <a:gd name="T9" fmla="*/ 2003 h 2096"/>
              <a:gd name="T10" fmla="*/ 52 w 4763"/>
              <a:gd name="T11" fmla="*/ 2003 h 2096"/>
              <a:gd name="T12" fmla="*/ 71 w 4763"/>
              <a:gd name="T13" fmla="*/ 2003 h 2096"/>
              <a:gd name="T14" fmla="*/ 102 w 4763"/>
              <a:gd name="T15" fmla="*/ 2003 h 2096"/>
              <a:gd name="T16" fmla="*/ 123 w 4763"/>
              <a:gd name="T17" fmla="*/ 2003 h 2096"/>
              <a:gd name="T18" fmla="*/ 154 w 4763"/>
              <a:gd name="T19" fmla="*/ 1994 h 2096"/>
              <a:gd name="T20" fmla="*/ 185 w 4763"/>
              <a:gd name="T21" fmla="*/ 1994 h 2096"/>
              <a:gd name="T22" fmla="*/ 215 w 4763"/>
              <a:gd name="T23" fmla="*/ 1994 h 2096"/>
              <a:gd name="T24" fmla="*/ 256 w 4763"/>
              <a:gd name="T25" fmla="*/ 1994 h 2096"/>
              <a:gd name="T26" fmla="*/ 287 w 4763"/>
              <a:gd name="T27" fmla="*/ 1984 h 2096"/>
              <a:gd name="T28" fmla="*/ 329 w 4763"/>
              <a:gd name="T29" fmla="*/ 1984 h 2096"/>
              <a:gd name="T30" fmla="*/ 360 w 4763"/>
              <a:gd name="T31" fmla="*/ 1973 h 2096"/>
              <a:gd name="T32" fmla="*/ 390 w 4763"/>
              <a:gd name="T33" fmla="*/ 1973 h 2096"/>
              <a:gd name="T34" fmla="*/ 431 w 4763"/>
              <a:gd name="T35" fmla="*/ 1963 h 2096"/>
              <a:gd name="T36" fmla="*/ 462 w 4763"/>
              <a:gd name="T37" fmla="*/ 1953 h 2096"/>
              <a:gd name="T38" fmla="*/ 502 w 4763"/>
              <a:gd name="T39" fmla="*/ 1942 h 2096"/>
              <a:gd name="T40" fmla="*/ 533 w 4763"/>
              <a:gd name="T41" fmla="*/ 1932 h 2096"/>
              <a:gd name="T42" fmla="*/ 564 w 4763"/>
              <a:gd name="T43" fmla="*/ 1923 h 2096"/>
              <a:gd name="T44" fmla="*/ 585 w 4763"/>
              <a:gd name="T45" fmla="*/ 1911 h 2096"/>
              <a:gd name="T46" fmla="*/ 616 w 4763"/>
              <a:gd name="T47" fmla="*/ 1892 h 2096"/>
              <a:gd name="T48" fmla="*/ 637 w 4763"/>
              <a:gd name="T49" fmla="*/ 1880 h 2096"/>
              <a:gd name="T50" fmla="*/ 656 w 4763"/>
              <a:gd name="T51" fmla="*/ 1861 h 2096"/>
              <a:gd name="T52" fmla="*/ 677 w 4763"/>
              <a:gd name="T53" fmla="*/ 1840 h 2096"/>
              <a:gd name="T54" fmla="*/ 687 w 4763"/>
              <a:gd name="T55" fmla="*/ 1819 h 2096"/>
              <a:gd name="T56" fmla="*/ 698 w 4763"/>
              <a:gd name="T57" fmla="*/ 1809 h 2096"/>
              <a:gd name="T58" fmla="*/ 718 w 4763"/>
              <a:gd name="T59" fmla="*/ 1778 h 2096"/>
              <a:gd name="T60" fmla="*/ 748 w 4763"/>
              <a:gd name="T61" fmla="*/ 1738 h 2096"/>
              <a:gd name="T62" fmla="*/ 770 w 4763"/>
              <a:gd name="T63" fmla="*/ 1707 h 2096"/>
              <a:gd name="T64" fmla="*/ 791 w 4763"/>
              <a:gd name="T65" fmla="*/ 1676 h 2096"/>
              <a:gd name="T66" fmla="*/ 800 w 4763"/>
              <a:gd name="T67" fmla="*/ 1664 h 2096"/>
              <a:gd name="T68" fmla="*/ 954 w 4763"/>
              <a:gd name="T69" fmla="*/ 0 h 2096"/>
              <a:gd name="T70" fmla="*/ 1006 w 4763"/>
              <a:gd name="T71" fmla="*/ 1202 h 2096"/>
              <a:gd name="T72" fmla="*/ 1108 w 4763"/>
              <a:gd name="T73" fmla="*/ 1337 h 2096"/>
              <a:gd name="T74" fmla="*/ 1210 w 4763"/>
              <a:gd name="T75" fmla="*/ 1686 h 2096"/>
              <a:gd name="T76" fmla="*/ 1457 w 4763"/>
              <a:gd name="T77" fmla="*/ 1849 h 2096"/>
              <a:gd name="T78" fmla="*/ 1653 w 4763"/>
              <a:gd name="T79" fmla="*/ 1830 h 2096"/>
              <a:gd name="T80" fmla="*/ 1838 w 4763"/>
              <a:gd name="T81" fmla="*/ 740 h 2096"/>
              <a:gd name="T82" fmla="*/ 1899 w 4763"/>
              <a:gd name="T83" fmla="*/ 740 h 2096"/>
              <a:gd name="T84" fmla="*/ 1992 w 4763"/>
              <a:gd name="T85" fmla="*/ 1285 h 2096"/>
              <a:gd name="T86" fmla="*/ 2075 w 4763"/>
              <a:gd name="T87" fmla="*/ 1347 h 2096"/>
              <a:gd name="T88" fmla="*/ 2125 w 4763"/>
              <a:gd name="T89" fmla="*/ 1593 h 2096"/>
              <a:gd name="T90" fmla="*/ 2269 w 4763"/>
              <a:gd name="T91" fmla="*/ 1676 h 2096"/>
              <a:gd name="T92" fmla="*/ 2402 w 4763"/>
              <a:gd name="T93" fmla="*/ 1871 h 2096"/>
              <a:gd name="T94" fmla="*/ 2721 w 4763"/>
              <a:gd name="T95" fmla="*/ 1911 h 2096"/>
              <a:gd name="T96" fmla="*/ 2823 w 4763"/>
              <a:gd name="T97" fmla="*/ 1819 h 2096"/>
              <a:gd name="T98" fmla="*/ 3008 w 4763"/>
              <a:gd name="T99" fmla="*/ 823 h 2096"/>
              <a:gd name="T100" fmla="*/ 3121 w 4763"/>
              <a:gd name="T101" fmla="*/ 801 h 2096"/>
              <a:gd name="T102" fmla="*/ 3264 w 4763"/>
              <a:gd name="T103" fmla="*/ 1337 h 2096"/>
              <a:gd name="T104" fmla="*/ 3531 w 4763"/>
              <a:gd name="T105" fmla="*/ 1695 h 2096"/>
              <a:gd name="T106" fmla="*/ 3830 w 4763"/>
              <a:gd name="T107" fmla="*/ 1830 h 2096"/>
              <a:gd name="T108" fmla="*/ 4465 w 4763"/>
              <a:gd name="T109" fmla="*/ 1953 h 2096"/>
              <a:gd name="T110" fmla="*/ 4763 w 4763"/>
              <a:gd name="T111" fmla="*/ 1984 h 2096"/>
              <a:gd name="T112" fmla="*/ 4763 w 4763"/>
              <a:gd name="T113" fmla="*/ 2096 h 2096"/>
              <a:gd name="T114" fmla="*/ 0 w 4763"/>
              <a:gd name="T115" fmla="*/ 2096 h 2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2096"/>
              <a:gd name="T176" fmla="*/ 4763 w 4763"/>
              <a:gd name="T177" fmla="*/ 2096 h 2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path>
            </a:pathLst>
          </a:custGeom>
          <a:noFill/>
          <a:ln w="9525">
            <a:noFill/>
            <a:round/>
            <a:headEnd/>
            <a:tailEnd/>
          </a:ln>
        </p:spPr>
        <p:txBody>
          <a:bodyPr/>
          <a:lstStyle/>
          <a:p>
            <a:endParaRPr lang="en-US" sz="2000" b="1">
              <a:solidFill>
                <a:srgbClr val="002060"/>
              </a:solidFill>
            </a:endParaRPr>
          </a:p>
        </p:txBody>
      </p:sp>
      <p:sp>
        <p:nvSpPr>
          <p:cNvPr id="113" name="Freeform 18"/>
          <p:cNvSpPr>
            <a:spLocks/>
          </p:cNvSpPr>
          <p:nvPr/>
        </p:nvSpPr>
        <p:spPr bwMode="auto">
          <a:xfrm>
            <a:off x="523875" y="5303838"/>
            <a:ext cx="374650" cy="228600"/>
          </a:xfrm>
          <a:custGeom>
            <a:avLst/>
            <a:gdLst>
              <a:gd name="T0" fmla="*/ 0 w 235"/>
              <a:gd name="T1" fmla="*/ 144 h 144"/>
              <a:gd name="T2" fmla="*/ 0 w 235"/>
              <a:gd name="T3" fmla="*/ 135 h 144"/>
              <a:gd name="T4" fmla="*/ 0 w 235"/>
              <a:gd name="T5" fmla="*/ 123 h 144"/>
              <a:gd name="T6" fmla="*/ 0 w 235"/>
              <a:gd name="T7" fmla="*/ 104 h 144"/>
              <a:gd name="T8" fmla="*/ 10 w 235"/>
              <a:gd name="T9" fmla="*/ 92 h 144"/>
              <a:gd name="T10" fmla="*/ 19 w 235"/>
              <a:gd name="T11" fmla="*/ 73 h 144"/>
              <a:gd name="T12" fmla="*/ 31 w 235"/>
              <a:gd name="T13" fmla="*/ 62 h 144"/>
              <a:gd name="T14" fmla="*/ 50 w 235"/>
              <a:gd name="T15" fmla="*/ 42 h 144"/>
              <a:gd name="T16" fmla="*/ 71 w 235"/>
              <a:gd name="T17" fmla="*/ 31 h 144"/>
              <a:gd name="T18" fmla="*/ 102 w 235"/>
              <a:gd name="T19" fmla="*/ 12 h 144"/>
              <a:gd name="T20" fmla="*/ 133 w 235"/>
              <a:gd name="T21" fmla="*/ 12 h 144"/>
              <a:gd name="T22" fmla="*/ 185 w 235"/>
              <a:gd name="T23" fmla="*/ 0 h 144"/>
              <a:gd name="T24" fmla="*/ 235 w 235"/>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144"/>
              <a:gd name="T41" fmla="*/ 235 w 235"/>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144">
                <a:moveTo>
                  <a:pt x="0" y="144"/>
                </a:moveTo>
                <a:lnTo>
                  <a:pt x="0" y="135"/>
                </a:lnTo>
                <a:lnTo>
                  <a:pt x="0" y="123"/>
                </a:lnTo>
                <a:lnTo>
                  <a:pt x="0" y="104"/>
                </a:lnTo>
                <a:lnTo>
                  <a:pt x="10" y="92"/>
                </a:lnTo>
                <a:lnTo>
                  <a:pt x="19" y="73"/>
                </a:lnTo>
                <a:lnTo>
                  <a:pt x="31" y="62"/>
                </a:lnTo>
                <a:lnTo>
                  <a:pt x="50" y="42"/>
                </a:lnTo>
                <a:lnTo>
                  <a:pt x="71" y="31"/>
                </a:lnTo>
                <a:lnTo>
                  <a:pt x="102" y="12"/>
                </a:lnTo>
                <a:lnTo>
                  <a:pt x="133" y="12"/>
                </a:lnTo>
                <a:lnTo>
                  <a:pt x="185" y="0"/>
                </a:lnTo>
                <a:lnTo>
                  <a:pt x="235" y="0"/>
                </a:lnTo>
              </a:path>
            </a:pathLst>
          </a:custGeom>
          <a:noFill/>
          <a:ln w="9525">
            <a:noFill/>
            <a:round/>
            <a:headEnd/>
            <a:tailEnd/>
          </a:ln>
        </p:spPr>
        <p:txBody>
          <a:bodyPr/>
          <a:lstStyle/>
          <a:p>
            <a:endParaRPr lang="en-US" sz="2000" b="1">
              <a:solidFill>
                <a:srgbClr val="002060"/>
              </a:solidFill>
            </a:endParaRPr>
          </a:p>
        </p:txBody>
      </p:sp>
      <p:sp>
        <p:nvSpPr>
          <p:cNvPr id="114" name="Freeform 19"/>
          <p:cNvSpPr>
            <a:spLocks/>
          </p:cNvSpPr>
          <p:nvPr/>
        </p:nvSpPr>
        <p:spPr bwMode="auto">
          <a:xfrm>
            <a:off x="898525" y="4652963"/>
            <a:ext cx="814387" cy="669925"/>
          </a:xfrm>
          <a:custGeom>
            <a:avLst/>
            <a:gdLst>
              <a:gd name="T0" fmla="*/ 0 w 514"/>
              <a:gd name="T1" fmla="*/ 410 h 422"/>
              <a:gd name="T2" fmla="*/ 21 w 514"/>
              <a:gd name="T3" fmla="*/ 410 h 422"/>
              <a:gd name="T4" fmla="*/ 52 w 514"/>
              <a:gd name="T5" fmla="*/ 410 h 422"/>
              <a:gd name="T6" fmla="*/ 73 w 514"/>
              <a:gd name="T7" fmla="*/ 410 h 422"/>
              <a:gd name="T8" fmla="*/ 92 w 514"/>
              <a:gd name="T9" fmla="*/ 422 h 422"/>
              <a:gd name="T10" fmla="*/ 114 w 514"/>
              <a:gd name="T11" fmla="*/ 422 h 422"/>
              <a:gd name="T12" fmla="*/ 135 w 514"/>
              <a:gd name="T13" fmla="*/ 422 h 422"/>
              <a:gd name="T14" fmla="*/ 154 w 514"/>
              <a:gd name="T15" fmla="*/ 422 h 422"/>
              <a:gd name="T16" fmla="*/ 175 w 514"/>
              <a:gd name="T17" fmla="*/ 422 h 422"/>
              <a:gd name="T18" fmla="*/ 196 w 514"/>
              <a:gd name="T19" fmla="*/ 422 h 422"/>
              <a:gd name="T20" fmla="*/ 216 w 514"/>
              <a:gd name="T21" fmla="*/ 422 h 422"/>
              <a:gd name="T22" fmla="*/ 227 w 514"/>
              <a:gd name="T23" fmla="*/ 422 h 422"/>
              <a:gd name="T24" fmla="*/ 246 w 514"/>
              <a:gd name="T25" fmla="*/ 422 h 422"/>
              <a:gd name="T26" fmla="*/ 267 w 514"/>
              <a:gd name="T27" fmla="*/ 422 h 422"/>
              <a:gd name="T28" fmla="*/ 277 w 514"/>
              <a:gd name="T29" fmla="*/ 422 h 422"/>
              <a:gd name="T30" fmla="*/ 298 w 514"/>
              <a:gd name="T31" fmla="*/ 410 h 422"/>
              <a:gd name="T32" fmla="*/ 308 w 514"/>
              <a:gd name="T33" fmla="*/ 410 h 422"/>
              <a:gd name="T34" fmla="*/ 329 w 514"/>
              <a:gd name="T35" fmla="*/ 400 h 422"/>
              <a:gd name="T36" fmla="*/ 339 w 514"/>
              <a:gd name="T37" fmla="*/ 391 h 422"/>
              <a:gd name="T38" fmla="*/ 350 w 514"/>
              <a:gd name="T39" fmla="*/ 379 h 422"/>
              <a:gd name="T40" fmla="*/ 369 w 514"/>
              <a:gd name="T41" fmla="*/ 370 h 422"/>
              <a:gd name="T42" fmla="*/ 381 w 514"/>
              <a:gd name="T43" fmla="*/ 360 h 422"/>
              <a:gd name="T44" fmla="*/ 391 w 514"/>
              <a:gd name="T45" fmla="*/ 348 h 422"/>
              <a:gd name="T46" fmla="*/ 400 w 514"/>
              <a:gd name="T47" fmla="*/ 329 h 422"/>
              <a:gd name="T48" fmla="*/ 421 w 514"/>
              <a:gd name="T49" fmla="*/ 308 h 422"/>
              <a:gd name="T50" fmla="*/ 431 w 514"/>
              <a:gd name="T51" fmla="*/ 287 h 422"/>
              <a:gd name="T52" fmla="*/ 443 w 514"/>
              <a:gd name="T53" fmla="*/ 267 h 422"/>
              <a:gd name="T54" fmla="*/ 452 w 514"/>
              <a:gd name="T55" fmla="*/ 246 h 422"/>
              <a:gd name="T56" fmla="*/ 462 w 514"/>
              <a:gd name="T57" fmla="*/ 215 h 422"/>
              <a:gd name="T58" fmla="*/ 473 w 514"/>
              <a:gd name="T59" fmla="*/ 185 h 422"/>
              <a:gd name="T60" fmla="*/ 483 w 514"/>
              <a:gd name="T61" fmla="*/ 154 h 422"/>
              <a:gd name="T62" fmla="*/ 493 w 514"/>
              <a:gd name="T63" fmla="*/ 123 h 422"/>
              <a:gd name="T64" fmla="*/ 493 w 514"/>
              <a:gd name="T65" fmla="*/ 82 h 422"/>
              <a:gd name="T66" fmla="*/ 504 w 514"/>
              <a:gd name="T67" fmla="*/ 40 h 422"/>
              <a:gd name="T68" fmla="*/ 514 w 514"/>
              <a:gd name="T69" fmla="*/ 0 h 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4"/>
              <a:gd name="T106" fmla="*/ 0 h 422"/>
              <a:gd name="T107" fmla="*/ 514 w 514"/>
              <a:gd name="T108" fmla="*/ 422 h 4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4" h="422">
                <a:moveTo>
                  <a:pt x="0" y="410"/>
                </a:moveTo>
                <a:lnTo>
                  <a:pt x="21" y="410"/>
                </a:lnTo>
                <a:lnTo>
                  <a:pt x="52" y="410"/>
                </a:lnTo>
                <a:lnTo>
                  <a:pt x="73" y="410"/>
                </a:lnTo>
                <a:lnTo>
                  <a:pt x="92" y="422"/>
                </a:lnTo>
                <a:lnTo>
                  <a:pt x="114" y="422"/>
                </a:lnTo>
                <a:lnTo>
                  <a:pt x="135" y="422"/>
                </a:lnTo>
                <a:lnTo>
                  <a:pt x="154" y="422"/>
                </a:lnTo>
                <a:lnTo>
                  <a:pt x="175" y="422"/>
                </a:lnTo>
                <a:lnTo>
                  <a:pt x="196" y="422"/>
                </a:lnTo>
                <a:lnTo>
                  <a:pt x="216" y="422"/>
                </a:lnTo>
                <a:lnTo>
                  <a:pt x="227" y="422"/>
                </a:lnTo>
                <a:lnTo>
                  <a:pt x="246" y="422"/>
                </a:lnTo>
                <a:lnTo>
                  <a:pt x="267" y="422"/>
                </a:lnTo>
                <a:lnTo>
                  <a:pt x="277" y="422"/>
                </a:lnTo>
                <a:lnTo>
                  <a:pt x="298" y="410"/>
                </a:lnTo>
                <a:lnTo>
                  <a:pt x="308" y="410"/>
                </a:lnTo>
                <a:lnTo>
                  <a:pt x="329" y="400"/>
                </a:lnTo>
                <a:lnTo>
                  <a:pt x="339" y="391"/>
                </a:lnTo>
                <a:lnTo>
                  <a:pt x="350" y="379"/>
                </a:lnTo>
                <a:lnTo>
                  <a:pt x="369" y="370"/>
                </a:lnTo>
                <a:lnTo>
                  <a:pt x="381" y="360"/>
                </a:lnTo>
                <a:lnTo>
                  <a:pt x="391" y="348"/>
                </a:lnTo>
                <a:lnTo>
                  <a:pt x="400" y="329"/>
                </a:lnTo>
                <a:lnTo>
                  <a:pt x="421" y="308"/>
                </a:lnTo>
                <a:lnTo>
                  <a:pt x="431" y="287"/>
                </a:lnTo>
                <a:lnTo>
                  <a:pt x="443" y="267"/>
                </a:lnTo>
                <a:lnTo>
                  <a:pt x="452" y="246"/>
                </a:lnTo>
                <a:lnTo>
                  <a:pt x="462" y="215"/>
                </a:lnTo>
                <a:lnTo>
                  <a:pt x="473" y="185"/>
                </a:lnTo>
                <a:lnTo>
                  <a:pt x="483" y="154"/>
                </a:lnTo>
                <a:lnTo>
                  <a:pt x="493" y="123"/>
                </a:lnTo>
                <a:lnTo>
                  <a:pt x="493" y="82"/>
                </a:lnTo>
                <a:lnTo>
                  <a:pt x="504" y="40"/>
                </a:lnTo>
                <a:lnTo>
                  <a:pt x="514" y="0"/>
                </a:lnTo>
              </a:path>
            </a:pathLst>
          </a:custGeom>
          <a:noFill/>
          <a:ln w="9525">
            <a:noFill/>
            <a:round/>
            <a:headEnd/>
            <a:tailEnd/>
          </a:ln>
        </p:spPr>
        <p:txBody>
          <a:bodyPr/>
          <a:lstStyle/>
          <a:p>
            <a:endParaRPr lang="en-US" sz="2000" b="1">
              <a:solidFill>
                <a:srgbClr val="002060"/>
              </a:solidFill>
            </a:endParaRPr>
          </a:p>
        </p:txBody>
      </p:sp>
      <p:sp>
        <p:nvSpPr>
          <p:cNvPr id="115" name="Freeform 20"/>
          <p:cNvSpPr>
            <a:spLocks/>
          </p:cNvSpPr>
          <p:nvPr/>
        </p:nvSpPr>
        <p:spPr bwMode="auto">
          <a:xfrm>
            <a:off x="2235200" y="3362325"/>
            <a:ext cx="357187" cy="996950"/>
          </a:xfrm>
          <a:custGeom>
            <a:avLst/>
            <a:gdLst>
              <a:gd name="T0" fmla="*/ 0 w 225"/>
              <a:gd name="T1" fmla="*/ 0 h 628"/>
              <a:gd name="T2" fmla="*/ 10 w 225"/>
              <a:gd name="T3" fmla="*/ 11 h 628"/>
              <a:gd name="T4" fmla="*/ 10 w 225"/>
              <a:gd name="T5" fmla="*/ 21 h 628"/>
              <a:gd name="T6" fmla="*/ 19 w 225"/>
              <a:gd name="T7" fmla="*/ 31 h 628"/>
              <a:gd name="T8" fmla="*/ 19 w 225"/>
              <a:gd name="T9" fmla="*/ 52 h 628"/>
              <a:gd name="T10" fmla="*/ 31 w 225"/>
              <a:gd name="T11" fmla="*/ 73 h 628"/>
              <a:gd name="T12" fmla="*/ 40 w 225"/>
              <a:gd name="T13" fmla="*/ 104 h 628"/>
              <a:gd name="T14" fmla="*/ 50 w 225"/>
              <a:gd name="T15" fmla="*/ 135 h 628"/>
              <a:gd name="T16" fmla="*/ 62 w 225"/>
              <a:gd name="T17" fmla="*/ 165 h 628"/>
              <a:gd name="T18" fmla="*/ 71 w 225"/>
              <a:gd name="T19" fmla="*/ 196 h 628"/>
              <a:gd name="T20" fmla="*/ 81 w 225"/>
              <a:gd name="T21" fmla="*/ 237 h 628"/>
              <a:gd name="T22" fmla="*/ 92 w 225"/>
              <a:gd name="T23" fmla="*/ 279 h 628"/>
              <a:gd name="T24" fmla="*/ 102 w 225"/>
              <a:gd name="T25" fmla="*/ 310 h 628"/>
              <a:gd name="T26" fmla="*/ 123 w 225"/>
              <a:gd name="T27" fmla="*/ 350 h 628"/>
              <a:gd name="T28" fmla="*/ 133 w 225"/>
              <a:gd name="T29" fmla="*/ 381 h 628"/>
              <a:gd name="T30" fmla="*/ 142 w 225"/>
              <a:gd name="T31" fmla="*/ 422 h 628"/>
              <a:gd name="T32" fmla="*/ 154 w 225"/>
              <a:gd name="T33" fmla="*/ 452 h 628"/>
              <a:gd name="T34" fmla="*/ 164 w 225"/>
              <a:gd name="T35" fmla="*/ 495 h 628"/>
              <a:gd name="T36" fmla="*/ 173 w 225"/>
              <a:gd name="T37" fmla="*/ 526 h 628"/>
              <a:gd name="T38" fmla="*/ 185 w 225"/>
              <a:gd name="T39" fmla="*/ 545 h 628"/>
              <a:gd name="T40" fmla="*/ 194 w 225"/>
              <a:gd name="T41" fmla="*/ 576 h 628"/>
              <a:gd name="T42" fmla="*/ 204 w 225"/>
              <a:gd name="T43" fmla="*/ 597 h 628"/>
              <a:gd name="T44" fmla="*/ 215 w 225"/>
              <a:gd name="T45" fmla="*/ 618 h 628"/>
              <a:gd name="T46" fmla="*/ 225 w 225"/>
              <a:gd name="T47" fmla="*/ 628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628"/>
              <a:gd name="T74" fmla="*/ 225 w 225"/>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628">
                <a:moveTo>
                  <a:pt x="0" y="0"/>
                </a:moveTo>
                <a:lnTo>
                  <a:pt x="10" y="11"/>
                </a:lnTo>
                <a:lnTo>
                  <a:pt x="10" y="21"/>
                </a:lnTo>
                <a:lnTo>
                  <a:pt x="19" y="31"/>
                </a:lnTo>
                <a:lnTo>
                  <a:pt x="19" y="52"/>
                </a:lnTo>
                <a:lnTo>
                  <a:pt x="31" y="73"/>
                </a:lnTo>
                <a:lnTo>
                  <a:pt x="40" y="104"/>
                </a:lnTo>
                <a:lnTo>
                  <a:pt x="50" y="135"/>
                </a:lnTo>
                <a:lnTo>
                  <a:pt x="62" y="165"/>
                </a:lnTo>
                <a:lnTo>
                  <a:pt x="71" y="196"/>
                </a:lnTo>
                <a:lnTo>
                  <a:pt x="81" y="237"/>
                </a:lnTo>
                <a:lnTo>
                  <a:pt x="92" y="279"/>
                </a:lnTo>
                <a:lnTo>
                  <a:pt x="102" y="310"/>
                </a:lnTo>
                <a:lnTo>
                  <a:pt x="123" y="350"/>
                </a:lnTo>
                <a:lnTo>
                  <a:pt x="133" y="381"/>
                </a:lnTo>
                <a:lnTo>
                  <a:pt x="142" y="422"/>
                </a:lnTo>
                <a:lnTo>
                  <a:pt x="154" y="452"/>
                </a:lnTo>
                <a:lnTo>
                  <a:pt x="164" y="495"/>
                </a:lnTo>
                <a:lnTo>
                  <a:pt x="173" y="526"/>
                </a:lnTo>
                <a:lnTo>
                  <a:pt x="185" y="545"/>
                </a:lnTo>
                <a:lnTo>
                  <a:pt x="194" y="576"/>
                </a:lnTo>
                <a:lnTo>
                  <a:pt x="204" y="597"/>
                </a:lnTo>
                <a:lnTo>
                  <a:pt x="215" y="618"/>
                </a:lnTo>
                <a:lnTo>
                  <a:pt x="225" y="628"/>
                </a:lnTo>
              </a:path>
            </a:pathLst>
          </a:custGeom>
          <a:noFill/>
          <a:ln w="9525">
            <a:noFill/>
            <a:round/>
            <a:headEnd/>
            <a:tailEnd/>
          </a:ln>
        </p:spPr>
        <p:txBody>
          <a:bodyPr/>
          <a:lstStyle/>
          <a:p>
            <a:endParaRPr lang="en-US" sz="2000" b="1">
              <a:solidFill>
                <a:srgbClr val="002060"/>
              </a:solidFill>
            </a:endParaRPr>
          </a:p>
        </p:txBody>
      </p:sp>
      <p:sp>
        <p:nvSpPr>
          <p:cNvPr id="116" name="Freeform 21"/>
          <p:cNvSpPr>
            <a:spLocks/>
          </p:cNvSpPr>
          <p:nvPr/>
        </p:nvSpPr>
        <p:spPr bwMode="auto">
          <a:xfrm>
            <a:off x="2592387" y="4359275"/>
            <a:ext cx="112713" cy="307975"/>
          </a:xfrm>
          <a:custGeom>
            <a:avLst/>
            <a:gdLst>
              <a:gd name="T0" fmla="*/ 0 w 71"/>
              <a:gd name="T1" fmla="*/ 0 h 194"/>
              <a:gd name="T2" fmla="*/ 31 w 71"/>
              <a:gd name="T3" fmla="*/ 40 h 194"/>
              <a:gd name="T4" fmla="*/ 41 w 71"/>
              <a:gd name="T5" fmla="*/ 83 h 194"/>
              <a:gd name="T6" fmla="*/ 62 w 71"/>
              <a:gd name="T7" fmla="*/ 113 h 194"/>
              <a:gd name="T8" fmla="*/ 62 w 71"/>
              <a:gd name="T9" fmla="*/ 154 h 194"/>
              <a:gd name="T10" fmla="*/ 71 w 71"/>
              <a:gd name="T11" fmla="*/ 175 h 194"/>
              <a:gd name="T12" fmla="*/ 71 w 71"/>
              <a:gd name="T13" fmla="*/ 194 h 194"/>
              <a:gd name="T14" fmla="*/ 0 60000 65536"/>
              <a:gd name="T15" fmla="*/ 0 60000 65536"/>
              <a:gd name="T16" fmla="*/ 0 60000 65536"/>
              <a:gd name="T17" fmla="*/ 0 60000 65536"/>
              <a:gd name="T18" fmla="*/ 0 60000 65536"/>
              <a:gd name="T19" fmla="*/ 0 60000 65536"/>
              <a:gd name="T20" fmla="*/ 0 60000 65536"/>
              <a:gd name="T21" fmla="*/ 0 w 71"/>
              <a:gd name="T22" fmla="*/ 0 h 194"/>
              <a:gd name="T23" fmla="*/ 71 w 7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94">
                <a:moveTo>
                  <a:pt x="0" y="0"/>
                </a:moveTo>
                <a:lnTo>
                  <a:pt x="31" y="40"/>
                </a:lnTo>
                <a:lnTo>
                  <a:pt x="41" y="83"/>
                </a:lnTo>
                <a:lnTo>
                  <a:pt x="62" y="113"/>
                </a:lnTo>
                <a:lnTo>
                  <a:pt x="62" y="154"/>
                </a:lnTo>
                <a:lnTo>
                  <a:pt x="71" y="175"/>
                </a:lnTo>
                <a:lnTo>
                  <a:pt x="71" y="194"/>
                </a:lnTo>
              </a:path>
            </a:pathLst>
          </a:custGeom>
          <a:noFill/>
          <a:ln w="9525">
            <a:noFill/>
            <a:round/>
            <a:headEnd/>
            <a:tailEnd/>
          </a:ln>
        </p:spPr>
        <p:txBody>
          <a:bodyPr/>
          <a:lstStyle/>
          <a:p>
            <a:endParaRPr lang="en-US" sz="2000" b="1">
              <a:solidFill>
                <a:srgbClr val="002060"/>
              </a:solidFill>
            </a:endParaRPr>
          </a:p>
        </p:txBody>
      </p:sp>
      <p:sp>
        <p:nvSpPr>
          <p:cNvPr id="117" name="Freeform 22"/>
          <p:cNvSpPr>
            <a:spLocks/>
          </p:cNvSpPr>
          <p:nvPr/>
        </p:nvSpPr>
        <p:spPr bwMode="auto">
          <a:xfrm>
            <a:off x="2705100" y="4667250"/>
            <a:ext cx="68262" cy="115888"/>
          </a:xfrm>
          <a:custGeom>
            <a:avLst/>
            <a:gdLst>
              <a:gd name="T0" fmla="*/ 0 w 43"/>
              <a:gd name="T1" fmla="*/ 0 h 73"/>
              <a:gd name="T2" fmla="*/ 12 w 43"/>
              <a:gd name="T3" fmla="*/ 31 h 73"/>
              <a:gd name="T4" fmla="*/ 31 w 43"/>
              <a:gd name="T5" fmla="*/ 52 h 73"/>
              <a:gd name="T6" fmla="*/ 43 w 43"/>
              <a:gd name="T7" fmla="*/ 73 h 73"/>
              <a:gd name="T8" fmla="*/ 0 60000 65536"/>
              <a:gd name="T9" fmla="*/ 0 60000 65536"/>
              <a:gd name="T10" fmla="*/ 0 60000 65536"/>
              <a:gd name="T11" fmla="*/ 0 60000 65536"/>
              <a:gd name="T12" fmla="*/ 0 w 43"/>
              <a:gd name="T13" fmla="*/ 0 h 73"/>
              <a:gd name="T14" fmla="*/ 43 w 43"/>
              <a:gd name="T15" fmla="*/ 73 h 73"/>
            </a:gdLst>
            <a:ahLst/>
            <a:cxnLst>
              <a:cxn ang="T8">
                <a:pos x="T0" y="T1"/>
              </a:cxn>
              <a:cxn ang="T9">
                <a:pos x="T2" y="T3"/>
              </a:cxn>
              <a:cxn ang="T10">
                <a:pos x="T4" y="T5"/>
              </a:cxn>
              <a:cxn ang="T11">
                <a:pos x="T6" y="T7"/>
              </a:cxn>
            </a:cxnLst>
            <a:rect l="T12" t="T13" r="T14" b="T15"/>
            <a:pathLst>
              <a:path w="43" h="73">
                <a:moveTo>
                  <a:pt x="0" y="0"/>
                </a:moveTo>
                <a:lnTo>
                  <a:pt x="12" y="31"/>
                </a:lnTo>
                <a:lnTo>
                  <a:pt x="31" y="52"/>
                </a:lnTo>
                <a:lnTo>
                  <a:pt x="43" y="73"/>
                </a:lnTo>
              </a:path>
            </a:pathLst>
          </a:custGeom>
          <a:noFill/>
          <a:ln w="9525">
            <a:noFill/>
            <a:round/>
            <a:headEnd/>
            <a:tailEnd/>
          </a:ln>
        </p:spPr>
        <p:txBody>
          <a:bodyPr/>
          <a:lstStyle/>
          <a:p>
            <a:endParaRPr lang="en-US" sz="2000" b="1">
              <a:solidFill>
                <a:srgbClr val="002060"/>
              </a:solidFill>
            </a:endParaRPr>
          </a:p>
        </p:txBody>
      </p:sp>
      <p:sp>
        <p:nvSpPr>
          <p:cNvPr id="118" name="Freeform 23"/>
          <p:cNvSpPr>
            <a:spLocks/>
          </p:cNvSpPr>
          <p:nvPr/>
        </p:nvSpPr>
        <p:spPr bwMode="auto">
          <a:xfrm>
            <a:off x="2773362" y="4783138"/>
            <a:ext cx="96838" cy="293687"/>
          </a:xfrm>
          <a:custGeom>
            <a:avLst/>
            <a:gdLst>
              <a:gd name="T0" fmla="*/ 0 w 61"/>
              <a:gd name="T1" fmla="*/ 0 h 185"/>
              <a:gd name="T2" fmla="*/ 0 w 61"/>
              <a:gd name="T3" fmla="*/ 10 h 185"/>
              <a:gd name="T4" fmla="*/ 9 w 61"/>
              <a:gd name="T5" fmla="*/ 41 h 185"/>
              <a:gd name="T6" fmla="*/ 19 w 61"/>
              <a:gd name="T7" fmla="*/ 72 h 185"/>
              <a:gd name="T8" fmla="*/ 30 w 61"/>
              <a:gd name="T9" fmla="*/ 112 h 185"/>
              <a:gd name="T10" fmla="*/ 50 w 61"/>
              <a:gd name="T11" fmla="*/ 155 h 185"/>
              <a:gd name="T12" fmla="*/ 61 w 61"/>
              <a:gd name="T13" fmla="*/ 185 h 185"/>
              <a:gd name="T14" fmla="*/ 0 60000 65536"/>
              <a:gd name="T15" fmla="*/ 0 60000 65536"/>
              <a:gd name="T16" fmla="*/ 0 60000 65536"/>
              <a:gd name="T17" fmla="*/ 0 60000 65536"/>
              <a:gd name="T18" fmla="*/ 0 60000 65536"/>
              <a:gd name="T19" fmla="*/ 0 60000 65536"/>
              <a:gd name="T20" fmla="*/ 0 60000 65536"/>
              <a:gd name="T21" fmla="*/ 0 w 61"/>
              <a:gd name="T22" fmla="*/ 0 h 185"/>
              <a:gd name="T23" fmla="*/ 61 w 61"/>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85">
                <a:moveTo>
                  <a:pt x="0" y="0"/>
                </a:moveTo>
                <a:lnTo>
                  <a:pt x="0" y="10"/>
                </a:lnTo>
                <a:lnTo>
                  <a:pt x="9" y="41"/>
                </a:lnTo>
                <a:lnTo>
                  <a:pt x="19" y="72"/>
                </a:lnTo>
                <a:lnTo>
                  <a:pt x="30" y="112"/>
                </a:lnTo>
                <a:lnTo>
                  <a:pt x="50" y="155"/>
                </a:lnTo>
                <a:lnTo>
                  <a:pt x="61" y="185"/>
                </a:lnTo>
              </a:path>
            </a:pathLst>
          </a:custGeom>
          <a:noFill/>
          <a:ln w="9525">
            <a:noFill/>
            <a:round/>
            <a:headEnd/>
            <a:tailEnd/>
          </a:ln>
        </p:spPr>
        <p:txBody>
          <a:bodyPr/>
          <a:lstStyle/>
          <a:p>
            <a:endParaRPr lang="en-US" sz="2000" b="1">
              <a:solidFill>
                <a:srgbClr val="002060"/>
              </a:solidFill>
            </a:endParaRPr>
          </a:p>
        </p:txBody>
      </p:sp>
      <p:sp>
        <p:nvSpPr>
          <p:cNvPr id="119" name="Freeform 24"/>
          <p:cNvSpPr>
            <a:spLocks/>
          </p:cNvSpPr>
          <p:nvPr/>
        </p:nvSpPr>
        <p:spPr bwMode="auto">
          <a:xfrm>
            <a:off x="2870200" y="5076825"/>
            <a:ext cx="293687" cy="49213"/>
          </a:xfrm>
          <a:custGeom>
            <a:avLst/>
            <a:gdLst>
              <a:gd name="T0" fmla="*/ 0 w 185"/>
              <a:gd name="T1" fmla="*/ 0 h 31"/>
              <a:gd name="T2" fmla="*/ 31 w 185"/>
              <a:gd name="T3" fmla="*/ 20 h 31"/>
              <a:gd name="T4" fmla="*/ 62 w 185"/>
              <a:gd name="T5" fmla="*/ 31 h 31"/>
              <a:gd name="T6" fmla="*/ 102 w 185"/>
              <a:gd name="T7" fmla="*/ 31 h 31"/>
              <a:gd name="T8" fmla="*/ 133 w 185"/>
              <a:gd name="T9" fmla="*/ 31 h 31"/>
              <a:gd name="T10" fmla="*/ 164 w 185"/>
              <a:gd name="T11" fmla="*/ 20 h 31"/>
              <a:gd name="T12" fmla="*/ 185 w 185"/>
              <a:gd name="T13" fmla="*/ 10 h 31"/>
              <a:gd name="T14" fmla="*/ 0 60000 65536"/>
              <a:gd name="T15" fmla="*/ 0 60000 65536"/>
              <a:gd name="T16" fmla="*/ 0 60000 65536"/>
              <a:gd name="T17" fmla="*/ 0 60000 65536"/>
              <a:gd name="T18" fmla="*/ 0 60000 65536"/>
              <a:gd name="T19" fmla="*/ 0 60000 65536"/>
              <a:gd name="T20" fmla="*/ 0 60000 65536"/>
              <a:gd name="T21" fmla="*/ 0 w 185"/>
              <a:gd name="T22" fmla="*/ 0 h 31"/>
              <a:gd name="T23" fmla="*/ 185 w 18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31">
                <a:moveTo>
                  <a:pt x="0" y="0"/>
                </a:moveTo>
                <a:lnTo>
                  <a:pt x="31" y="20"/>
                </a:lnTo>
                <a:lnTo>
                  <a:pt x="62" y="31"/>
                </a:lnTo>
                <a:lnTo>
                  <a:pt x="102" y="31"/>
                </a:lnTo>
                <a:lnTo>
                  <a:pt x="133" y="31"/>
                </a:lnTo>
                <a:lnTo>
                  <a:pt x="164" y="20"/>
                </a:lnTo>
                <a:lnTo>
                  <a:pt x="185" y="10"/>
                </a:lnTo>
              </a:path>
            </a:pathLst>
          </a:custGeom>
          <a:noFill/>
          <a:ln w="9525">
            <a:noFill/>
            <a:round/>
            <a:headEnd/>
            <a:tailEnd/>
          </a:ln>
        </p:spPr>
        <p:txBody>
          <a:bodyPr/>
          <a:lstStyle/>
          <a:p>
            <a:endParaRPr lang="en-US" sz="2000" b="1">
              <a:solidFill>
                <a:srgbClr val="002060"/>
              </a:solidFill>
            </a:endParaRPr>
          </a:p>
        </p:txBody>
      </p:sp>
      <p:sp>
        <p:nvSpPr>
          <p:cNvPr id="120" name="Freeform 25"/>
          <p:cNvSpPr>
            <a:spLocks/>
          </p:cNvSpPr>
          <p:nvPr/>
        </p:nvSpPr>
        <p:spPr bwMode="auto">
          <a:xfrm>
            <a:off x="3359150" y="4359275"/>
            <a:ext cx="79375" cy="211138"/>
          </a:xfrm>
          <a:custGeom>
            <a:avLst/>
            <a:gdLst>
              <a:gd name="T0" fmla="*/ 0 w 50"/>
              <a:gd name="T1" fmla="*/ 133 h 133"/>
              <a:gd name="T2" fmla="*/ 19 w 50"/>
              <a:gd name="T3" fmla="*/ 92 h 133"/>
              <a:gd name="T4" fmla="*/ 31 w 50"/>
              <a:gd name="T5" fmla="*/ 61 h 133"/>
              <a:gd name="T6" fmla="*/ 41 w 50"/>
              <a:gd name="T7" fmla="*/ 31 h 133"/>
              <a:gd name="T8" fmla="*/ 50 w 50"/>
              <a:gd name="T9" fmla="*/ 0 h 133"/>
              <a:gd name="T10" fmla="*/ 0 60000 65536"/>
              <a:gd name="T11" fmla="*/ 0 60000 65536"/>
              <a:gd name="T12" fmla="*/ 0 60000 65536"/>
              <a:gd name="T13" fmla="*/ 0 60000 65536"/>
              <a:gd name="T14" fmla="*/ 0 60000 65536"/>
              <a:gd name="T15" fmla="*/ 0 w 50"/>
              <a:gd name="T16" fmla="*/ 0 h 133"/>
              <a:gd name="T17" fmla="*/ 50 w 50"/>
              <a:gd name="T18" fmla="*/ 133 h 133"/>
            </a:gdLst>
            <a:ahLst/>
            <a:cxnLst>
              <a:cxn ang="T10">
                <a:pos x="T0" y="T1"/>
              </a:cxn>
              <a:cxn ang="T11">
                <a:pos x="T2" y="T3"/>
              </a:cxn>
              <a:cxn ang="T12">
                <a:pos x="T4" y="T5"/>
              </a:cxn>
              <a:cxn ang="T13">
                <a:pos x="T6" y="T7"/>
              </a:cxn>
              <a:cxn ang="T14">
                <a:pos x="T8" y="T9"/>
              </a:cxn>
            </a:cxnLst>
            <a:rect l="T15" t="T16" r="T17" b="T18"/>
            <a:pathLst>
              <a:path w="50" h="133">
                <a:moveTo>
                  <a:pt x="0" y="133"/>
                </a:moveTo>
                <a:lnTo>
                  <a:pt x="19" y="92"/>
                </a:lnTo>
                <a:lnTo>
                  <a:pt x="31" y="61"/>
                </a:lnTo>
                <a:lnTo>
                  <a:pt x="41" y="31"/>
                </a:lnTo>
                <a:lnTo>
                  <a:pt x="50" y="0"/>
                </a:lnTo>
              </a:path>
            </a:pathLst>
          </a:custGeom>
          <a:noFill/>
          <a:ln w="9525">
            <a:noFill/>
            <a:round/>
            <a:headEnd/>
            <a:tailEnd/>
          </a:ln>
        </p:spPr>
        <p:txBody>
          <a:bodyPr/>
          <a:lstStyle/>
          <a:p>
            <a:endParaRPr lang="en-US" sz="2000" b="1">
              <a:solidFill>
                <a:srgbClr val="002060"/>
              </a:solidFill>
            </a:endParaRPr>
          </a:p>
        </p:txBody>
      </p:sp>
      <p:sp>
        <p:nvSpPr>
          <p:cNvPr id="121" name="Freeform 26"/>
          <p:cNvSpPr>
            <a:spLocks/>
          </p:cNvSpPr>
          <p:nvPr/>
        </p:nvSpPr>
        <p:spPr bwMode="auto">
          <a:xfrm>
            <a:off x="3438525" y="3854450"/>
            <a:ext cx="195262" cy="504825"/>
          </a:xfrm>
          <a:custGeom>
            <a:avLst/>
            <a:gdLst>
              <a:gd name="T0" fmla="*/ 0 w 123"/>
              <a:gd name="T1" fmla="*/ 318 h 318"/>
              <a:gd name="T2" fmla="*/ 0 w 123"/>
              <a:gd name="T3" fmla="*/ 297 h 318"/>
              <a:gd name="T4" fmla="*/ 12 w 123"/>
              <a:gd name="T5" fmla="*/ 277 h 318"/>
              <a:gd name="T6" fmla="*/ 12 w 123"/>
              <a:gd name="T7" fmla="*/ 246 h 318"/>
              <a:gd name="T8" fmla="*/ 21 w 123"/>
              <a:gd name="T9" fmla="*/ 216 h 318"/>
              <a:gd name="T10" fmla="*/ 31 w 123"/>
              <a:gd name="T11" fmla="*/ 185 h 318"/>
              <a:gd name="T12" fmla="*/ 43 w 123"/>
              <a:gd name="T13" fmla="*/ 142 h 318"/>
              <a:gd name="T14" fmla="*/ 62 w 123"/>
              <a:gd name="T15" fmla="*/ 112 h 318"/>
              <a:gd name="T16" fmla="*/ 73 w 123"/>
              <a:gd name="T17" fmla="*/ 81 h 318"/>
              <a:gd name="T18" fmla="*/ 83 w 123"/>
              <a:gd name="T19" fmla="*/ 50 h 318"/>
              <a:gd name="T20" fmla="*/ 104 w 123"/>
              <a:gd name="T21" fmla="*/ 19 h 318"/>
              <a:gd name="T22" fmla="*/ 123 w 123"/>
              <a:gd name="T23" fmla="*/ 0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318"/>
              <a:gd name="T38" fmla="*/ 123 w 123"/>
              <a:gd name="T39" fmla="*/ 318 h 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318">
                <a:moveTo>
                  <a:pt x="0" y="318"/>
                </a:moveTo>
                <a:lnTo>
                  <a:pt x="0" y="297"/>
                </a:lnTo>
                <a:lnTo>
                  <a:pt x="12" y="277"/>
                </a:lnTo>
                <a:lnTo>
                  <a:pt x="12" y="246"/>
                </a:lnTo>
                <a:lnTo>
                  <a:pt x="21" y="216"/>
                </a:lnTo>
                <a:lnTo>
                  <a:pt x="31" y="185"/>
                </a:lnTo>
                <a:lnTo>
                  <a:pt x="43" y="142"/>
                </a:lnTo>
                <a:lnTo>
                  <a:pt x="62" y="112"/>
                </a:lnTo>
                <a:lnTo>
                  <a:pt x="73" y="81"/>
                </a:lnTo>
                <a:lnTo>
                  <a:pt x="83" y="50"/>
                </a:lnTo>
                <a:lnTo>
                  <a:pt x="104" y="19"/>
                </a:lnTo>
                <a:lnTo>
                  <a:pt x="123" y="0"/>
                </a:lnTo>
              </a:path>
            </a:pathLst>
          </a:custGeom>
          <a:noFill/>
          <a:ln w="9525">
            <a:noFill/>
            <a:round/>
            <a:headEnd/>
            <a:tailEnd/>
          </a:ln>
        </p:spPr>
        <p:txBody>
          <a:bodyPr/>
          <a:lstStyle/>
          <a:p>
            <a:endParaRPr lang="en-US" sz="2000" b="1">
              <a:solidFill>
                <a:srgbClr val="002060"/>
              </a:solidFill>
            </a:endParaRPr>
          </a:p>
        </p:txBody>
      </p:sp>
      <p:sp>
        <p:nvSpPr>
          <p:cNvPr id="122" name="Rectangle 27"/>
          <p:cNvSpPr>
            <a:spLocks noChangeArrowheads="1"/>
          </p:cNvSpPr>
          <p:nvPr/>
        </p:nvSpPr>
        <p:spPr bwMode="auto">
          <a:xfrm>
            <a:off x="212725" y="5729288"/>
            <a:ext cx="379912"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4:00</a:t>
            </a:r>
          </a:p>
        </p:txBody>
      </p:sp>
      <p:sp>
        <p:nvSpPr>
          <p:cNvPr id="123" name="Rectangle 28"/>
          <p:cNvSpPr>
            <a:spLocks noChangeArrowheads="1"/>
          </p:cNvSpPr>
          <p:nvPr/>
        </p:nvSpPr>
        <p:spPr bwMode="auto">
          <a:xfrm>
            <a:off x="3930650" y="5729288"/>
            <a:ext cx="488916"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16:00</a:t>
            </a:r>
          </a:p>
        </p:txBody>
      </p:sp>
      <p:sp>
        <p:nvSpPr>
          <p:cNvPr id="124" name="Rectangle 29"/>
          <p:cNvSpPr>
            <a:spLocks noChangeArrowheads="1"/>
          </p:cNvSpPr>
          <p:nvPr/>
        </p:nvSpPr>
        <p:spPr bwMode="auto">
          <a:xfrm>
            <a:off x="5232400" y="5729288"/>
            <a:ext cx="597921"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20:00  </a:t>
            </a:r>
          </a:p>
        </p:txBody>
      </p:sp>
      <p:sp>
        <p:nvSpPr>
          <p:cNvPr id="125" name="Rectangle 30"/>
          <p:cNvSpPr>
            <a:spLocks noChangeArrowheads="1"/>
          </p:cNvSpPr>
          <p:nvPr/>
        </p:nvSpPr>
        <p:spPr bwMode="auto">
          <a:xfrm>
            <a:off x="6488112" y="5729288"/>
            <a:ext cx="488916"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24:00</a:t>
            </a:r>
          </a:p>
        </p:txBody>
      </p:sp>
      <p:sp>
        <p:nvSpPr>
          <p:cNvPr id="126" name="Rectangle 31"/>
          <p:cNvSpPr>
            <a:spLocks noChangeArrowheads="1"/>
          </p:cNvSpPr>
          <p:nvPr/>
        </p:nvSpPr>
        <p:spPr bwMode="auto">
          <a:xfrm>
            <a:off x="7694612" y="5729288"/>
            <a:ext cx="379912"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dirty="0">
                <a:solidFill>
                  <a:srgbClr val="002060"/>
                </a:solidFill>
              </a:rPr>
              <a:t>4:00</a:t>
            </a:r>
          </a:p>
        </p:txBody>
      </p:sp>
      <p:sp>
        <p:nvSpPr>
          <p:cNvPr id="127" name="Freeform 32"/>
          <p:cNvSpPr>
            <a:spLocks/>
          </p:cNvSpPr>
          <p:nvPr/>
        </p:nvSpPr>
        <p:spPr bwMode="auto">
          <a:xfrm>
            <a:off x="523875" y="1666875"/>
            <a:ext cx="8491537" cy="3930650"/>
          </a:xfrm>
          <a:custGeom>
            <a:avLst/>
            <a:gdLst>
              <a:gd name="T0" fmla="*/ 4764 w 4764"/>
              <a:gd name="T1" fmla="*/ 2476 h 2476"/>
              <a:gd name="T2" fmla="*/ 0 w 4764"/>
              <a:gd name="T3" fmla="*/ 2476 h 2476"/>
              <a:gd name="T4" fmla="*/ 0 w 4764"/>
              <a:gd name="T5" fmla="*/ 0 h 2476"/>
              <a:gd name="T6" fmla="*/ 102 w 4764"/>
              <a:gd name="T7" fmla="*/ 0 h 2476"/>
              <a:gd name="T8" fmla="*/ 0 60000 65536"/>
              <a:gd name="T9" fmla="*/ 0 60000 65536"/>
              <a:gd name="T10" fmla="*/ 0 60000 65536"/>
              <a:gd name="T11" fmla="*/ 0 60000 65536"/>
              <a:gd name="T12" fmla="*/ 0 w 4764"/>
              <a:gd name="T13" fmla="*/ 0 h 2476"/>
              <a:gd name="T14" fmla="*/ 4764 w 4764"/>
              <a:gd name="T15" fmla="*/ 2476 h 2476"/>
            </a:gdLst>
            <a:ahLst/>
            <a:cxnLst>
              <a:cxn ang="T8">
                <a:pos x="T0" y="T1"/>
              </a:cxn>
              <a:cxn ang="T9">
                <a:pos x="T2" y="T3"/>
              </a:cxn>
              <a:cxn ang="T10">
                <a:pos x="T4" y="T5"/>
              </a:cxn>
              <a:cxn ang="T11">
                <a:pos x="T6" y="T7"/>
              </a:cxn>
            </a:cxnLst>
            <a:rect l="T12" t="T13" r="T14" b="T15"/>
            <a:pathLst>
              <a:path w="4764" h="2476">
                <a:moveTo>
                  <a:pt x="4764" y="2476"/>
                </a:moveTo>
                <a:lnTo>
                  <a:pt x="0" y="2476"/>
                </a:lnTo>
                <a:lnTo>
                  <a:pt x="0" y="0"/>
                </a:lnTo>
                <a:lnTo>
                  <a:pt x="102" y="0"/>
                </a:lnTo>
              </a:path>
            </a:pathLst>
          </a:custGeom>
          <a:noFill/>
          <a:ln w="0">
            <a:solidFill>
              <a:schemeClr val="tx1"/>
            </a:solidFill>
            <a:round/>
            <a:headEnd/>
            <a:tailEnd/>
          </a:ln>
        </p:spPr>
        <p:txBody>
          <a:bodyPr/>
          <a:lstStyle/>
          <a:p>
            <a:endParaRPr lang="en-US" sz="2000" b="1">
              <a:solidFill>
                <a:srgbClr val="002060"/>
              </a:solidFill>
            </a:endParaRPr>
          </a:p>
        </p:txBody>
      </p:sp>
      <p:sp>
        <p:nvSpPr>
          <p:cNvPr id="128" name="Line 33"/>
          <p:cNvSpPr>
            <a:spLocks noChangeShapeType="1"/>
          </p:cNvSpPr>
          <p:nvPr/>
        </p:nvSpPr>
        <p:spPr bwMode="auto">
          <a:xfrm>
            <a:off x="523875" y="3019425"/>
            <a:ext cx="161925" cy="1588"/>
          </a:xfrm>
          <a:prstGeom prst="line">
            <a:avLst/>
          </a:prstGeom>
          <a:noFill/>
          <a:ln w="0">
            <a:solidFill>
              <a:srgbClr val="FFFFFF"/>
            </a:solidFill>
            <a:round/>
            <a:headEnd/>
            <a:tailEnd/>
          </a:ln>
        </p:spPr>
        <p:txBody>
          <a:bodyPr/>
          <a:lstStyle/>
          <a:p>
            <a:endParaRPr lang="en-US" sz="2000" b="1">
              <a:solidFill>
                <a:srgbClr val="002060"/>
              </a:solidFill>
            </a:endParaRPr>
          </a:p>
        </p:txBody>
      </p:sp>
      <p:sp>
        <p:nvSpPr>
          <p:cNvPr id="129" name="Line 34"/>
          <p:cNvSpPr>
            <a:spLocks noChangeShapeType="1"/>
          </p:cNvSpPr>
          <p:nvPr/>
        </p:nvSpPr>
        <p:spPr bwMode="auto">
          <a:xfrm>
            <a:off x="523875" y="4373563"/>
            <a:ext cx="161925" cy="1587"/>
          </a:xfrm>
          <a:prstGeom prst="line">
            <a:avLst/>
          </a:prstGeom>
          <a:noFill/>
          <a:ln w="0">
            <a:solidFill>
              <a:srgbClr val="FFFFFF"/>
            </a:solidFill>
            <a:round/>
            <a:headEnd/>
            <a:tailEnd/>
          </a:ln>
        </p:spPr>
        <p:txBody>
          <a:bodyPr/>
          <a:lstStyle/>
          <a:p>
            <a:endParaRPr lang="en-US" sz="2000" b="1">
              <a:solidFill>
                <a:srgbClr val="002060"/>
              </a:solidFill>
            </a:endParaRPr>
          </a:p>
        </p:txBody>
      </p:sp>
      <p:grpSp>
        <p:nvGrpSpPr>
          <p:cNvPr id="130" name="Group 35"/>
          <p:cNvGrpSpPr>
            <a:grpSpLocks/>
          </p:cNvGrpSpPr>
          <p:nvPr/>
        </p:nvGrpSpPr>
        <p:grpSpPr bwMode="auto">
          <a:xfrm>
            <a:off x="1712912" y="2387600"/>
            <a:ext cx="244475" cy="2705100"/>
            <a:chOff x="1610" y="1616"/>
            <a:chExt cx="154" cy="1704"/>
          </a:xfrm>
        </p:grpSpPr>
        <p:sp>
          <p:nvSpPr>
            <p:cNvPr id="131" name="Freeform 36"/>
            <p:cNvSpPr>
              <a:spLocks/>
            </p:cNvSpPr>
            <p:nvPr/>
          </p:nvSpPr>
          <p:spPr bwMode="auto">
            <a:xfrm>
              <a:off x="1610" y="2426"/>
              <a:ext cx="154" cy="617"/>
            </a:xfrm>
            <a:custGeom>
              <a:avLst/>
              <a:gdLst>
                <a:gd name="T0" fmla="*/ 0 w 154"/>
                <a:gd name="T1" fmla="*/ 617 h 617"/>
                <a:gd name="T2" fmla="*/ 0 w 154"/>
                <a:gd name="T3" fmla="*/ 607 h 617"/>
                <a:gd name="T4" fmla="*/ 9 w 154"/>
                <a:gd name="T5" fmla="*/ 586 h 617"/>
                <a:gd name="T6" fmla="*/ 9 w 154"/>
                <a:gd name="T7" fmla="*/ 565 h 617"/>
                <a:gd name="T8" fmla="*/ 21 w 154"/>
                <a:gd name="T9" fmla="*/ 545 h 617"/>
                <a:gd name="T10" fmla="*/ 21 w 154"/>
                <a:gd name="T11" fmla="*/ 524 h 617"/>
                <a:gd name="T12" fmla="*/ 31 w 154"/>
                <a:gd name="T13" fmla="*/ 493 h 617"/>
                <a:gd name="T14" fmla="*/ 31 w 154"/>
                <a:gd name="T15" fmla="*/ 463 h 617"/>
                <a:gd name="T16" fmla="*/ 40 w 154"/>
                <a:gd name="T17" fmla="*/ 422 h 617"/>
                <a:gd name="T18" fmla="*/ 52 w 154"/>
                <a:gd name="T19" fmla="*/ 391 h 617"/>
                <a:gd name="T20" fmla="*/ 61 w 154"/>
                <a:gd name="T21" fmla="*/ 349 h 617"/>
                <a:gd name="T22" fmla="*/ 71 w 154"/>
                <a:gd name="T23" fmla="*/ 308 h 617"/>
                <a:gd name="T24" fmla="*/ 83 w 154"/>
                <a:gd name="T25" fmla="*/ 278 h 617"/>
                <a:gd name="T26" fmla="*/ 92 w 154"/>
                <a:gd name="T27" fmla="*/ 237 h 617"/>
                <a:gd name="T28" fmla="*/ 102 w 154"/>
                <a:gd name="T29" fmla="*/ 195 h 617"/>
                <a:gd name="T30" fmla="*/ 102 w 154"/>
                <a:gd name="T31" fmla="*/ 164 h 617"/>
                <a:gd name="T32" fmla="*/ 113 w 154"/>
                <a:gd name="T33" fmla="*/ 123 h 617"/>
                <a:gd name="T34" fmla="*/ 123 w 154"/>
                <a:gd name="T35" fmla="*/ 93 h 617"/>
                <a:gd name="T36" fmla="*/ 133 w 154"/>
                <a:gd name="T37" fmla="*/ 62 h 617"/>
                <a:gd name="T38" fmla="*/ 144 w 154"/>
                <a:gd name="T39" fmla="*/ 41 h 617"/>
                <a:gd name="T40" fmla="*/ 144 w 154"/>
                <a:gd name="T41" fmla="*/ 10 h 617"/>
                <a:gd name="T42" fmla="*/ 154 w 154"/>
                <a:gd name="T43" fmla="*/ 0 h 6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617"/>
                <a:gd name="T68" fmla="*/ 154 w 154"/>
                <a:gd name="T69" fmla="*/ 617 h 6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617">
                  <a:moveTo>
                    <a:pt x="0" y="617"/>
                  </a:moveTo>
                  <a:lnTo>
                    <a:pt x="0" y="607"/>
                  </a:lnTo>
                  <a:lnTo>
                    <a:pt x="9" y="586"/>
                  </a:lnTo>
                  <a:lnTo>
                    <a:pt x="9" y="565"/>
                  </a:lnTo>
                  <a:lnTo>
                    <a:pt x="21" y="545"/>
                  </a:lnTo>
                  <a:lnTo>
                    <a:pt x="21" y="524"/>
                  </a:lnTo>
                  <a:lnTo>
                    <a:pt x="31" y="493"/>
                  </a:lnTo>
                  <a:lnTo>
                    <a:pt x="31" y="463"/>
                  </a:lnTo>
                  <a:lnTo>
                    <a:pt x="40" y="422"/>
                  </a:lnTo>
                  <a:lnTo>
                    <a:pt x="52" y="391"/>
                  </a:lnTo>
                  <a:lnTo>
                    <a:pt x="61" y="349"/>
                  </a:lnTo>
                  <a:lnTo>
                    <a:pt x="71" y="308"/>
                  </a:lnTo>
                  <a:lnTo>
                    <a:pt x="83" y="278"/>
                  </a:lnTo>
                  <a:lnTo>
                    <a:pt x="92" y="237"/>
                  </a:lnTo>
                  <a:lnTo>
                    <a:pt x="102" y="195"/>
                  </a:lnTo>
                  <a:lnTo>
                    <a:pt x="102" y="164"/>
                  </a:lnTo>
                  <a:lnTo>
                    <a:pt x="113" y="123"/>
                  </a:lnTo>
                  <a:lnTo>
                    <a:pt x="123" y="93"/>
                  </a:lnTo>
                  <a:lnTo>
                    <a:pt x="133" y="62"/>
                  </a:lnTo>
                  <a:lnTo>
                    <a:pt x="144" y="41"/>
                  </a:lnTo>
                  <a:lnTo>
                    <a:pt x="144" y="10"/>
                  </a:lnTo>
                  <a:lnTo>
                    <a:pt x="154" y="0"/>
                  </a:lnTo>
                </a:path>
              </a:pathLst>
            </a:custGeom>
            <a:noFill/>
            <a:ln w="9525">
              <a:noFill/>
              <a:round/>
              <a:headEnd/>
              <a:tailEnd/>
            </a:ln>
          </p:spPr>
          <p:txBody>
            <a:bodyPr/>
            <a:lstStyle/>
            <a:p>
              <a:endParaRPr lang="en-US" sz="2000" b="1">
                <a:solidFill>
                  <a:srgbClr val="002060"/>
                </a:solidFill>
              </a:endParaRPr>
            </a:p>
          </p:txBody>
        </p:sp>
        <p:sp>
          <p:nvSpPr>
            <p:cNvPr id="132" name="Line 37"/>
            <p:cNvSpPr>
              <a:spLocks noChangeShapeType="1"/>
            </p:cNvSpPr>
            <p:nvPr/>
          </p:nvSpPr>
          <p:spPr bwMode="auto">
            <a:xfrm flipH="1">
              <a:off x="1651" y="1616"/>
              <a:ext cx="3" cy="1571"/>
            </a:xfrm>
            <a:prstGeom prst="line">
              <a:avLst/>
            </a:prstGeom>
            <a:noFill/>
            <a:ln w="38100">
              <a:solidFill>
                <a:schemeClr val="accent1">
                  <a:lumMod val="75000"/>
                </a:schemeClr>
              </a:solidFill>
              <a:round/>
              <a:headEnd/>
              <a:tailEnd/>
            </a:ln>
          </p:spPr>
          <p:txBody>
            <a:bodyPr/>
            <a:lstStyle/>
            <a:p>
              <a:endParaRPr lang="en-US" sz="2000" b="1">
                <a:solidFill>
                  <a:srgbClr val="002060"/>
                </a:solidFill>
              </a:endParaRPr>
            </a:p>
          </p:txBody>
        </p:sp>
        <p:sp>
          <p:nvSpPr>
            <p:cNvPr id="133" name="Freeform 38"/>
            <p:cNvSpPr>
              <a:spLocks/>
            </p:cNvSpPr>
            <p:nvPr/>
          </p:nvSpPr>
          <p:spPr bwMode="auto">
            <a:xfrm>
              <a:off x="1610" y="3156"/>
              <a:ext cx="92" cy="164"/>
            </a:xfrm>
            <a:custGeom>
              <a:avLst/>
              <a:gdLst>
                <a:gd name="T0" fmla="*/ 61 w 92"/>
                <a:gd name="T1" fmla="*/ 81 h 164"/>
                <a:gd name="T2" fmla="*/ 71 w 92"/>
                <a:gd name="T3" fmla="*/ 50 h 164"/>
                <a:gd name="T4" fmla="*/ 83 w 92"/>
                <a:gd name="T5" fmla="*/ 31 h 164"/>
                <a:gd name="T6" fmla="*/ 92 w 92"/>
                <a:gd name="T7" fmla="*/ 0 h 164"/>
                <a:gd name="T8" fmla="*/ 71 w 92"/>
                <a:gd name="T9" fmla="*/ 0 h 164"/>
                <a:gd name="T10" fmla="*/ 21 w 92"/>
                <a:gd name="T11" fmla="*/ 0 h 164"/>
                <a:gd name="T12" fmla="*/ 0 w 92"/>
                <a:gd name="T13" fmla="*/ 0 h 164"/>
                <a:gd name="T14" fmla="*/ 0 w 92"/>
                <a:gd name="T15" fmla="*/ 20 h 164"/>
                <a:gd name="T16" fmla="*/ 9 w 92"/>
                <a:gd name="T17" fmla="*/ 50 h 164"/>
                <a:gd name="T18" fmla="*/ 31 w 92"/>
                <a:gd name="T19" fmla="*/ 81 h 164"/>
                <a:gd name="T20" fmla="*/ 31 w 92"/>
                <a:gd name="T21" fmla="*/ 112 h 164"/>
                <a:gd name="T22" fmla="*/ 40 w 92"/>
                <a:gd name="T23" fmla="*/ 143 h 164"/>
                <a:gd name="T24" fmla="*/ 40 w 92"/>
                <a:gd name="T25" fmla="*/ 164 h 164"/>
                <a:gd name="T26" fmla="*/ 52 w 92"/>
                <a:gd name="T27" fmla="*/ 143 h 164"/>
                <a:gd name="T28" fmla="*/ 52 w 92"/>
                <a:gd name="T29" fmla="*/ 112 h 164"/>
                <a:gd name="T30" fmla="*/ 61 w 9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64"/>
                <a:gd name="T50" fmla="*/ 92 w 9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64">
                  <a:moveTo>
                    <a:pt x="61" y="81"/>
                  </a:moveTo>
                  <a:lnTo>
                    <a:pt x="71" y="50"/>
                  </a:lnTo>
                  <a:lnTo>
                    <a:pt x="83" y="31"/>
                  </a:lnTo>
                  <a:lnTo>
                    <a:pt x="92" y="0"/>
                  </a:lnTo>
                  <a:lnTo>
                    <a:pt x="71" y="0"/>
                  </a:lnTo>
                  <a:lnTo>
                    <a:pt x="21" y="0"/>
                  </a:lnTo>
                  <a:lnTo>
                    <a:pt x="0" y="0"/>
                  </a:lnTo>
                  <a:lnTo>
                    <a:pt x="0" y="20"/>
                  </a:lnTo>
                  <a:lnTo>
                    <a:pt x="9" y="50"/>
                  </a:lnTo>
                  <a:lnTo>
                    <a:pt x="31" y="81"/>
                  </a:lnTo>
                  <a:lnTo>
                    <a:pt x="31" y="112"/>
                  </a:lnTo>
                  <a:lnTo>
                    <a:pt x="40" y="143"/>
                  </a:lnTo>
                  <a:lnTo>
                    <a:pt x="40" y="164"/>
                  </a:lnTo>
                  <a:lnTo>
                    <a:pt x="52" y="143"/>
                  </a:lnTo>
                  <a:lnTo>
                    <a:pt x="52" y="112"/>
                  </a:lnTo>
                  <a:lnTo>
                    <a:pt x="61" y="81"/>
                  </a:lnTo>
                  <a:close/>
                </a:path>
              </a:pathLst>
            </a:custGeom>
            <a:solidFill>
              <a:srgbClr val="FFFFFF"/>
            </a:solidFill>
            <a:ln w="9525">
              <a:noFill/>
              <a:round/>
              <a:headEnd/>
              <a:tailEnd/>
            </a:ln>
          </p:spPr>
          <p:txBody>
            <a:bodyPr/>
            <a:lstStyle/>
            <a:p>
              <a:endParaRPr lang="en-US" sz="2000" b="1">
                <a:solidFill>
                  <a:srgbClr val="002060"/>
                </a:solidFill>
              </a:endParaRPr>
            </a:p>
          </p:txBody>
        </p:sp>
        <p:sp>
          <p:nvSpPr>
            <p:cNvPr id="134" name="Freeform 39"/>
            <p:cNvSpPr>
              <a:spLocks/>
            </p:cNvSpPr>
            <p:nvPr/>
          </p:nvSpPr>
          <p:spPr bwMode="auto">
            <a:xfrm>
              <a:off x="1610" y="3156"/>
              <a:ext cx="92" cy="164"/>
            </a:xfrm>
            <a:custGeom>
              <a:avLst/>
              <a:gdLst>
                <a:gd name="T0" fmla="*/ 61 w 92"/>
                <a:gd name="T1" fmla="*/ 81 h 164"/>
                <a:gd name="T2" fmla="*/ 71 w 92"/>
                <a:gd name="T3" fmla="*/ 50 h 164"/>
                <a:gd name="T4" fmla="*/ 83 w 92"/>
                <a:gd name="T5" fmla="*/ 31 h 164"/>
                <a:gd name="T6" fmla="*/ 92 w 92"/>
                <a:gd name="T7" fmla="*/ 0 h 164"/>
                <a:gd name="T8" fmla="*/ 71 w 92"/>
                <a:gd name="T9" fmla="*/ 0 h 164"/>
                <a:gd name="T10" fmla="*/ 21 w 92"/>
                <a:gd name="T11" fmla="*/ 0 h 164"/>
                <a:gd name="T12" fmla="*/ 0 w 92"/>
                <a:gd name="T13" fmla="*/ 0 h 164"/>
                <a:gd name="T14" fmla="*/ 0 w 92"/>
                <a:gd name="T15" fmla="*/ 20 h 164"/>
                <a:gd name="T16" fmla="*/ 9 w 92"/>
                <a:gd name="T17" fmla="*/ 50 h 164"/>
                <a:gd name="T18" fmla="*/ 31 w 92"/>
                <a:gd name="T19" fmla="*/ 81 h 164"/>
                <a:gd name="T20" fmla="*/ 31 w 92"/>
                <a:gd name="T21" fmla="*/ 112 h 164"/>
                <a:gd name="T22" fmla="*/ 40 w 92"/>
                <a:gd name="T23" fmla="*/ 143 h 164"/>
                <a:gd name="T24" fmla="*/ 40 w 92"/>
                <a:gd name="T25" fmla="*/ 164 h 164"/>
                <a:gd name="T26" fmla="*/ 52 w 92"/>
                <a:gd name="T27" fmla="*/ 143 h 164"/>
                <a:gd name="T28" fmla="*/ 52 w 92"/>
                <a:gd name="T29" fmla="*/ 112 h 164"/>
                <a:gd name="T30" fmla="*/ 61 w 9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64"/>
                <a:gd name="T50" fmla="*/ 92 w 9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64">
                  <a:moveTo>
                    <a:pt x="61" y="81"/>
                  </a:moveTo>
                  <a:lnTo>
                    <a:pt x="71" y="50"/>
                  </a:lnTo>
                  <a:lnTo>
                    <a:pt x="83" y="31"/>
                  </a:lnTo>
                  <a:lnTo>
                    <a:pt x="92" y="0"/>
                  </a:lnTo>
                  <a:lnTo>
                    <a:pt x="71" y="0"/>
                  </a:lnTo>
                  <a:lnTo>
                    <a:pt x="21" y="0"/>
                  </a:lnTo>
                  <a:lnTo>
                    <a:pt x="0" y="0"/>
                  </a:lnTo>
                  <a:lnTo>
                    <a:pt x="0" y="20"/>
                  </a:lnTo>
                  <a:lnTo>
                    <a:pt x="9" y="50"/>
                  </a:lnTo>
                  <a:lnTo>
                    <a:pt x="31" y="81"/>
                  </a:lnTo>
                  <a:lnTo>
                    <a:pt x="31" y="112"/>
                  </a:lnTo>
                  <a:lnTo>
                    <a:pt x="40" y="143"/>
                  </a:lnTo>
                  <a:lnTo>
                    <a:pt x="40" y="164"/>
                  </a:lnTo>
                  <a:lnTo>
                    <a:pt x="52" y="143"/>
                  </a:lnTo>
                  <a:lnTo>
                    <a:pt x="52" y="112"/>
                  </a:lnTo>
                  <a:lnTo>
                    <a:pt x="61" y="81"/>
                  </a:lnTo>
                </a:path>
              </a:pathLst>
            </a:custGeom>
            <a:solidFill>
              <a:srgbClr val="CCECFF"/>
            </a:solidFill>
            <a:ln w="0">
              <a:solidFill>
                <a:srgbClr val="CCECFF"/>
              </a:solidFill>
              <a:round/>
              <a:headEnd/>
              <a:tailEnd/>
            </a:ln>
          </p:spPr>
          <p:txBody>
            <a:bodyPr/>
            <a:lstStyle/>
            <a:p>
              <a:endParaRPr lang="en-US" sz="2000" b="1">
                <a:solidFill>
                  <a:srgbClr val="002060"/>
                </a:solidFill>
              </a:endParaRPr>
            </a:p>
          </p:txBody>
        </p:sp>
      </p:grpSp>
      <p:grpSp>
        <p:nvGrpSpPr>
          <p:cNvPr id="135" name="Group 40"/>
          <p:cNvGrpSpPr>
            <a:grpSpLocks/>
          </p:cNvGrpSpPr>
          <p:nvPr/>
        </p:nvGrpSpPr>
        <p:grpSpPr bwMode="auto">
          <a:xfrm>
            <a:off x="3114675" y="2382838"/>
            <a:ext cx="244475" cy="2709862"/>
            <a:chOff x="2493" y="1613"/>
            <a:chExt cx="154" cy="1707"/>
          </a:xfrm>
        </p:grpSpPr>
        <p:sp>
          <p:nvSpPr>
            <p:cNvPr id="136" name="Freeform 41"/>
            <p:cNvSpPr>
              <a:spLocks/>
            </p:cNvSpPr>
            <p:nvPr/>
          </p:nvSpPr>
          <p:spPr bwMode="auto">
            <a:xfrm>
              <a:off x="2524" y="2991"/>
              <a:ext cx="123" cy="329"/>
            </a:xfrm>
            <a:custGeom>
              <a:avLst/>
              <a:gdLst>
                <a:gd name="T0" fmla="*/ 0 w 123"/>
                <a:gd name="T1" fmla="*/ 329 h 329"/>
                <a:gd name="T2" fmla="*/ 10 w 123"/>
                <a:gd name="T3" fmla="*/ 319 h 329"/>
                <a:gd name="T4" fmla="*/ 19 w 123"/>
                <a:gd name="T5" fmla="*/ 298 h 329"/>
                <a:gd name="T6" fmla="*/ 31 w 123"/>
                <a:gd name="T7" fmla="*/ 267 h 329"/>
                <a:gd name="T8" fmla="*/ 40 w 123"/>
                <a:gd name="T9" fmla="*/ 237 h 329"/>
                <a:gd name="T10" fmla="*/ 50 w 123"/>
                <a:gd name="T11" fmla="*/ 196 h 329"/>
                <a:gd name="T12" fmla="*/ 62 w 123"/>
                <a:gd name="T13" fmla="*/ 165 h 329"/>
                <a:gd name="T14" fmla="*/ 71 w 123"/>
                <a:gd name="T15" fmla="*/ 123 h 329"/>
                <a:gd name="T16" fmla="*/ 92 w 123"/>
                <a:gd name="T17" fmla="*/ 82 h 329"/>
                <a:gd name="T18" fmla="*/ 102 w 123"/>
                <a:gd name="T19" fmla="*/ 52 h 329"/>
                <a:gd name="T20" fmla="*/ 112 w 123"/>
                <a:gd name="T21" fmla="*/ 21 h 329"/>
                <a:gd name="T22" fmla="*/ 123 w 123"/>
                <a:gd name="T23" fmla="*/ 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329"/>
                <a:gd name="T38" fmla="*/ 123 w 123"/>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329">
                  <a:moveTo>
                    <a:pt x="0" y="329"/>
                  </a:moveTo>
                  <a:lnTo>
                    <a:pt x="10" y="319"/>
                  </a:lnTo>
                  <a:lnTo>
                    <a:pt x="19" y="298"/>
                  </a:lnTo>
                  <a:lnTo>
                    <a:pt x="31" y="267"/>
                  </a:lnTo>
                  <a:lnTo>
                    <a:pt x="40" y="237"/>
                  </a:lnTo>
                  <a:lnTo>
                    <a:pt x="50" y="196"/>
                  </a:lnTo>
                  <a:lnTo>
                    <a:pt x="62" y="165"/>
                  </a:lnTo>
                  <a:lnTo>
                    <a:pt x="71" y="123"/>
                  </a:lnTo>
                  <a:lnTo>
                    <a:pt x="92" y="82"/>
                  </a:lnTo>
                  <a:lnTo>
                    <a:pt x="102" y="52"/>
                  </a:lnTo>
                  <a:lnTo>
                    <a:pt x="112" y="21"/>
                  </a:lnTo>
                  <a:lnTo>
                    <a:pt x="123" y="0"/>
                  </a:lnTo>
                </a:path>
              </a:pathLst>
            </a:custGeom>
            <a:noFill/>
            <a:ln w="9525">
              <a:solidFill>
                <a:schemeClr val="accent1">
                  <a:lumMod val="75000"/>
                </a:schemeClr>
              </a:solidFill>
              <a:round/>
              <a:headEnd/>
              <a:tailEnd/>
            </a:ln>
          </p:spPr>
          <p:txBody>
            <a:bodyPr/>
            <a:lstStyle/>
            <a:p>
              <a:endParaRPr lang="en-US" sz="2000" b="1">
                <a:solidFill>
                  <a:srgbClr val="002060"/>
                </a:solidFill>
              </a:endParaRPr>
            </a:p>
          </p:txBody>
        </p:sp>
        <p:sp>
          <p:nvSpPr>
            <p:cNvPr id="137" name="Line 42"/>
            <p:cNvSpPr>
              <a:spLocks noChangeShapeType="1"/>
            </p:cNvSpPr>
            <p:nvPr/>
          </p:nvSpPr>
          <p:spPr bwMode="auto">
            <a:xfrm>
              <a:off x="2543" y="1613"/>
              <a:ext cx="1" cy="1574"/>
            </a:xfrm>
            <a:prstGeom prst="line">
              <a:avLst/>
            </a:prstGeom>
            <a:noFill/>
            <a:ln w="38100">
              <a:solidFill>
                <a:schemeClr val="accent1">
                  <a:lumMod val="75000"/>
                </a:schemeClr>
              </a:solidFill>
              <a:round/>
              <a:headEnd/>
              <a:tailEnd/>
            </a:ln>
          </p:spPr>
          <p:txBody>
            <a:bodyPr/>
            <a:lstStyle/>
            <a:p>
              <a:endParaRPr lang="en-US" sz="2000" b="1">
                <a:solidFill>
                  <a:srgbClr val="002060"/>
                </a:solidFill>
              </a:endParaRPr>
            </a:p>
          </p:txBody>
        </p:sp>
        <p:sp>
          <p:nvSpPr>
            <p:cNvPr id="138" name="Freeform 43"/>
            <p:cNvSpPr>
              <a:spLocks/>
            </p:cNvSpPr>
            <p:nvPr/>
          </p:nvSpPr>
          <p:spPr bwMode="auto">
            <a:xfrm>
              <a:off x="2493" y="3156"/>
              <a:ext cx="102" cy="164"/>
            </a:xfrm>
            <a:custGeom>
              <a:avLst/>
              <a:gdLst>
                <a:gd name="T0" fmla="*/ 71 w 102"/>
                <a:gd name="T1" fmla="*/ 81 h 164"/>
                <a:gd name="T2" fmla="*/ 81 w 102"/>
                <a:gd name="T3" fmla="*/ 50 h 164"/>
                <a:gd name="T4" fmla="*/ 93 w 102"/>
                <a:gd name="T5" fmla="*/ 31 h 164"/>
                <a:gd name="T6" fmla="*/ 102 w 102"/>
                <a:gd name="T7" fmla="*/ 0 h 164"/>
                <a:gd name="T8" fmla="*/ 71 w 102"/>
                <a:gd name="T9" fmla="*/ 0 h 164"/>
                <a:gd name="T10" fmla="*/ 31 w 102"/>
                <a:gd name="T11" fmla="*/ 0 h 164"/>
                <a:gd name="T12" fmla="*/ 0 w 102"/>
                <a:gd name="T13" fmla="*/ 0 h 164"/>
                <a:gd name="T14" fmla="*/ 10 w 102"/>
                <a:gd name="T15" fmla="*/ 20 h 164"/>
                <a:gd name="T16" fmla="*/ 19 w 102"/>
                <a:gd name="T17" fmla="*/ 50 h 164"/>
                <a:gd name="T18" fmla="*/ 31 w 102"/>
                <a:gd name="T19" fmla="*/ 81 h 164"/>
                <a:gd name="T20" fmla="*/ 41 w 102"/>
                <a:gd name="T21" fmla="*/ 112 h 164"/>
                <a:gd name="T22" fmla="*/ 50 w 102"/>
                <a:gd name="T23" fmla="*/ 143 h 164"/>
                <a:gd name="T24" fmla="*/ 50 w 102"/>
                <a:gd name="T25" fmla="*/ 164 h 164"/>
                <a:gd name="T26" fmla="*/ 50 w 102"/>
                <a:gd name="T27" fmla="*/ 143 h 164"/>
                <a:gd name="T28" fmla="*/ 62 w 102"/>
                <a:gd name="T29" fmla="*/ 112 h 164"/>
                <a:gd name="T30" fmla="*/ 71 w 10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4"/>
                <a:gd name="T50" fmla="*/ 102 w 10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4">
                  <a:moveTo>
                    <a:pt x="71" y="81"/>
                  </a:moveTo>
                  <a:lnTo>
                    <a:pt x="81" y="50"/>
                  </a:lnTo>
                  <a:lnTo>
                    <a:pt x="93" y="31"/>
                  </a:lnTo>
                  <a:lnTo>
                    <a:pt x="102" y="0"/>
                  </a:lnTo>
                  <a:lnTo>
                    <a:pt x="71" y="0"/>
                  </a:lnTo>
                  <a:lnTo>
                    <a:pt x="31" y="0"/>
                  </a:lnTo>
                  <a:lnTo>
                    <a:pt x="0" y="0"/>
                  </a:lnTo>
                  <a:lnTo>
                    <a:pt x="10" y="20"/>
                  </a:lnTo>
                  <a:lnTo>
                    <a:pt x="19" y="50"/>
                  </a:lnTo>
                  <a:lnTo>
                    <a:pt x="31" y="81"/>
                  </a:lnTo>
                  <a:lnTo>
                    <a:pt x="41" y="112"/>
                  </a:lnTo>
                  <a:lnTo>
                    <a:pt x="50" y="143"/>
                  </a:lnTo>
                  <a:lnTo>
                    <a:pt x="50" y="164"/>
                  </a:lnTo>
                  <a:lnTo>
                    <a:pt x="50" y="143"/>
                  </a:lnTo>
                  <a:lnTo>
                    <a:pt x="62" y="112"/>
                  </a:lnTo>
                  <a:lnTo>
                    <a:pt x="71" y="81"/>
                  </a:lnTo>
                  <a:close/>
                </a:path>
              </a:pathLst>
            </a:custGeom>
            <a:solidFill>
              <a:srgbClr val="FFFFFF"/>
            </a:solidFill>
            <a:ln w="9525">
              <a:solidFill>
                <a:schemeClr val="accent1">
                  <a:lumMod val="75000"/>
                </a:schemeClr>
              </a:solidFill>
              <a:round/>
              <a:headEnd/>
              <a:tailEnd/>
            </a:ln>
          </p:spPr>
          <p:txBody>
            <a:bodyPr/>
            <a:lstStyle/>
            <a:p>
              <a:endParaRPr lang="en-US" sz="2000" b="1">
                <a:solidFill>
                  <a:srgbClr val="002060"/>
                </a:solidFill>
              </a:endParaRPr>
            </a:p>
          </p:txBody>
        </p:sp>
        <p:sp>
          <p:nvSpPr>
            <p:cNvPr id="139" name="Freeform 44"/>
            <p:cNvSpPr>
              <a:spLocks/>
            </p:cNvSpPr>
            <p:nvPr/>
          </p:nvSpPr>
          <p:spPr bwMode="auto">
            <a:xfrm>
              <a:off x="2493" y="3156"/>
              <a:ext cx="102" cy="164"/>
            </a:xfrm>
            <a:custGeom>
              <a:avLst/>
              <a:gdLst>
                <a:gd name="T0" fmla="*/ 71 w 102"/>
                <a:gd name="T1" fmla="*/ 81 h 164"/>
                <a:gd name="T2" fmla="*/ 81 w 102"/>
                <a:gd name="T3" fmla="*/ 50 h 164"/>
                <a:gd name="T4" fmla="*/ 93 w 102"/>
                <a:gd name="T5" fmla="*/ 31 h 164"/>
                <a:gd name="T6" fmla="*/ 102 w 102"/>
                <a:gd name="T7" fmla="*/ 0 h 164"/>
                <a:gd name="T8" fmla="*/ 71 w 102"/>
                <a:gd name="T9" fmla="*/ 0 h 164"/>
                <a:gd name="T10" fmla="*/ 31 w 102"/>
                <a:gd name="T11" fmla="*/ 0 h 164"/>
                <a:gd name="T12" fmla="*/ 0 w 102"/>
                <a:gd name="T13" fmla="*/ 0 h 164"/>
                <a:gd name="T14" fmla="*/ 10 w 102"/>
                <a:gd name="T15" fmla="*/ 20 h 164"/>
                <a:gd name="T16" fmla="*/ 19 w 102"/>
                <a:gd name="T17" fmla="*/ 50 h 164"/>
                <a:gd name="T18" fmla="*/ 31 w 102"/>
                <a:gd name="T19" fmla="*/ 81 h 164"/>
                <a:gd name="T20" fmla="*/ 41 w 102"/>
                <a:gd name="T21" fmla="*/ 112 h 164"/>
                <a:gd name="T22" fmla="*/ 50 w 102"/>
                <a:gd name="T23" fmla="*/ 143 h 164"/>
                <a:gd name="T24" fmla="*/ 50 w 102"/>
                <a:gd name="T25" fmla="*/ 164 h 164"/>
                <a:gd name="T26" fmla="*/ 50 w 102"/>
                <a:gd name="T27" fmla="*/ 143 h 164"/>
                <a:gd name="T28" fmla="*/ 62 w 102"/>
                <a:gd name="T29" fmla="*/ 112 h 164"/>
                <a:gd name="T30" fmla="*/ 71 w 10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4"/>
                <a:gd name="T50" fmla="*/ 102 w 10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4">
                  <a:moveTo>
                    <a:pt x="71" y="81"/>
                  </a:moveTo>
                  <a:lnTo>
                    <a:pt x="81" y="50"/>
                  </a:lnTo>
                  <a:lnTo>
                    <a:pt x="93" y="31"/>
                  </a:lnTo>
                  <a:lnTo>
                    <a:pt x="102" y="0"/>
                  </a:lnTo>
                  <a:lnTo>
                    <a:pt x="71" y="0"/>
                  </a:lnTo>
                  <a:lnTo>
                    <a:pt x="31" y="0"/>
                  </a:lnTo>
                  <a:lnTo>
                    <a:pt x="0" y="0"/>
                  </a:lnTo>
                  <a:lnTo>
                    <a:pt x="10" y="20"/>
                  </a:lnTo>
                  <a:lnTo>
                    <a:pt x="19" y="50"/>
                  </a:lnTo>
                  <a:lnTo>
                    <a:pt x="31" y="81"/>
                  </a:lnTo>
                  <a:lnTo>
                    <a:pt x="41" y="112"/>
                  </a:lnTo>
                  <a:lnTo>
                    <a:pt x="50" y="143"/>
                  </a:lnTo>
                  <a:lnTo>
                    <a:pt x="50" y="164"/>
                  </a:lnTo>
                  <a:lnTo>
                    <a:pt x="50" y="143"/>
                  </a:lnTo>
                  <a:lnTo>
                    <a:pt x="62" y="112"/>
                  </a:lnTo>
                  <a:lnTo>
                    <a:pt x="71" y="81"/>
                  </a:lnTo>
                </a:path>
              </a:pathLst>
            </a:custGeom>
            <a:solidFill>
              <a:srgbClr val="CCECFF"/>
            </a:solidFill>
            <a:ln w="0">
              <a:solidFill>
                <a:schemeClr val="accent1">
                  <a:lumMod val="75000"/>
                </a:schemeClr>
              </a:solidFill>
              <a:round/>
              <a:headEnd/>
              <a:tailEnd/>
            </a:ln>
          </p:spPr>
          <p:txBody>
            <a:bodyPr/>
            <a:lstStyle/>
            <a:p>
              <a:endParaRPr lang="en-US" sz="2000" b="1">
                <a:solidFill>
                  <a:srgbClr val="002060"/>
                </a:solidFill>
              </a:endParaRPr>
            </a:p>
          </p:txBody>
        </p:sp>
      </p:grpSp>
      <p:grpSp>
        <p:nvGrpSpPr>
          <p:cNvPr id="140" name="Group 45"/>
          <p:cNvGrpSpPr>
            <a:grpSpLocks/>
          </p:cNvGrpSpPr>
          <p:nvPr/>
        </p:nvGrpSpPr>
        <p:grpSpPr bwMode="auto">
          <a:xfrm>
            <a:off x="4859337" y="2401888"/>
            <a:ext cx="161925" cy="2690812"/>
            <a:chOff x="3592" y="1625"/>
            <a:chExt cx="102" cy="1695"/>
          </a:xfrm>
        </p:grpSpPr>
        <p:sp>
          <p:nvSpPr>
            <p:cNvPr id="141" name="Line 46"/>
            <p:cNvSpPr>
              <a:spLocks noChangeShapeType="1"/>
            </p:cNvSpPr>
            <p:nvPr/>
          </p:nvSpPr>
          <p:spPr bwMode="auto">
            <a:xfrm>
              <a:off x="3654" y="1625"/>
              <a:ext cx="1" cy="1574"/>
            </a:xfrm>
            <a:prstGeom prst="line">
              <a:avLst/>
            </a:prstGeom>
            <a:noFill/>
            <a:ln w="38100">
              <a:solidFill>
                <a:schemeClr val="accent1">
                  <a:lumMod val="75000"/>
                </a:schemeClr>
              </a:solidFill>
              <a:round/>
              <a:headEnd/>
              <a:tailEnd/>
            </a:ln>
          </p:spPr>
          <p:txBody>
            <a:bodyPr/>
            <a:lstStyle/>
            <a:p>
              <a:endParaRPr lang="en-US" sz="2000" b="1">
                <a:solidFill>
                  <a:srgbClr val="002060"/>
                </a:solidFill>
              </a:endParaRPr>
            </a:p>
          </p:txBody>
        </p:sp>
        <p:sp>
          <p:nvSpPr>
            <p:cNvPr id="142" name="Freeform 47"/>
            <p:cNvSpPr>
              <a:spLocks/>
            </p:cNvSpPr>
            <p:nvPr/>
          </p:nvSpPr>
          <p:spPr bwMode="auto">
            <a:xfrm>
              <a:off x="3592" y="3156"/>
              <a:ext cx="102" cy="164"/>
            </a:xfrm>
            <a:custGeom>
              <a:avLst/>
              <a:gdLst>
                <a:gd name="T0" fmla="*/ 71 w 102"/>
                <a:gd name="T1" fmla="*/ 81 h 164"/>
                <a:gd name="T2" fmla="*/ 81 w 102"/>
                <a:gd name="T3" fmla="*/ 50 h 164"/>
                <a:gd name="T4" fmla="*/ 93 w 102"/>
                <a:gd name="T5" fmla="*/ 31 h 164"/>
                <a:gd name="T6" fmla="*/ 102 w 102"/>
                <a:gd name="T7" fmla="*/ 0 h 164"/>
                <a:gd name="T8" fmla="*/ 71 w 102"/>
                <a:gd name="T9" fmla="*/ 0 h 164"/>
                <a:gd name="T10" fmla="*/ 31 w 102"/>
                <a:gd name="T11" fmla="*/ 0 h 164"/>
                <a:gd name="T12" fmla="*/ 0 w 102"/>
                <a:gd name="T13" fmla="*/ 0 h 164"/>
                <a:gd name="T14" fmla="*/ 10 w 102"/>
                <a:gd name="T15" fmla="*/ 20 h 164"/>
                <a:gd name="T16" fmla="*/ 19 w 102"/>
                <a:gd name="T17" fmla="*/ 50 h 164"/>
                <a:gd name="T18" fmla="*/ 31 w 102"/>
                <a:gd name="T19" fmla="*/ 81 h 164"/>
                <a:gd name="T20" fmla="*/ 41 w 102"/>
                <a:gd name="T21" fmla="*/ 112 h 164"/>
                <a:gd name="T22" fmla="*/ 50 w 102"/>
                <a:gd name="T23" fmla="*/ 143 h 164"/>
                <a:gd name="T24" fmla="*/ 50 w 102"/>
                <a:gd name="T25" fmla="*/ 164 h 164"/>
                <a:gd name="T26" fmla="*/ 50 w 102"/>
                <a:gd name="T27" fmla="*/ 143 h 164"/>
                <a:gd name="T28" fmla="*/ 62 w 102"/>
                <a:gd name="T29" fmla="*/ 112 h 164"/>
                <a:gd name="T30" fmla="*/ 71 w 10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4"/>
                <a:gd name="T50" fmla="*/ 102 w 10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4">
                  <a:moveTo>
                    <a:pt x="71" y="81"/>
                  </a:moveTo>
                  <a:lnTo>
                    <a:pt x="81" y="50"/>
                  </a:lnTo>
                  <a:lnTo>
                    <a:pt x="93" y="31"/>
                  </a:lnTo>
                  <a:lnTo>
                    <a:pt x="102" y="0"/>
                  </a:lnTo>
                  <a:lnTo>
                    <a:pt x="71" y="0"/>
                  </a:lnTo>
                  <a:lnTo>
                    <a:pt x="31" y="0"/>
                  </a:lnTo>
                  <a:lnTo>
                    <a:pt x="0" y="0"/>
                  </a:lnTo>
                  <a:lnTo>
                    <a:pt x="10" y="20"/>
                  </a:lnTo>
                  <a:lnTo>
                    <a:pt x="19" y="50"/>
                  </a:lnTo>
                  <a:lnTo>
                    <a:pt x="31" y="81"/>
                  </a:lnTo>
                  <a:lnTo>
                    <a:pt x="41" y="112"/>
                  </a:lnTo>
                  <a:lnTo>
                    <a:pt x="50" y="143"/>
                  </a:lnTo>
                  <a:lnTo>
                    <a:pt x="50" y="164"/>
                  </a:lnTo>
                  <a:lnTo>
                    <a:pt x="50" y="143"/>
                  </a:lnTo>
                  <a:lnTo>
                    <a:pt x="62" y="112"/>
                  </a:lnTo>
                  <a:lnTo>
                    <a:pt x="71" y="81"/>
                  </a:lnTo>
                  <a:close/>
                </a:path>
              </a:pathLst>
            </a:custGeom>
            <a:solidFill>
              <a:srgbClr val="FFFFFF"/>
            </a:solidFill>
            <a:ln w="9525">
              <a:noFill/>
              <a:round/>
              <a:headEnd/>
              <a:tailEnd/>
            </a:ln>
          </p:spPr>
          <p:txBody>
            <a:bodyPr/>
            <a:lstStyle/>
            <a:p>
              <a:endParaRPr lang="en-US" sz="2000" b="1">
                <a:solidFill>
                  <a:srgbClr val="002060"/>
                </a:solidFill>
              </a:endParaRPr>
            </a:p>
          </p:txBody>
        </p:sp>
        <p:sp>
          <p:nvSpPr>
            <p:cNvPr id="143" name="Freeform 48"/>
            <p:cNvSpPr>
              <a:spLocks/>
            </p:cNvSpPr>
            <p:nvPr/>
          </p:nvSpPr>
          <p:spPr bwMode="auto">
            <a:xfrm>
              <a:off x="3592" y="3156"/>
              <a:ext cx="102" cy="164"/>
            </a:xfrm>
            <a:custGeom>
              <a:avLst/>
              <a:gdLst>
                <a:gd name="T0" fmla="*/ 71 w 102"/>
                <a:gd name="T1" fmla="*/ 81 h 164"/>
                <a:gd name="T2" fmla="*/ 81 w 102"/>
                <a:gd name="T3" fmla="*/ 50 h 164"/>
                <a:gd name="T4" fmla="*/ 93 w 102"/>
                <a:gd name="T5" fmla="*/ 31 h 164"/>
                <a:gd name="T6" fmla="*/ 102 w 102"/>
                <a:gd name="T7" fmla="*/ 0 h 164"/>
                <a:gd name="T8" fmla="*/ 71 w 102"/>
                <a:gd name="T9" fmla="*/ 0 h 164"/>
                <a:gd name="T10" fmla="*/ 31 w 102"/>
                <a:gd name="T11" fmla="*/ 0 h 164"/>
                <a:gd name="T12" fmla="*/ 0 w 102"/>
                <a:gd name="T13" fmla="*/ 0 h 164"/>
                <a:gd name="T14" fmla="*/ 10 w 102"/>
                <a:gd name="T15" fmla="*/ 20 h 164"/>
                <a:gd name="T16" fmla="*/ 19 w 102"/>
                <a:gd name="T17" fmla="*/ 50 h 164"/>
                <a:gd name="T18" fmla="*/ 31 w 102"/>
                <a:gd name="T19" fmla="*/ 81 h 164"/>
                <a:gd name="T20" fmla="*/ 41 w 102"/>
                <a:gd name="T21" fmla="*/ 112 h 164"/>
                <a:gd name="T22" fmla="*/ 50 w 102"/>
                <a:gd name="T23" fmla="*/ 143 h 164"/>
                <a:gd name="T24" fmla="*/ 50 w 102"/>
                <a:gd name="T25" fmla="*/ 164 h 164"/>
                <a:gd name="T26" fmla="*/ 50 w 102"/>
                <a:gd name="T27" fmla="*/ 143 h 164"/>
                <a:gd name="T28" fmla="*/ 62 w 102"/>
                <a:gd name="T29" fmla="*/ 112 h 164"/>
                <a:gd name="T30" fmla="*/ 71 w 102"/>
                <a:gd name="T31" fmla="*/ 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4"/>
                <a:gd name="T50" fmla="*/ 102 w 102"/>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4">
                  <a:moveTo>
                    <a:pt x="71" y="81"/>
                  </a:moveTo>
                  <a:lnTo>
                    <a:pt x="81" y="50"/>
                  </a:lnTo>
                  <a:lnTo>
                    <a:pt x="93" y="31"/>
                  </a:lnTo>
                  <a:lnTo>
                    <a:pt x="102" y="0"/>
                  </a:lnTo>
                  <a:lnTo>
                    <a:pt x="71" y="0"/>
                  </a:lnTo>
                  <a:lnTo>
                    <a:pt x="31" y="0"/>
                  </a:lnTo>
                  <a:lnTo>
                    <a:pt x="0" y="0"/>
                  </a:lnTo>
                  <a:lnTo>
                    <a:pt x="10" y="20"/>
                  </a:lnTo>
                  <a:lnTo>
                    <a:pt x="19" y="50"/>
                  </a:lnTo>
                  <a:lnTo>
                    <a:pt x="31" y="81"/>
                  </a:lnTo>
                  <a:lnTo>
                    <a:pt x="41" y="112"/>
                  </a:lnTo>
                  <a:lnTo>
                    <a:pt x="50" y="143"/>
                  </a:lnTo>
                  <a:lnTo>
                    <a:pt x="50" y="164"/>
                  </a:lnTo>
                  <a:lnTo>
                    <a:pt x="50" y="143"/>
                  </a:lnTo>
                  <a:lnTo>
                    <a:pt x="62" y="112"/>
                  </a:lnTo>
                  <a:lnTo>
                    <a:pt x="71" y="81"/>
                  </a:lnTo>
                </a:path>
              </a:pathLst>
            </a:custGeom>
            <a:solidFill>
              <a:srgbClr val="CCECFF"/>
            </a:solidFill>
            <a:ln w="0">
              <a:solidFill>
                <a:srgbClr val="CCECFF"/>
              </a:solidFill>
              <a:round/>
              <a:headEnd/>
              <a:tailEnd/>
            </a:ln>
          </p:spPr>
          <p:txBody>
            <a:bodyPr/>
            <a:lstStyle/>
            <a:p>
              <a:endParaRPr lang="en-US" sz="2000" b="1">
                <a:solidFill>
                  <a:srgbClr val="002060"/>
                </a:solidFill>
              </a:endParaRPr>
            </a:p>
          </p:txBody>
        </p:sp>
      </p:grpSp>
      <p:sp>
        <p:nvSpPr>
          <p:cNvPr id="144" name="Rectangle 49"/>
          <p:cNvSpPr>
            <a:spLocks noChangeArrowheads="1"/>
          </p:cNvSpPr>
          <p:nvPr/>
        </p:nvSpPr>
        <p:spPr bwMode="auto">
          <a:xfrm>
            <a:off x="1287462" y="1825625"/>
            <a:ext cx="996683" cy="307777"/>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2000" b="1" dirty="0">
                <a:solidFill>
                  <a:srgbClr val="002060"/>
                </a:solidFill>
              </a:rPr>
              <a:t>Breakfast</a:t>
            </a:r>
          </a:p>
        </p:txBody>
      </p:sp>
      <p:sp>
        <p:nvSpPr>
          <p:cNvPr id="145" name="Rectangle 50"/>
          <p:cNvSpPr>
            <a:spLocks noChangeArrowheads="1"/>
          </p:cNvSpPr>
          <p:nvPr/>
        </p:nvSpPr>
        <p:spPr bwMode="auto">
          <a:xfrm>
            <a:off x="2852737" y="1825625"/>
            <a:ext cx="621965" cy="307777"/>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2000" b="1">
                <a:solidFill>
                  <a:srgbClr val="002060"/>
                </a:solidFill>
              </a:rPr>
              <a:t>Lunch</a:t>
            </a:r>
          </a:p>
        </p:txBody>
      </p:sp>
      <p:sp>
        <p:nvSpPr>
          <p:cNvPr id="146" name="Rectangle 51"/>
          <p:cNvSpPr>
            <a:spLocks noChangeArrowheads="1"/>
          </p:cNvSpPr>
          <p:nvPr/>
        </p:nvSpPr>
        <p:spPr bwMode="auto">
          <a:xfrm>
            <a:off x="4581525" y="1825625"/>
            <a:ext cx="706925" cy="307777"/>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2000" b="1">
                <a:solidFill>
                  <a:srgbClr val="002060"/>
                </a:solidFill>
              </a:rPr>
              <a:t>Dinner</a:t>
            </a:r>
          </a:p>
        </p:txBody>
      </p:sp>
      <p:grpSp>
        <p:nvGrpSpPr>
          <p:cNvPr id="147" name="Group 52"/>
          <p:cNvGrpSpPr>
            <a:grpSpLocks/>
          </p:cNvGrpSpPr>
          <p:nvPr/>
        </p:nvGrpSpPr>
        <p:grpSpPr bwMode="auto">
          <a:xfrm>
            <a:off x="555625" y="2271713"/>
            <a:ext cx="8393112" cy="3332162"/>
            <a:chOff x="871" y="1542"/>
            <a:chExt cx="5287" cy="2099"/>
          </a:xfrm>
        </p:grpSpPr>
        <p:sp>
          <p:nvSpPr>
            <p:cNvPr id="148" name="Freeform 53"/>
            <p:cNvSpPr>
              <a:spLocks/>
            </p:cNvSpPr>
            <p:nvPr/>
          </p:nvSpPr>
          <p:spPr bwMode="auto">
            <a:xfrm>
              <a:off x="871" y="1542"/>
              <a:ext cx="4763" cy="2096"/>
            </a:xfrm>
            <a:custGeom>
              <a:avLst/>
              <a:gdLst>
                <a:gd name="T0" fmla="*/ 0 w 4763"/>
                <a:gd name="T1" fmla="*/ 2096 h 2096"/>
                <a:gd name="T2" fmla="*/ 0 w 4763"/>
                <a:gd name="T3" fmla="*/ 2003 h 2096"/>
                <a:gd name="T4" fmla="*/ 9 w 4763"/>
                <a:gd name="T5" fmla="*/ 2003 h 2096"/>
                <a:gd name="T6" fmla="*/ 21 w 4763"/>
                <a:gd name="T7" fmla="*/ 2003 h 2096"/>
                <a:gd name="T8" fmla="*/ 40 w 4763"/>
                <a:gd name="T9" fmla="*/ 2003 h 2096"/>
                <a:gd name="T10" fmla="*/ 52 w 4763"/>
                <a:gd name="T11" fmla="*/ 2003 h 2096"/>
                <a:gd name="T12" fmla="*/ 71 w 4763"/>
                <a:gd name="T13" fmla="*/ 2003 h 2096"/>
                <a:gd name="T14" fmla="*/ 102 w 4763"/>
                <a:gd name="T15" fmla="*/ 2003 h 2096"/>
                <a:gd name="T16" fmla="*/ 123 w 4763"/>
                <a:gd name="T17" fmla="*/ 2003 h 2096"/>
                <a:gd name="T18" fmla="*/ 154 w 4763"/>
                <a:gd name="T19" fmla="*/ 1994 h 2096"/>
                <a:gd name="T20" fmla="*/ 185 w 4763"/>
                <a:gd name="T21" fmla="*/ 1994 h 2096"/>
                <a:gd name="T22" fmla="*/ 215 w 4763"/>
                <a:gd name="T23" fmla="*/ 1994 h 2096"/>
                <a:gd name="T24" fmla="*/ 256 w 4763"/>
                <a:gd name="T25" fmla="*/ 1994 h 2096"/>
                <a:gd name="T26" fmla="*/ 287 w 4763"/>
                <a:gd name="T27" fmla="*/ 1984 h 2096"/>
                <a:gd name="T28" fmla="*/ 329 w 4763"/>
                <a:gd name="T29" fmla="*/ 1984 h 2096"/>
                <a:gd name="T30" fmla="*/ 360 w 4763"/>
                <a:gd name="T31" fmla="*/ 1973 h 2096"/>
                <a:gd name="T32" fmla="*/ 390 w 4763"/>
                <a:gd name="T33" fmla="*/ 1973 h 2096"/>
                <a:gd name="T34" fmla="*/ 431 w 4763"/>
                <a:gd name="T35" fmla="*/ 1963 h 2096"/>
                <a:gd name="T36" fmla="*/ 462 w 4763"/>
                <a:gd name="T37" fmla="*/ 1953 h 2096"/>
                <a:gd name="T38" fmla="*/ 502 w 4763"/>
                <a:gd name="T39" fmla="*/ 1942 h 2096"/>
                <a:gd name="T40" fmla="*/ 533 w 4763"/>
                <a:gd name="T41" fmla="*/ 1932 h 2096"/>
                <a:gd name="T42" fmla="*/ 564 w 4763"/>
                <a:gd name="T43" fmla="*/ 1923 h 2096"/>
                <a:gd name="T44" fmla="*/ 585 w 4763"/>
                <a:gd name="T45" fmla="*/ 1911 h 2096"/>
                <a:gd name="T46" fmla="*/ 616 w 4763"/>
                <a:gd name="T47" fmla="*/ 1892 h 2096"/>
                <a:gd name="T48" fmla="*/ 637 w 4763"/>
                <a:gd name="T49" fmla="*/ 1880 h 2096"/>
                <a:gd name="T50" fmla="*/ 656 w 4763"/>
                <a:gd name="T51" fmla="*/ 1861 h 2096"/>
                <a:gd name="T52" fmla="*/ 677 w 4763"/>
                <a:gd name="T53" fmla="*/ 1840 h 2096"/>
                <a:gd name="T54" fmla="*/ 687 w 4763"/>
                <a:gd name="T55" fmla="*/ 1819 h 2096"/>
                <a:gd name="T56" fmla="*/ 698 w 4763"/>
                <a:gd name="T57" fmla="*/ 1809 h 2096"/>
                <a:gd name="T58" fmla="*/ 718 w 4763"/>
                <a:gd name="T59" fmla="*/ 1778 h 2096"/>
                <a:gd name="T60" fmla="*/ 748 w 4763"/>
                <a:gd name="T61" fmla="*/ 1738 h 2096"/>
                <a:gd name="T62" fmla="*/ 770 w 4763"/>
                <a:gd name="T63" fmla="*/ 1707 h 2096"/>
                <a:gd name="T64" fmla="*/ 791 w 4763"/>
                <a:gd name="T65" fmla="*/ 1676 h 2096"/>
                <a:gd name="T66" fmla="*/ 800 w 4763"/>
                <a:gd name="T67" fmla="*/ 1664 h 2096"/>
                <a:gd name="T68" fmla="*/ 954 w 4763"/>
                <a:gd name="T69" fmla="*/ 0 h 2096"/>
                <a:gd name="T70" fmla="*/ 1006 w 4763"/>
                <a:gd name="T71" fmla="*/ 1202 h 2096"/>
                <a:gd name="T72" fmla="*/ 1108 w 4763"/>
                <a:gd name="T73" fmla="*/ 1337 h 2096"/>
                <a:gd name="T74" fmla="*/ 1210 w 4763"/>
                <a:gd name="T75" fmla="*/ 1686 h 2096"/>
                <a:gd name="T76" fmla="*/ 1457 w 4763"/>
                <a:gd name="T77" fmla="*/ 1849 h 2096"/>
                <a:gd name="T78" fmla="*/ 1653 w 4763"/>
                <a:gd name="T79" fmla="*/ 1830 h 2096"/>
                <a:gd name="T80" fmla="*/ 1838 w 4763"/>
                <a:gd name="T81" fmla="*/ 740 h 2096"/>
                <a:gd name="T82" fmla="*/ 1899 w 4763"/>
                <a:gd name="T83" fmla="*/ 740 h 2096"/>
                <a:gd name="T84" fmla="*/ 1992 w 4763"/>
                <a:gd name="T85" fmla="*/ 1285 h 2096"/>
                <a:gd name="T86" fmla="*/ 2075 w 4763"/>
                <a:gd name="T87" fmla="*/ 1347 h 2096"/>
                <a:gd name="T88" fmla="*/ 2125 w 4763"/>
                <a:gd name="T89" fmla="*/ 1593 h 2096"/>
                <a:gd name="T90" fmla="*/ 2269 w 4763"/>
                <a:gd name="T91" fmla="*/ 1676 h 2096"/>
                <a:gd name="T92" fmla="*/ 2402 w 4763"/>
                <a:gd name="T93" fmla="*/ 1871 h 2096"/>
                <a:gd name="T94" fmla="*/ 2721 w 4763"/>
                <a:gd name="T95" fmla="*/ 1911 h 2096"/>
                <a:gd name="T96" fmla="*/ 2823 w 4763"/>
                <a:gd name="T97" fmla="*/ 1819 h 2096"/>
                <a:gd name="T98" fmla="*/ 3008 w 4763"/>
                <a:gd name="T99" fmla="*/ 823 h 2096"/>
                <a:gd name="T100" fmla="*/ 3121 w 4763"/>
                <a:gd name="T101" fmla="*/ 801 h 2096"/>
                <a:gd name="T102" fmla="*/ 3264 w 4763"/>
                <a:gd name="T103" fmla="*/ 1337 h 2096"/>
                <a:gd name="T104" fmla="*/ 3531 w 4763"/>
                <a:gd name="T105" fmla="*/ 1695 h 2096"/>
                <a:gd name="T106" fmla="*/ 3830 w 4763"/>
                <a:gd name="T107" fmla="*/ 1830 h 2096"/>
                <a:gd name="T108" fmla="*/ 4465 w 4763"/>
                <a:gd name="T109" fmla="*/ 1953 h 2096"/>
                <a:gd name="T110" fmla="*/ 4763 w 4763"/>
                <a:gd name="T111" fmla="*/ 1984 h 2096"/>
                <a:gd name="T112" fmla="*/ 4763 w 4763"/>
                <a:gd name="T113" fmla="*/ 2096 h 2096"/>
                <a:gd name="T114" fmla="*/ 0 w 4763"/>
                <a:gd name="T115" fmla="*/ 2096 h 2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2096"/>
                <a:gd name="T176" fmla="*/ 4763 w 4763"/>
                <a:gd name="T177" fmla="*/ 2096 h 2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close/>
                </a:path>
              </a:pathLst>
            </a:custGeom>
            <a:solidFill>
              <a:srgbClr val="92D050"/>
            </a:solidFill>
            <a:ln w="9525">
              <a:noFill/>
              <a:round/>
              <a:headEnd/>
              <a:tailEnd/>
            </a:ln>
          </p:spPr>
          <p:txBody>
            <a:bodyPr/>
            <a:lstStyle/>
            <a:p>
              <a:endParaRPr lang="en-US" sz="2000" b="1">
                <a:solidFill>
                  <a:srgbClr val="002060"/>
                </a:solidFill>
              </a:endParaRPr>
            </a:p>
          </p:txBody>
        </p:sp>
        <p:sp>
          <p:nvSpPr>
            <p:cNvPr id="149" name="Rectangle 54"/>
            <p:cNvSpPr>
              <a:spLocks noChangeArrowheads="1"/>
            </p:cNvSpPr>
            <p:nvPr/>
          </p:nvSpPr>
          <p:spPr bwMode="auto">
            <a:xfrm>
              <a:off x="5631" y="3524"/>
              <a:ext cx="527" cy="117"/>
            </a:xfrm>
            <a:prstGeom prst="rect">
              <a:avLst/>
            </a:prstGeom>
            <a:solidFill>
              <a:srgbClr val="92D050"/>
            </a:solidFill>
            <a:ln w="12700">
              <a:solidFill>
                <a:srgbClr val="92D050"/>
              </a:solidFill>
              <a:miter lim="800000"/>
              <a:headEnd type="none" w="sm" len="sm"/>
              <a:tailEnd type="none" w="sm" len="sm"/>
            </a:ln>
          </p:spPr>
          <p:txBody>
            <a:bodyPr wrap="none" anchor="ctr"/>
            <a:lstStyle/>
            <a:p>
              <a:endParaRPr lang="en-US" sz="2000" b="1">
                <a:solidFill>
                  <a:srgbClr val="002060"/>
                </a:solidFill>
              </a:endParaRPr>
            </a:p>
          </p:txBody>
        </p:sp>
      </p:grpSp>
      <p:sp>
        <p:nvSpPr>
          <p:cNvPr id="150" name="Rectangle 55"/>
          <p:cNvSpPr>
            <a:spLocks noChangeArrowheads="1"/>
          </p:cNvSpPr>
          <p:nvPr/>
        </p:nvSpPr>
        <p:spPr bwMode="auto">
          <a:xfrm>
            <a:off x="8786812" y="5734050"/>
            <a:ext cx="379912"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8:00</a:t>
            </a:r>
          </a:p>
        </p:txBody>
      </p:sp>
      <p:sp>
        <p:nvSpPr>
          <p:cNvPr id="151" name="Freeform 56"/>
          <p:cNvSpPr>
            <a:spLocks/>
          </p:cNvSpPr>
          <p:nvPr/>
        </p:nvSpPr>
        <p:spPr bwMode="auto">
          <a:xfrm>
            <a:off x="8250237" y="5232400"/>
            <a:ext cx="687388" cy="222250"/>
          </a:xfrm>
          <a:custGeom>
            <a:avLst/>
            <a:gdLst>
              <a:gd name="T0" fmla="*/ 0 w 433"/>
              <a:gd name="T1" fmla="*/ 129 h 140"/>
              <a:gd name="T2" fmla="*/ 386 w 433"/>
              <a:gd name="T3" fmla="*/ 0 h 140"/>
              <a:gd name="T4" fmla="*/ 433 w 433"/>
              <a:gd name="T5" fmla="*/ 140 h 140"/>
              <a:gd name="T6" fmla="*/ 0 w 433"/>
              <a:gd name="T7" fmla="*/ 129 h 140"/>
              <a:gd name="T8" fmla="*/ 0 60000 65536"/>
              <a:gd name="T9" fmla="*/ 0 60000 65536"/>
              <a:gd name="T10" fmla="*/ 0 60000 65536"/>
              <a:gd name="T11" fmla="*/ 0 60000 65536"/>
              <a:gd name="T12" fmla="*/ 0 w 433"/>
              <a:gd name="T13" fmla="*/ 0 h 140"/>
              <a:gd name="T14" fmla="*/ 433 w 433"/>
              <a:gd name="T15" fmla="*/ 140 h 140"/>
            </a:gdLst>
            <a:ahLst/>
            <a:cxnLst>
              <a:cxn ang="T8">
                <a:pos x="T0" y="T1"/>
              </a:cxn>
              <a:cxn ang="T9">
                <a:pos x="T2" y="T3"/>
              </a:cxn>
              <a:cxn ang="T10">
                <a:pos x="T4" y="T5"/>
              </a:cxn>
              <a:cxn ang="T11">
                <a:pos x="T6" y="T7"/>
              </a:cxn>
            </a:cxnLst>
            <a:rect l="T12" t="T13" r="T14" b="T15"/>
            <a:pathLst>
              <a:path w="433" h="140">
                <a:moveTo>
                  <a:pt x="0" y="129"/>
                </a:moveTo>
                <a:cubicBezTo>
                  <a:pt x="129" y="86"/>
                  <a:pt x="257" y="43"/>
                  <a:pt x="386" y="0"/>
                </a:cubicBezTo>
                <a:lnTo>
                  <a:pt x="433" y="140"/>
                </a:lnTo>
                <a:lnTo>
                  <a:pt x="0" y="129"/>
                </a:lnTo>
                <a:close/>
              </a:path>
            </a:pathLst>
          </a:custGeom>
          <a:solidFill>
            <a:srgbClr val="92D050"/>
          </a:solidFill>
          <a:ln w="12700">
            <a:noFill/>
            <a:round/>
            <a:headEnd type="none" w="sm" len="sm"/>
            <a:tailEnd type="none" w="sm" len="sm"/>
          </a:ln>
        </p:spPr>
        <p:txBody>
          <a:bodyPr wrap="none" anchor="ctr"/>
          <a:lstStyle/>
          <a:p>
            <a:endParaRPr lang="en-US" sz="2000" b="1">
              <a:solidFill>
                <a:srgbClr val="002060"/>
              </a:solidFill>
            </a:endParaRPr>
          </a:p>
        </p:txBody>
      </p:sp>
      <p:sp>
        <p:nvSpPr>
          <p:cNvPr id="152" name="Freeform 57"/>
          <p:cNvSpPr>
            <a:spLocks/>
          </p:cNvSpPr>
          <p:nvPr/>
        </p:nvSpPr>
        <p:spPr bwMode="auto">
          <a:xfrm>
            <a:off x="1557337" y="6005513"/>
            <a:ext cx="306388"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425"/>
              <a:gd name="T26" fmla="*/ 193 w 193"/>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a:solidFill>
              <a:srgbClr val="FF0000"/>
            </a:solidFill>
            <a:round/>
            <a:headEnd/>
            <a:tailEnd/>
          </a:ln>
        </p:spPr>
        <p:txBody>
          <a:bodyPr/>
          <a:lstStyle/>
          <a:p>
            <a:endParaRPr lang="en-US" sz="2000" b="1">
              <a:solidFill>
                <a:srgbClr val="002060"/>
              </a:solidFill>
            </a:endParaRPr>
          </a:p>
        </p:txBody>
      </p:sp>
      <p:sp>
        <p:nvSpPr>
          <p:cNvPr id="153" name="Freeform 58"/>
          <p:cNvSpPr>
            <a:spLocks/>
          </p:cNvSpPr>
          <p:nvPr/>
        </p:nvSpPr>
        <p:spPr bwMode="auto">
          <a:xfrm>
            <a:off x="4784725" y="5983288"/>
            <a:ext cx="304800"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425"/>
              <a:gd name="T26" fmla="*/ 193 w 193"/>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a:solidFill>
              <a:srgbClr val="FF0000"/>
            </a:solidFill>
            <a:round/>
            <a:headEnd/>
            <a:tailEnd/>
          </a:ln>
        </p:spPr>
        <p:txBody>
          <a:bodyPr/>
          <a:lstStyle/>
          <a:p>
            <a:endParaRPr lang="en-US" sz="2000" b="1">
              <a:solidFill>
                <a:srgbClr val="002060"/>
              </a:solidFill>
            </a:endParaRPr>
          </a:p>
        </p:txBody>
      </p:sp>
      <p:sp>
        <p:nvSpPr>
          <p:cNvPr id="154" name="Freeform 59"/>
          <p:cNvSpPr>
            <a:spLocks/>
          </p:cNvSpPr>
          <p:nvPr/>
        </p:nvSpPr>
        <p:spPr bwMode="auto">
          <a:xfrm>
            <a:off x="3021012" y="5995988"/>
            <a:ext cx="306388"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425"/>
              <a:gd name="T26" fmla="*/ 193 w 193"/>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a:solidFill>
              <a:srgbClr val="FF0000"/>
            </a:solidFill>
            <a:round/>
            <a:headEnd/>
            <a:tailEnd/>
          </a:ln>
        </p:spPr>
        <p:txBody>
          <a:bodyPr/>
          <a:lstStyle/>
          <a:p>
            <a:endParaRPr lang="en-US" sz="2000" b="1">
              <a:solidFill>
                <a:srgbClr val="002060"/>
              </a:solidFill>
            </a:endParaRPr>
          </a:p>
        </p:txBody>
      </p:sp>
      <p:sp>
        <p:nvSpPr>
          <p:cNvPr id="155" name="Rectangle 60"/>
          <p:cNvSpPr>
            <a:spLocks noChangeArrowheads="1"/>
          </p:cNvSpPr>
          <p:nvPr/>
        </p:nvSpPr>
        <p:spPr bwMode="auto">
          <a:xfrm>
            <a:off x="2657475" y="5729288"/>
            <a:ext cx="488916"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12:00</a:t>
            </a:r>
          </a:p>
        </p:txBody>
      </p:sp>
      <p:sp>
        <p:nvSpPr>
          <p:cNvPr id="156" name="Rectangle 61"/>
          <p:cNvSpPr>
            <a:spLocks noChangeArrowheads="1"/>
          </p:cNvSpPr>
          <p:nvPr/>
        </p:nvSpPr>
        <p:spPr bwMode="auto">
          <a:xfrm>
            <a:off x="1403350" y="5729288"/>
            <a:ext cx="379912" cy="246221"/>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1600" b="1">
                <a:solidFill>
                  <a:srgbClr val="002060"/>
                </a:solidFill>
              </a:rPr>
              <a:t>8:00</a:t>
            </a:r>
          </a:p>
        </p:txBody>
      </p:sp>
      <p:sp>
        <p:nvSpPr>
          <p:cNvPr id="157" name="Rectangle 62"/>
          <p:cNvSpPr>
            <a:spLocks noChangeArrowheads="1"/>
          </p:cNvSpPr>
          <p:nvPr/>
        </p:nvSpPr>
        <p:spPr bwMode="auto">
          <a:xfrm>
            <a:off x="4210050" y="6062663"/>
            <a:ext cx="517770" cy="307777"/>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2000" b="1">
                <a:solidFill>
                  <a:srgbClr val="002060"/>
                </a:solidFill>
              </a:rPr>
              <a:t>Time</a:t>
            </a:r>
          </a:p>
        </p:txBody>
      </p:sp>
      <p:sp>
        <p:nvSpPr>
          <p:cNvPr id="158" name="Freeform 63"/>
          <p:cNvSpPr>
            <a:spLocks/>
          </p:cNvSpPr>
          <p:nvPr/>
        </p:nvSpPr>
        <p:spPr bwMode="auto">
          <a:xfrm>
            <a:off x="1747837" y="3671888"/>
            <a:ext cx="819150" cy="1519237"/>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a:solidFill>
              <a:srgbClr val="66FFFF"/>
            </a:solidFill>
            <a:round/>
            <a:headEnd type="none" w="sm" len="sm"/>
            <a:tailEnd type="none" w="sm" len="sm"/>
          </a:ln>
        </p:spPr>
        <p:txBody>
          <a:bodyPr/>
          <a:lstStyle/>
          <a:p>
            <a:endParaRPr lang="en-US" sz="2000" b="1">
              <a:solidFill>
                <a:srgbClr val="002060"/>
              </a:solidFill>
            </a:endParaRPr>
          </a:p>
        </p:txBody>
      </p:sp>
      <p:sp>
        <p:nvSpPr>
          <p:cNvPr id="159" name="Freeform 64"/>
          <p:cNvSpPr>
            <a:spLocks/>
          </p:cNvSpPr>
          <p:nvPr/>
        </p:nvSpPr>
        <p:spPr bwMode="auto">
          <a:xfrm>
            <a:off x="4965700" y="3673475"/>
            <a:ext cx="819150" cy="1519238"/>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a:solidFill>
              <a:srgbClr val="66FFFF"/>
            </a:solidFill>
            <a:round/>
            <a:headEnd type="none" w="sm" len="sm"/>
            <a:tailEnd type="none" w="sm" len="sm"/>
          </a:ln>
        </p:spPr>
        <p:txBody>
          <a:bodyPr/>
          <a:lstStyle/>
          <a:p>
            <a:endParaRPr lang="en-US" sz="2000" b="1">
              <a:solidFill>
                <a:srgbClr val="002060"/>
              </a:solidFill>
            </a:endParaRPr>
          </a:p>
        </p:txBody>
      </p:sp>
      <p:sp>
        <p:nvSpPr>
          <p:cNvPr id="160" name="Freeform 65"/>
          <p:cNvSpPr>
            <a:spLocks/>
          </p:cNvSpPr>
          <p:nvPr/>
        </p:nvSpPr>
        <p:spPr bwMode="auto">
          <a:xfrm>
            <a:off x="3186112" y="3673475"/>
            <a:ext cx="819150" cy="1519238"/>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a:solidFill>
              <a:srgbClr val="66FFFF"/>
            </a:solidFill>
            <a:round/>
            <a:headEnd type="none" w="sm" len="sm"/>
            <a:tailEnd type="none" w="sm" len="sm"/>
          </a:ln>
        </p:spPr>
        <p:txBody>
          <a:bodyPr/>
          <a:lstStyle/>
          <a:p>
            <a:endParaRPr lang="en-US" sz="2000" b="1">
              <a:solidFill>
                <a:srgbClr val="002060"/>
              </a:solidFill>
            </a:endParaRPr>
          </a:p>
        </p:txBody>
      </p:sp>
      <p:sp>
        <p:nvSpPr>
          <p:cNvPr id="161" name="Line 66"/>
          <p:cNvSpPr>
            <a:spLocks noChangeShapeType="1"/>
          </p:cNvSpPr>
          <p:nvPr/>
        </p:nvSpPr>
        <p:spPr bwMode="auto">
          <a:xfrm>
            <a:off x="608012" y="5211763"/>
            <a:ext cx="8250238" cy="0"/>
          </a:xfrm>
          <a:prstGeom prst="line">
            <a:avLst/>
          </a:prstGeom>
          <a:noFill/>
          <a:ln w="76200">
            <a:solidFill>
              <a:schemeClr val="tx1"/>
            </a:solidFill>
            <a:round/>
            <a:headEnd type="none" w="sm" len="sm"/>
            <a:tailEnd type="none" w="sm" len="sm"/>
          </a:ln>
        </p:spPr>
        <p:txBody>
          <a:bodyPr wrap="none" anchor="ctr"/>
          <a:lstStyle/>
          <a:p>
            <a:endParaRPr lang="en-US" sz="2000" b="1">
              <a:solidFill>
                <a:srgbClr val="002060"/>
              </a:solidFill>
            </a:endParaRPr>
          </a:p>
        </p:txBody>
      </p:sp>
      <p:sp>
        <p:nvSpPr>
          <p:cNvPr id="162" name="Freeform 67"/>
          <p:cNvSpPr>
            <a:spLocks/>
          </p:cNvSpPr>
          <p:nvPr/>
        </p:nvSpPr>
        <p:spPr bwMode="auto">
          <a:xfrm>
            <a:off x="5757862" y="5162550"/>
            <a:ext cx="3144838" cy="463550"/>
          </a:xfrm>
          <a:custGeom>
            <a:avLst/>
            <a:gdLst>
              <a:gd name="T0" fmla="*/ 0 w 2496"/>
              <a:gd name="T1" fmla="*/ 400 h 400"/>
              <a:gd name="T2" fmla="*/ 480 w 2496"/>
              <a:gd name="T3" fmla="*/ 64 h 400"/>
              <a:gd name="T4" fmla="*/ 2496 w 2496"/>
              <a:gd name="T5" fmla="*/ 16 h 400"/>
              <a:gd name="T6" fmla="*/ 0 60000 65536"/>
              <a:gd name="T7" fmla="*/ 0 60000 65536"/>
              <a:gd name="T8" fmla="*/ 0 60000 65536"/>
              <a:gd name="T9" fmla="*/ 0 w 2496"/>
              <a:gd name="T10" fmla="*/ 0 h 400"/>
              <a:gd name="T11" fmla="*/ 2496 w 2496"/>
              <a:gd name="T12" fmla="*/ 400 h 400"/>
            </a:gdLst>
            <a:ahLst/>
            <a:cxnLst>
              <a:cxn ang="T6">
                <a:pos x="T0" y="T1"/>
              </a:cxn>
              <a:cxn ang="T7">
                <a:pos x="T2" y="T3"/>
              </a:cxn>
              <a:cxn ang="T8">
                <a:pos x="T4" y="T5"/>
              </a:cxn>
            </a:cxnLst>
            <a:rect l="T9" t="T10" r="T11" b="T12"/>
            <a:pathLst>
              <a:path w="2496" h="400">
                <a:moveTo>
                  <a:pt x="0" y="400"/>
                </a:moveTo>
                <a:cubicBezTo>
                  <a:pt x="32" y="264"/>
                  <a:pt x="64" y="128"/>
                  <a:pt x="480" y="64"/>
                </a:cubicBezTo>
                <a:cubicBezTo>
                  <a:pt x="896" y="0"/>
                  <a:pt x="1696" y="8"/>
                  <a:pt x="2496" y="16"/>
                </a:cubicBezTo>
              </a:path>
            </a:pathLst>
          </a:custGeom>
          <a:noFill/>
          <a:ln w="76200">
            <a:solidFill>
              <a:schemeClr val="tx1"/>
            </a:solidFill>
            <a:round/>
            <a:headEnd/>
            <a:tailEnd/>
          </a:ln>
        </p:spPr>
        <p:txBody>
          <a:bodyPr wrap="none" anchor="ctr"/>
          <a:lstStyle/>
          <a:p>
            <a:endParaRPr lang="en-US" sz="2000" b="1">
              <a:solidFill>
                <a:srgbClr val="002060"/>
              </a:solidFill>
            </a:endParaRPr>
          </a:p>
        </p:txBody>
      </p:sp>
      <p:sp>
        <p:nvSpPr>
          <p:cNvPr id="163" name="Rectangle 68"/>
          <p:cNvSpPr>
            <a:spLocks noChangeArrowheads="1"/>
          </p:cNvSpPr>
          <p:nvPr/>
        </p:nvSpPr>
        <p:spPr bwMode="auto">
          <a:xfrm>
            <a:off x="7050087" y="4595813"/>
            <a:ext cx="1392238" cy="492443"/>
          </a:xfrm>
          <a:prstGeom prst="rect">
            <a:avLst/>
          </a:prstGeom>
          <a:noFill/>
          <a:ln w="9525">
            <a:noFill/>
            <a:miter lim="800000"/>
            <a:headEnd/>
            <a:tailEnd/>
          </a:ln>
        </p:spPr>
        <p:txBody>
          <a:bodyPr lIns="0" tIns="0" rIns="0" bIns="0">
            <a:spAutoFit/>
          </a:bodyPr>
          <a:lstStyle/>
          <a:p>
            <a:pPr eaLnBrk="0" hangingPunct="0">
              <a:lnSpc>
                <a:spcPct val="80000"/>
              </a:lnSpc>
              <a:spcBef>
                <a:spcPct val="0"/>
              </a:spcBef>
            </a:pPr>
            <a:r>
              <a:rPr lang="en-US" sz="2000" b="1">
                <a:solidFill>
                  <a:srgbClr val="002060"/>
                </a:solidFill>
              </a:rPr>
              <a:t>Glargine</a:t>
            </a:r>
          </a:p>
          <a:p>
            <a:pPr eaLnBrk="0" hangingPunct="0">
              <a:lnSpc>
                <a:spcPct val="80000"/>
              </a:lnSpc>
              <a:spcBef>
                <a:spcPct val="0"/>
              </a:spcBef>
            </a:pPr>
            <a:endParaRPr lang="en-US" sz="2000" b="1">
              <a:solidFill>
                <a:srgbClr val="002060"/>
              </a:solidFill>
            </a:endParaRPr>
          </a:p>
        </p:txBody>
      </p:sp>
      <p:sp>
        <p:nvSpPr>
          <p:cNvPr id="164" name="Rectangle 74"/>
          <p:cNvSpPr>
            <a:spLocks noChangeArrowheads="1"/>
          </p:cNvSpPr>
          <p:nvPr/>
        </p:nvSpPr>
        <p:spPr bwMode="auto">
          <a:xfrm rot="16200000">
            <a:off x="-620774" y="3337024"/>
            <a:ext cx="1574149" cy="307777"/>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pPr>
            <a:r>
              <a:rPr lang="en-US" sz="2000" b="1" dirty="0">
                <a:solidFill>
                  <a:srgbClr val="002060"/>
                </a:solidFill>
              </a:rPr>
              <a:t>Plasma insulin</a:t>
            </a:r>
          </a:p>
        </p:txBody>
      </p:sp>
    </p:spTree>
    <p:extLst>
      <p:ext uri="{BB962C8B-B14F-4D97-AF65-F5344CB8AC3E}">
        <p14:creationId xmlns:p14="http://schemas.microsoft.com/office/powerpoint/2010/main" val="3285693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773238"/>
            <a:ext cx="8229600" cy="4525962"/>
          </a:xfrm>
        </p:spPr>
        <p:txBody>
          <a:bodyPr/>
          <a:lstStyle/>
          <a:p>
            <a:pPr>
              <a:defRPr/>
            </a:pPr>
            <a:r>
              <a:rPr lang="en-US" sz="2800" smtClean="0">
                <a:solidFill>
                  <a:srgbClr val="000000"/>
                </a:solidFill>
                <a:latin typeface="Times New Roman" pitchFamily="18" charset="0"/>
                <a:cs typeface="Times New Roman" pitchFamily="18" charset="0"/>
              </a:rPr>
              <a:t>Starting with 0.5-1 unit/kg </a:t>
            </a:r>
          </a:p>
          <a:p>
            <a:pPr marL="109537" indent="0">
              <a:buFont typeface="Wingdings 3" pitchFamily="18" charset="2"/>
              <a:buNone/>
              <a:defRPr/>
            </a:pPr>
            <a:endParaRPr lang="en-US" sz="2800" smtClean="0">
              <a:solidFill>
                <a:srgbClr val="000000"/>
              </a:solidFill>
              <a:latin typeface="Times New Roman" pitchFamily="18" charset="0"/>
              <a:cs typeface="Times New Roman" pitchFamily="18" charset="0"/>
            </a:endParaRPr>
          </a:p>
          <a:p>
            <a:pPr>
              <a:defRPr/>
            </a:pPr>
            <a:r>
              <a:rPr lang="en-US" sz="2800" smtClean="0">
                <a:solidFill>
                  <a:srgbClr val="000000"/>
                </a:solidFill>
                <a:latin typeface="Times New Roman" pitchFamily="18" charset="0"/>
                <a:cs typeface="Times New Roman" pitchFamily="18" charset="0"/>
              </a:rPr>
              <a:t>50 percent of the total daily insulin dose is given as basal and 50 percent as bolus, divided up before breakfast, lunch, and dinner. </a:t>
            </a:r>
            <a:endParaRPr lang="en-US" sz="2400">
              <a:latin typeface="Times New Roman" pitchFamily="18" charset="0"/>
              <a:cs typeface="Times New Roman" pitchFamily="18" charset="0"/>
            </a:endParaRPr>
          </a:p>
        </p:txBody>
      </p:sp>
      <p:sp>
        <p:nvSpPr>
          <p:cNvPr id="3" name="Title 2"/>
          <p:cNvSpPr>
            <a:spLocks noGrp="1"/>
          </p:cNvSpPr>
          <p:nvPr>
            <p:ph type="title"/>
          </p:nvPr>
        </p:nvSpPr>
        <p:spPr>
          <a:xfrm>
            <a:off x="372979" y="0"/>
            <a:ext cx="8428121" cy="1199408"/>
          </a:xfrm>
        </p:spPr>
        <p:txBody>
          <a:bodyPr/>
          <a:lstStyle/>
          <a:p>
            <a:pPr algn="ctr">
              <a:defRPr/>
            </a:pPr>
            <a:r>
              <a:rPr lang="en-US" sz="4000" b="1" smtClean="0">
                <a:effectLst/>
                <a:latin typeface="Times New Roman" pitchFamily="18" charset="0"/>
                <a:cs typeface="Times New Roman" pitchFamily="18" charset="0"/>
              </a:rPr>
              <a:t>Replacement therapy </a:t>
            </a:r>
            <a:endParaRPr lang="en-US" sz="2000" b="1">
              <a:effectLst/>
              <a:latin typeface="Times New Roman" pitchFamily="18" charset="0"/>
              <a:cs typeface="Times New Roman" pitchFamily="18" charset="0"/>
            </a:endParaRPr>
          </a:p>
        </p:txBody>
      </p:sp>
    </p:spTree>
    <p:extLst>
      <p:ext uri="{BB962C8B-B14F-4D97-AF65-F5344CB8AC3E}">
        <p14:creationId xmlns:p14="http://schemas.microsoft.com/office/powerpoint/2010/main" val="143100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4693"/>
            <a:ext cx="8229600" cy="782053"/>
          </a:xfrm>
        </p:spPr>
        <p:txBody>
          <a:bodyPr/>
          <a:lstStyle/>
          <a:p>
            <a:pPr algn="ctr"/>
            <a:r>
              <a:rPr lang="en-US" sz="3000" b="1">
                <a:latin typeface="Times New Roman" pitchFamily="18" charset="0"/>
                <a:cs typeface="Times New Roman" pitchFamily="18" charset="0"/>
              </a:rPr>
              <a:t>Dose: Initial Dosing with basal/Bolus Insulin</a:t>
            </a:r>
            <a:r>
              <a:rPr lang="en-US" sz="3000">
                <a:latin typeface="Times New Roman" pitchFamily="18" charset="0"/>
                <a:cs typeface="Times New Roman" pitchFamily="18" charset="0"/>
              </a:rPr>
              <a:t/>
            </a:r>
            <a:br>
              <a:rPr lang="en-US" sz="3000">
                <a:latin typeface="Times New Roman" pitchFamily="18" charset="0"/>
                <a:cs typeface="Times New Roman" pitchFamily="18" charset="0"/>
              </a:rPr>
            </a:br>
            <a:endParaRPr lang="en-US" sz="3000">
              <a:latin typeface="Times New Roman" pitchFamily="18" charset="0"/>
              <a:cs typeface="Times New Roman" pitchFamily="18" charset="0"/>
            </a:endParaRPr>
          </a:p>
        </p:txBody>
      </p:sp>
      <p:sp>
        <p:nvSpPr>
          <p:cNvPr id="3" name="Rectangle 2"/>
          <p:cNvSpPr/>
          <p:nvPr/>
        </p:nvSpPr>
        <p:spPr>
          <a:xfrm>
            <a:off x="571500" y="1370289"/>
            <a:ext cx="7766384" cy="5262979"/>
          </a:xfrm>
          <a:prstGeom prst="rect">
            <a:avLst/>
          </a:prstGeom>
        </p:spPr>
        <p:txBody>
          <a:bodyPr wrap="square">
            <a:spAutoFit/>
          </a:bodyPr>
          <a:lstStyle/>
          <a:p>
            <a:r>
              <a:rPr lang="en-US" sz="2400" b="1">
                <a:latin typeface="Times New Roman" pitchFamily="18" charset="0"/>
                <a:cs typeface="Times New Roman" pitchFamily="18" charset="0"/>
              </a:rPr>
              <a:t> </a:t>
            </a:r>
            <a:r>
              <a:rPr lang="en-US" sz="2400" smtClean="0">
                <a:latin typeface="Times New Roman" pitchFamily="18" charset="0"/>
                <a:cs typeface="Times New Roman" pitchFamily="18" charset="0"/>
              </a:rPr>
              <a:t>Calculate </a:t>
            </a:r>
            <a:r>
              <a:rPr lang="en-US" sz="2400">
                <a:latin typeface="Times New Roman" pitchFamily="18" charset="0"/>
                <a:cs typeface="Times New Roman" pitchFamily="18" charset="0"/>
              </a:rPr>
              <a:t>total daily </a:t>
            </a:r>
            <a:r>
              <a:rPr lang="en-US" sz="2400">
                <a:latin typeface="Times New Roman" pitchFamily="18" charset="0"/>
                <a:cs typeface="Times New Roman" pitchFamily="18" charset="0"/>
                <a:hlinkClick r:id="rId2"/>
              </a:rPr>
              <a:t>Insulin</a:t>
            </a:r>
            <a:r>
              <a:rPr lang="en-US" sz="2400">
                <a:latin typeface="Times New Roman" pitchFamily="18" charset="0"/>
                <a:cs typeface="Times New Roman" pitchFamily="18" charset="0"/>
              </a:rPr>
              <a:t> (TDI) dose</a:t>
            </a:r>
          </a:p>
          <a:p>
            <a:pPr lvl="1"/>
            <a:r>
              <a:rPr lang="en-US" sz="2400">
                <a:latin typeface="Times New Roman" pitchFamily="18" charset="0"/>
                <a:cs typeface="Times New Roman" pitchFamily="18" charset="0"/>
                <a:hlinkClick r:id="rId3"/>
              </a:rPr>
              <a:t>Ketone</a:t>
            </a:r>
            <a:r>
              <a:rPr lang="en-US" sz="2400">
                <a:latin typeface="Times New Roman" pitchFamily="18" charset="0"/>
                <a:cs typeface="Times New Roman" pitchFamily="18" charset="0"/>
              </a:rPr>
              <a:t>s moderate or less: 0.5 units/kg/day</a:t>
            </a:r>
          </a:p>
          <a:p>
            <a:pPr lvl="1"/>
            <a:r>
              <a:rPr lang="en-US" sz="2400">
                <a:latin typeface="Times New Roman" pitchFamily="18" charset="0"/>
                <a:cs typeface="Times New Roman" pitchFamily="18" charset="0"/>
                <a:hlinkClick r:id="rId3"/>
              </a:rPr>
              <a:t>Ketone</a:t>
            </a:r>
            <a:r>
              <a:rPr lang="en-US" sz="2400">
                <a:latin typeface="Times New Roman" pitchFamily="18" charset="0"/>
                <a:cs typeface="Times New Roman" pitchFamily="18" charset="0"/>
              </a:rPr>
              <a:t>s large: 0.7 units/kg/day</a:t>
            </a:r>
          </a:p>
          <a:p>
            <a:r>
              <a:rPr lang="en-US" sz="2400">
                <a:latin typeface="Times New Roman" pitchFamily="18" charset="0"/>
                <a:cs typeface="Times New Roman" pitchFamily="18" charset="0"/>
              </a:rPr>
              <a:t>Divide total </a:t>
            </a:r>
            <a:r>
              <a:rPr lang="en-US" sz="2400">
                <a:latin typeface="Times New Roman" pitchFamily="18" charset="0"/>
                <a:cs typeface="Times New Roman" pitchFamily="18" charset="0"/>
                <a:hlinkClick r:id="rId2"/>
              </a:rPr>
              <a:t>Insulin</a:t>
            </a:r>
            <a:r>
              <a:rPr lang="en-US" sz="2400">
                <a:latin typeface="Times New Roman" pitchFamily="18" charset="0"/>
                <a:cs typeface="Times New Roman" pitchFamily="18" charset="0"/>
              </a:rPr>
              <a:t> into basal and bolus dosing</a:t>
            </a:r>
          </a:p>
          <a:p>
            <a:pPr lvl="1"/>
            <a:r>
              <a:rPr lang="en-US" sz="2400">
                <a:latin typeface="Times New Roman" pitchFamily="18" charset="0"/>
                <a:cs typeface="Times New Roman" pitchFamily="18" charset="0"/>
              </a:rPr>
              <a:t>Basal </a:t>
            </a:r>
            <a:r>
              <a:rPr lang="en-US" sz="2400">
                <a:latin typeface="Times New Roman" pitchFamily="18" charset="0"/>
                <a:cs typeface="Times New Roman" pitchFamily="18" charset="0"/>
                <a:hlinkClick r:id="rId2"/>
              </a:rPr>
              <a:t>Insulin</a:t>
            </a:r>
            <a:r>
              <a:rPr lang="en-US" sz="2400">
                <a:latin typeface="Times New Roman" pitchFamily="18" charset="0"/>
                <a:cs typeface="Times New Roman" pitchFamily="18" charset="0"/>
              </a:rPr>
              <a:t> (long-acting): 50% of total </a:t>
            </a:r>
            <a:r>
              <a:rPr lang="en-US" sz="2400">
                <a:latin typeface="Times New Roman" pitchFamily="18" charset="0"/>
                <a:cs typeface="Times New Roman" pitchFamily="18" charset="0"/>
                <a:hlinkClick r:id="rId2"/>
              </a:rPr>
              <a:t>Insulin</a:t>
            </a:r>
            <a:endParaRPr lang="en-US" sz="2400">
              <a:latin typeface="Times New Roman" pitchFamily="18" charset="0"/>
              <a:cs typeface="Times New Roman" pitchFamily="18" charset="0"/>
            </a:endParaRPr>
          </a:p>
          <a:p>
            <a:pPr lvl="2"/>
            <a:r>
              <a:rPr lang="en-US" sz="2400">
                <a:latin typeface="Times New Roman" pitchFamily="18" charset="0"/>
                <a:cs typeface="Times New Roman" pitchFamily="18" charset="0"/>
                <a:hlinkClick r:id="rId4"/>
              </a:rPr>
              <a:t>Insulin Glargine</a:t>
            </a:r>
            <a:r>
              <a:rPr lang="en-US" sz="2400">
                <a:latin typeface="Times New Roman" pitchFamily="18" charset="0"/>
                <a:cs typeface="Times New Roman" pitchFamily="18" charset="0"/>
              </a:rPr>
              <a:t> (</a:t>
            </a:r>
            <a:r>
              <a:rPr lang="en-US" sz="2400">
                <a:latin typeface="Times New Roman" pitchFamily="18" charset="0"/>
                <a:cs typeface="Times New Roman" pitchFamily="18" charset="0"/>
                <a:hlinkClick r:id="rId4"/>
              </a:rPr>
              <a:t>Lantus</a:t>
            </a:r>
            <a:r>
              <a:rPr lang="en-US" sz="2400">
                <a:latin typeface="Times New Roman" pitchFamily="18" charset="0"/>
                <a:cs typeface="Times New Roman" pitchFamily="18" charset="0"/>
              </a:rPr>
              <a:t>) once daily (any time) or</a:t>
            </a:r>
          </a:p>
          <a:p>
            <a:pPr lvl="2"/>
            <a:r>
              <a:rPr lang="en-US" sz="2400">
                <a:latin typeface="Times New Roman" pitchFamily="18" charset="0"/>
                <a:cs typeface="Times New Roman" pitchFamily="18" charset="0"/>
                <a:hlinkClick r:id="rId2"/>
              </a:rPr>
              <a:t>NPH Insulin</a:t>
            </a:r>
            <a:r>
              <a:rPr lang="en-US" sz="2400">
                <a:latin typeface="Times New Roman" pitchFamily="18" charset="0"/>
                <a:cs typeface="Times New Roman" pitchFamily="18" charset="0"/>
              </a:rPr>
              <a:t> twice daily</a:t>
            </a:r>
          </a:p>
          <a:p>
            <a:pPr lvl="1"/>
            <a:r>
              <a:rPr lang="en-US" sz="2400">
                <a:latin typeface="Times New Roman" pitchFamily="18" charset="0"/>
                <a:cs typeface="Times New Roman" pitchFamily="18" charset="0"/>
                <a:hlinkClick r:id="rId2"/>
              </a:rPr>
              <a:t>Bolus Insulin</a:t>
            </a:r>
            <a:r>
              <a:rPr lang="en-US" sz="2400">
                <a:latin typeface="Times New Roman" pitchFamily="18" charset="0"/>
                <a:cs typeface="Times New Roman" pitchFamily="18" charset="0"/>
              </a:rPr>
              <a:t> (rapid acting): 50% of total </a:t>
            </a:r>
            <a:r>
              <a:rPr lang="en-US" sz="2400">
                <a:latin typeface="Times New Roman" pitchFamily="18" charset="0"/>
                <a:cs typeface="Times New Roman" pitchFamily="18" charset="0"/>
                <a:hlinkClick r:id="rId2"/>
              </a:rPr>
              <a:t>Insulin</a:t>
            </a:r>
            <a:endParaRPr lang="en-US" sz="2400">
              <a:latin typeface="Times New Roman" pitchFamily="18" charset="0"/>
              <a:cs typeface="Times New Roman" pitchFamily="18" charset="0"/>
            </a:endParaRPr>
          </a:p>
          <a:p>
            <a:pPr lvl="2"/>
            <a:r>
              <a:rPr lang="en-US" sz="2400">
                <a:latin typeface="Times New Roman" pitchFamily="18" charset="0"/>
                <a:cs typeface="Times New Roman" pitchFamily="18" charset="0"/>
              </a:rPr>
              <a:t>Rapid acting </a:t>
            </a:r>
            <a:r>
              <a:rPr lang="en-US" sz="2400" u="sng">
                <a:latin typeface="Times New Roman" pitchFamily="18" charset="0"/>
                <a:cs typeface="Times New Roman" pitchFamily="18" charset="0"/>
                <a:hlinkClick r:id="rId2"/>
              </a:rPr>
              <a:t>Insulin</a:t>
            </a:r>
            <a:r>
              <a:rPr lang="en-US" sz="2400">
                <a:latin typeface="Times New Roman" pitchFamily="18" charset="0"/>
                <a:cs typeface="Times New Roman" pitchFamily="18" charset="0"/>
              </a:rPr>
              <a:t>s: </a:t>
            </a:r>
            <a:r>
              <a:rPr lang="en-US" sz="2400">
                <a:latin typeface="Times New Roman" pitchFamily="18" charset="0"/>
                <a:cs typeface="Times New Roman" pitchFamily="18" charset="0"/>
                <a:hlinkClick r:id="rId2"/>
              </a:rPr>
              <a:t>Lispro</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hlinkClick r:id="rId2"/>
              </a:rPr>
              <a:t>Aspart</a:t>
            </a:r>
            <a:r>
              <a:rPr lang="en-US" sz="2400" smtClean="0">
                <a:latin typeface="Times New Roman" pitchFamily="18" charset="0"/>
                <a:cs typeface="Times New Roman" pitchFamily="18" charset="0"/>
              </a:rPr>
              <a:t>,</a:t>
            </a:r>
            <a:r>
              <a:rPr lang="en-US" sz="2400" u="sng" smtClean="0">
                <a:solidFill>
                  <a:schemeClr val="accent1"/>
                </a:solidFill>
                <a:latin typeface="Times New Roman" pitchFamily="18" charset="0"/>
                <a:cs typeface="Times New Roman" pitchFamily="18" charset="0"/>
              </a:rPr>
              <a:t>Glulisine</a:t>
            </a:r>
            <a:endParaRPr lang="en-US" sz="2400" u="sng">
              <a:solidFill>
                <a:schemeClr val="accent1"/>
              </a:solidFill>
              <a:latin typeface="Times New Roman" pitchFamily="18" charset="0"/>
              <a:cs typeface="Times New Roman" pitchFamily="18" charset="0"/>
            </a:endParaRPr>
          </a:p>
          <a:p>
            <a:pPr lvl="3"/>
            <a:r>
              <a:rPr lang="en-US" sz="2400">
                <a:latin typeface="Times New Roman" pitchFamily="18" charset="0"/>
                <a:cs typeface="Times New Roman" pitchFamily="18" charset="0"/>
                <a:hlinkClick r:id="rId2"/>
              </a:rPr>
              <a:t>Regular Insulin</a:t>
            </a:r>
            <a:r>
              <a:rPr lang="en-US" sz="2400">
                <a:latin typeface="Times New Roman" pitchFamily="18" charset="0"/>
                <a:cs typeface="Times New Roman" pitchFamily="18" charset="0"/>
              </a:rPr>
              <a:t> may be used instead due to cost</a:t>
            </a:r>
          </a:p>
          <a:p>
            <a:pPr lvl="2"/>
            <a:r>
              <a:rPr lang="en-US" sz="2400">
                <a:latin typeface="Times New Roman" pitchFamily="18" charset="0"/>
                <a:cs typeface="Times New Roman" pitchFamily="18" charset="0"/>
              </a:rPr>
              <a:t>Divide out equally before meals</a:t>
            </a:r>
          </a:p>
          <a:p>
            <a:pPr lvl="2"/>
            <a:r>
              <a:rPr lang="en-US" sz="2400">
                <a:latin typeface="Times New Roman" pitchFamily="18" charset="0"/>
                <a:cs typeface="Times New Roman" pitchFamily="18" charset="0"/>
              </a:rPr>
              <a:t>Adjust later for carb count variations at meals</a:t>
            </a:r>
          </a:p>
          <a:p>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611483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latin typeface="Times New Roman" pitchFamily="18" charset="0"/>
                <a:cs typeface="Times New Roman" pitchFamily="18" charset="0"/>
              </a:rPr>
              <a:t>Example:</a:t>
            </a:r>
          </a:p>
        </p:txBody>
      </p:sp>
      <p:sp>
        <p:nvSpPr>
          <p:cNvPr id="3" name="Rectangle 2"/>
          <p:cNvSpPr/>
          <p:nvPr/>
        </p:nvSpPr>
        <p:spPr>
          <a:xfrm>
            <a:off x="1419725" y="1859340"/>
            <a:ext cx="6148137" cy="3785652"/>
          </a:xfrm>
          <a:prstGeom prst="rect">
            <a:avLst/>
          </a:prstGeom>
        </p:spPr>
        <p:txBody>
          <a:bodyPr wrap="square">
            <a:spAutoFit/>
          </a:bodyPr>
          <a:lstStyle/>
          <a:p>
            <a:r>
              <a:rPr lang="en-US" sz="2400" smtClean="0">
                <a:latin typeface="Times New Roman" pitchFamily="18" charset="0"/>
                <a:cs typeface="Times New Roman" pitchFamily="18" charset="0"/>
              </a:rPr>
              <a:t>60 </a:t>
            </a:r>
            <a:r>
              <a:rPr lang="en-US" sz="2400">
                <a:latin typeface="Times New Roman" pitchFamily="18" charset="0"/>
                <a:cs typeface="Times New Roman" pitchFamily="18" charset="0"/>
              </a:rPr>
              <a:t>kg adult with moderate </a:t>
            </a:r>
            <a:r>
              <a:rPr lang="en-US" sz="2400">
                <a:latin typeface="Times New Roman" pitchFamily="18" charset="0"/>
                <a:cs typeface="Times New Roman" pitchFamily="18" charset="0"/>
                <a:hlinkClick r:id="rId2"/>
              </a:rPr>
              <a:t>Ketone</a:t>
            </a:r>
            <a:r>
              <a:rPr lang="en-US" sz="2400">
                <a:latin typeface="Times New Roman" pitchFamily="18" charset="0"/>
                <a:cs typeface="Times New Roman" pitchFamily="18" charset="0"/>
              </a:rPr>
              <a:t>sTotal </a:t>
            </a:r>
            <a:r>
              <a:rPr lang="en-US" sz="2400">
                <a:latin typeface="Times New Roman" pitchFamily="18" charset="0"/>
                <a:cs typeface="Times New Roman" pitchFamily="18" charset="0"/>
                <a:hlinkClick r:id="rId3"/>
              </a:rPr>
              <a:t>Insulin</a:t>
            </a:r>
            <a:r>
              <a:rPr lang="en-US" sz="2400">
                <a:latin typeface="Times New Roman" pitchFamily="18" charset="0"/>
                <a:cs typeface="Times New Roman" pitchFamily="18" charset="0"/>
              </a:rPr>
              <a:t> dose: 30 units</a:t>
            </a:r>
          </a:p>
          <a:p>
            <a:r>
              <a:rPr lang="en-US" sz="2400">
                <a:latin typeface="Times New Roman" pitchFamily="18" charset="0"/>
                <a:cs typeface="Times New Roman" pitchFamily="18" charset="0"/>
              </a:rPr>
              <a:t>Divide </a:t>
            </a:r>
            <a:r>
              <a:rPr lang="en-US" sz="2400">
                <a:latin typeface="Times New Roman" pitchFamily="18" charset="0"/>
                <a:cs typeface="Times New Roman" pitchFamily="18" charset="0"/>
                <a:hlinkClick r:id="rId3"/>
              </a:rPr>
              <a:t>Insulin</a:t>
            </a:r>
            <a:endParaRPr lang="en-US" sz="2400">
              <a:latin typeface="Times New Roman" pitchFamily="18" charset="0"/>
              <a:cs typeface="Times New Roman" pitchFamily="18" charset="0"/>
            </a:endParaRPr>
          </a:p>
          <a:p>
            <a:pPr lvl="1"/>
            <a:r>
              <a:rPr lang="en-US" sz="2400">
                <a:latin typeface="Times New Roman" pitchFamily="18" charset="0"/>
                <a:cs typeface="Times New Roman" pitchFamily="18" charset="0"/>
                <a:hlinkClick r:id="rId4"/>
              </a:rPr>
              <a:t>Insulin Glargine</a:t>
            </a:r>
            <a:r>
              <a:rPr lang="en-US" sz="2400">
                <a:latin typeface="Times New Roman" pitchFamily="18" charset="0"/>
                <a:cs typeface="Times New Roman" pitchFamily="18" charset="0"/>
              </a:rPr>
              <a:t> (</a:t>
            </a:r>
            <a:r>
              <a:rPr lang="en-US" sz="2400">
                <a:latin typeface="Times New Roman" pitchFamily="18" charset="0"/>
                <a:cs typeface="Times New Roman" pitchFamily="18" charset="0"/>
                <a:hlinkClick r:id="rId4"/>
              </a:rPr>
              <a:t>Lantus</a:t>
            </a:r>
            <a:r>
              <a:rPr lang="en-US" sz="2400">
                <a:latin typeface="Times New Roman" pitchFamily="18" charset="0"/>
                <a:cs typeface="Times New Roman" pitchFamily="18" charset="0"/>
              </a:rPr>
              <a:t>): 15 units at bedtime</a:t>
            </a:r>
          </a:p>
          <a:p>
            <a:pPr lvl="1"/>
            <a:r>
              <a:rPr lang="en-US" sz="2400">
                <a:latin typeface="Times New Roman" pitchFamily="18" charset="0"/>
                <a:cs typeface="Times New Roman" pitchFamily="18" charset="0"/>
                <a:hlinkClick r:id="rId3"/>
              </a:rPr>
              <a:t>InsulinLispro</a:t>
            </a:r>
            <a:r>
              <a:rPr lang="en-US" sz="2400">
                <a:latin typeface="Times New Roman" pitchFamily="18" charset="0"/>
                <a:cs typeface="Times New Roman" pitchFamily="18" charset="0"/>
              </a:rPr>
              <a:t>: 15 units total divided over meals</a:t>
            </a:r>
          </a:p>
          <a:p>
            <a:pPr lvl="2"/>
            <a:r>
              <a:rPr lang="en-US" sz="2400">
                <a:latin typeface="Times New Roman" pitchFamily="18" charset="0"/>
                <a:cs typeface="Times New Roman" pitchFamily="18" charset="0"/>
              </a:rPr>
              <a:t>Before breakfast: 5 units</a:t>
            </a:r>
          </a:p>
          <a:p>
            <a:pPr lvl="2"/>
            <a:r>
              <a:rPr lang="en-US" sz="2400">
                <a:latin typeface="Times New Roman" pitchFamily="18" charset="0"/>
                <a:cs typeface="Times New Roman" pitchFamily="18" charset="0"/>
              </a:rPr>
              <a:t>Before lunch: 5 units</a:t>
            </a:r>
          </a:p>
          <a:p>
            <a:pPr lvl="2"/>
            <a:r>
              <a:rPr lang="en-US" sz="2400">
                <a:latin typeface="Times New Roman" pitchFamily="18" charset="0"/>
                <a:cs typeface="Times New Roman" pitchFamily="18" charset="0"/>
              </a:rPr>
              <a:t>Before dinner: 5 units</a:t>
            </a:r>
          </a:p>
        </p:txBody>
      </p:sp>
    </p:spTree>
    <p:extLst>
      <p:ext uri="{BB962C8B-B14F-4D97-AF65-F5344CB8AC3E}">
        <p14:creationId xmlns:p14="http://schemas.microsoft.com/office/powerpoint/2010/main" val="328151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sz="2800" b="1" dirty="0">
                <a:latin typeface="Times New Roman" pitchFamily="18" charset="0"/>
                <a:cs typeface="Times New Roman" pitchFamily="18" charset="0"/>
              </a:rPr>
              <a:t>Barriers to Initiating or Intensifying Insulin Therapy</a:t>
            </a:r>
          </a:p>
        </p:txBody>
      </p:sp>
      <p:sp>
        <p:nvSpPr>
          <p:cNvPr id="10243" name="Content Placeholder 3"/>
          <p:cNvSpPr>
            <a:spLocks noGrp="1"/>
          </p:cNvSpPr>
          <p:nvPr>
            <p:ph idx="4294967295"/>
          </p:nvPr>
        </p:nvSpPr>
        <p:spPr>
          <a:xfrm>
            <a:off x="571500" y="1463675"/>
            <a:ext cx="3868738" cy="4572000"/>
          </a:xfrm>
          <a:prstGeom prst="rect">
            <a:avLst/>
          </a:prstGeom>
        </p:spPr>
        <p:txBody>
          <a:bodyPr/>
          <a:lstStyle/>
          <a:p>
            <a:pPr marL="0" indent="0">
              <a:buNone/>
            </a:pPr>
            <a:r>
              <a:rPr lang="en-US" altLang="en-US" sz="2000" b="1" dirty="0">
                <a:solidFill>
                  <a:schemeClr val="tx1"/>
                </a:solidFill>
                <a:latin typeface="Times New Roman" pitchFamily="18" charset="0"/>
              </a:rPr>
              <a:t>Patient Barriers</a:t>
            </a:r>
          </a:p>
          <a:p>
            <a:r>
              <a:rPr lang="en-US" altLang="en-US" sz="2000" dirty="0">
                <a:solidFill>
                  <a:schemeClr val="tx1"/>
                </a:solidFill>
                <a:latin typeface="Times New Roman" pitchFamily="18" charset="0"/>
              </a:rPr>
              <a:t>Complexity and burden of administration</a:t>
            </a:r>
            <a:r>
              <a:rPr lang="en-US" altLang="en-US" sz="2000" baseline="30000" dirty="0">
                <a:solidFill>
                  <a:schemeClr val="tx1"/>
                </a:solidFill>
                <a:latin typeface="Times New Roman" pitchFamily="18" charset="0"/>
              </a:rPr>
              <a:t>1</a:t>
            </a:r>
            <a:endParaRPr lang="en-US" altLang="en-US" sz="2000" dirty="0">
              <a:solidFill>
                <a:schemeClr val="tx1"/>
              </a:solidFill>
              <a:latin typeface="Times New Roman" pitchFamily="18" charset="0"/>
            </a:endParaRPr>
          </a:p>
          <a:p>
            <a:r>
              <a:rPr lang="en-US" altLang="en-US" sz="2000" dirty="0">
                <a:solidFill>
                  <a:schemeClr val="tx1"/>
                </a:solidFill>
                <a:latin typeface="Times New Roman" pitchFamily="18" charset="0"/>
              </a:rPr>
              <a:t>Fear of side effects (eg, weight gain, hypoglycemia)</a:t>
            </a:r>
            <a:r>
              <a:rPr lang="en-US" altLang="en-US" sz="2000" baseline="30000" dirty="0">
                <a:solidFill>
                  <a:schemeClr val="tx1"/>
                </a:solidFill>
                <a:latin typeface="Times New Roman" pitchFamily="18" charset="0"/>
              </a:rPr>
              <a:t>1</a:t>
            </a:r>
          </a:p>
          <a:p>
            <a:r>
              <a:rPr lang="en-US" altLang="en-US" sz="2000" dirty="0">
                <a:solidFill>
                  <a:schemeClr val="tx1"/>
                </a:solidFill>
                <a:latin typeface="Times New Roman" pitchFamily="18" charset="0"/>
              </a:rPr>
              <a:t>Fear of injections</a:t>
            </a:r>
            <a:r>
              <a:rPr lang="en-US" altLang="en-US" sz="2000" baseline="30000" dirty="0">
                <a:solidFill>
                  <a:schemeClr val="tx1"/>
                </a:solidFill>
                <a:latin typeface="Times New Roman" pitchFamily="18" charset="0"/>
              </a:rPr>
              <a:t>1</a:t>
            </a:r>
            <a:endParaRPr lang="en-US" altLang="en-US" sz="2000" dirty="0">
              <a:solidFill>
                <a:schemeClr val="tx1"/>
              </a:solidFill>
              <a:latin typeface="Times New Roman" pitchFamily="18" charset="0"/>
            </a:endParaRPr>
          </a:p>
          <a:p>
            <a:r>
              <a:rPr lang="en-US" altLang="en-US" sz="2000" dirty="0">
                <a:solidFill>
                  <a:schemeClr val="tx1"/>
                </a:solidFill>
                <a:latin typeface="Times New Roman" pitchFamily="18" charset="0"/>
              </a:rPr>
              <a:t>Perceived lack of diabetes control</a:t>
            </a:r>
            <a:r>
              <a:rPr lang="en-US" altLang="en-US" sz="2000" baseline="30000" dirty="0">
                <a:solidFill>
                  <a:schemeClr val="tx1"/>
                </a:solidFill>
                <a:latin typeface="Times New Roman" pitchFamily="18" charset="0"/>
              </a:rPr>
              <a:t>2</a:t>
            </a:r>
            <a:r>
              <a:rPr lang="en-US" altLang="en-US" sz="2000" dirty="0">
                <a:solidFill>
                  <a:schemeClr val="tx1"/>
                </a:solidFill>
                <a:latin typeface="Times New Roman" pitchFamily="18" charset="0"/>
              </a:rPr>
              <a:t> </a:t>
            </a:r>
          </a:p>
          <a:p>
            <a:r>
              <a:rPr lang="en-US" altLang="en-US" sz="2000" dirty="0">
                <a:solidFill>
                  <a:schemeClr val="tx1"/>
                </a:solidFill>
                <a:latin typeface="Times New Roman" pitchFamily="18" charset="0"/>
              </a:rPr>
              <a:t>Fear diabetes is worsening</a:t>
            </a:r>
            <a:r>
              <a:rPr lang="en-US" altLang="en-US" sz="2000" baseline="30000" dirty="0">
                <a:solidFill>
                  <a:schemeClr val="tx1"/>
                </a:solidFill>
                <a:latin typeface="Times New Roman" pitchFamily="18" charset="0"/>
              </a:rPr>
              <a:t>1,2,3</a:t>
            </a:r>
            <a:endParaRPr lang="en-US" altLang="en-US" sz="2000" dirty="0">
              <a:solidFill>
                <a:schemeClr val="tx1"/>
              </a:solidFill>
              <a:latin typeface="Times New Roman" pitchFamily="18" charset="0"/>
            </a:endParaRPr>
          </a:p>
          <a:p>
            <a:r>
              <a:rPr lang="en-US" altLang="en-US" sz="2000" dirty="0">
                <a:solidFill>
                  <a:schemeClr val="tx1"/>
                </a:solidFill>
                <a:latin typeface="Times New Roman" pitchFamily="18" charset="0"/>
              </a:rPr>
              <a:t>Self-blame</a:t>
            </a:r>
            <a:r>
              <a:rPr lang="en-US" altLang="en-US" sz="2000" baseline="30000" dirty="0">
                <a:solidFill>
                  <a:schemeClr val="tx1"/>
                </a:solidFill>
                <a:latin typeface="Times New Roman" pitchFamily="18" charset="0"/>
              </a:rPr>
              <a:t>2</a:t>
            </a:r>
            <a:endParaRPr lang="en-US" altLang="en-US" sz="2000" dirty="0">
              <a:solidFill>
                <a:schemeClr val="tx1"/>
              </a:solidFill>
              <a:latin typeface="Times New Roman" pitchFamily="18" charset="0"/>
            </a:endParaRPr>
          </a:p>
          <a:p>
            <a:r>
              <a:rPr lang="en-US" altLang="en-US" sz="2000" dirty="0">
                <a:solidFill>
                  <a:schemeClr val="tx1"/>
                </a:solidFill>
                <a:latin typeface="Times New Roman" pitchFamily="18" charset="0"/>
              </a:rPr>
              <a:t>Perception of personal failure</a:t>
            </a:r>
            <a:r>
              <a:rPr lang="en-US" altLang="en-US" sz="2000" baseline="30000" dirty="0">
                <a:solidFill>
                  <a:schemeClr val="tx1"/>
                </a:solidFill>
                <a:latin typeface="Times New Roman" pitchFamily="18" charset="0"/>
              </a:rPr>
              <a:t>3</a:t>
            </a:r>
            <a:endParaRPr lang="en-US" altLang="en-US" sz="2000" dirty="0">
              <a:solidFill>
                <a:schemeClr val="tx1"/>
              </a:solidFill>
              <a:latin typeface="Times New Roman" pitchFamily="18" charset="0"/>
            </a:endParaRPr>
          </a:p>
          <a:p>
            <a:r>
              <a:rPr lang="en-US" altLang="en-US" sz="2000" dirty="0">
                <a:solidFill>
                  <a:schemeClr val="tx1"/>
                </a:solidFill>
                <a:latin typeface="Times New Roman" pitchFamily="18" charset="0"/>
              </a:rPr>
              <a:t>Coping difficulties</a:t>
            </a:r>
            <a:r>
              <a:rPr lang="en-US" altLang="en-US" sz="2000" baseline="30000" dirty="0">
                <a:solidFill>
                  <a:schemeClr val="tx1"/>
                </a:solidFill>
                <a:latin typeface="Times New Roman" pitchFamily="18" charset="0"/>
              </a:rPr>
              <a:t>2</a:t>
            </a:r>
            <a:endParaRPr lang="en-US" altLang="en-US" sz="2000" dirty="0">
              <a:solidFill>
                <a:schemeClr val="tx1"/>
              </a:solidFill>
              <a:latin typeface="Times New Roman" pitchFamily="18" charset="0"/>
            </a:endParaRPr>
          </a:p>
        </p:txBody>
      </p:sp>
      <p:sp>
        <p:nvSpPr>
          <p:cNvPr id="10244" name="Text Placeholder 5"/>
          <p:cNvSpPr>
            <a:spLocks noGrp="1"/>
          </p:cNvSpPr>
          <p:nvPr>
            <p:ph type="body" sz="quarter" idx="4294967295"/>
          </p:nvPr>
        </p:nvSpPr>
        <p:spPr>
          <a:xfrm>
            <a:off x="0" y="6172200"/>
            <a:ext cx="3259138" cy="581025"/>
          </a:xfrm>
          <a:prstGeom prst="rect">
            <a:avLst/>
          </a:prstGeom>
        </p:spPr>
        <p:txBody>
          <a:bodyPr numCol="1" anchor="t"/>
          <a:lstStyle/>
          <a:p>
            <a:pPr marL="228600" indent="-228600">
              <a:lnSpc>
                <a:spcPct val="100000"/>
              </a:lnSpc>
              <a:spcBef>
                <a:spcPts val="0"/>
              </a:spcBef>
              <a:spcAft>
                <a:spcPct val="0"/>
              </a:spcAft>
              <a:buClrTx/>
              <a:buFont typeface="+mj-lt"/>
              <a:buAutoNum type="arabicPeriod"/>
            </a:pPr>
            <a:r>
              <a:rPr lang="en-US" altLang="en-US" sz="1200" dirty="0">
                <a:latin typeface="Arial Narrow" panose="020B0606020202030204" pitchFamily="34" charset="0"/>
              </a:rPr>
              <a:t>Polinski JM et al. </a:t>
            </a:r>
            <a:r>
              <a:rPr lang="en-US" altLang="en-US" sz="1200" i="1" dirty="0">
                <a:latin typeface="Arial Narrow" panose="020B0606020202030204" pitchFamily="34" charset="0"/>
              </a:rPr>
              <a:t>Diabetes Educ</a:t>
            </a:r>
            <a:r>
              <a:rPr lang="en-US" altLang="en-US" sz="1200" dirty="0">
                <a:latin typeface="Arial Narrow" panose="020B0606020202030204" pitchFamily="34" charset="0"/>
              </a:rPr>
              <a:t> 2013;39:53-65</a:t>
            </a:r>
          </a:p>
          <a:p>
            <a:pPr marL="228600" indent="-228600">
              <a:lnSpc>
                <a:spcPct val="100000"/>
              </a:lnSpc>
              <a:spcBef>
                <a:spcPts val="0"/>
              </a:spcBef>
              <a:spcAft>
                <a:spcPct val="0"/>
              </a:spcAft>
              <a:buClrTx/>
              <a:buFont typeface="+mj-lt"/>
              <a:buAutoNum type="arabicPeriod"/>
            </a:pPr>
            <a:r>
              <a:rPr lang="en-US" altLang="en-US" sz="1200" dirty="0">
                <a:latin typeface="Arial Narrow" panose="020B0606020202030204" pitchFamily="34" charset="0"/>
              </a:rPr>
              <a:t>Peyrot M et al. </a:t>
            </a:r>
            <a:r>
              <a:rPr lang="en-US" altLang="en-US" sz="1200" i="1" dirty="0">
                <a:latin typeface="Arial Narrow" panose="020B0606020202030204" pitchFamily="34" charset="0"/>
              </a:rPr>
              <a:t>Diabetes Care </a:t>
            </a:r>
            <a:r>
              <a:rPr lang="en-US" altLang="en-US" sz="1200" dirty="0">
                <a:latin typeface="Arial Narrow" panose="020B0606020202030204" pitchFamily="34" charset="0"/>
              </a:rPr>
              <a:t>2005;28:2673-9</a:t>
            </a:r>
          </a:p>
          <a:p>
            <a:pPr marL="228600" indent="-228600">
              <a:lnSpc>
                <a:spcPct val="100000"/>
              </a:lnSpc>
              <a:spcBef>
                <a:spcPts val="0"/>
              </a:spcBef>
              <a:spcAft>
                <a:spcPct val="0"/>
              </a:spcAft>
              <a:buClrTx/>
              <a:buFont typeface="+mj-lt"/>
              <a:buAutoNum type="arabicPeriod"/>
            </a:pPr>
            <a:r>
              <a:rPr lang="en-US" altLang="en-US" sz="1200" dirty="0">
                <a:latin typeface="Arial Narrow" panose="020B0606020202030204" pitchFamily="34" charset="0"/>
              </a:rPr>
              <a:t>Grant RW </a:t>
            </a:r>
            <a:r>
              <a:rPr lang="en-US" altLang="en-US" sz="1200" i="1" dirty="0">
                <a:latin typeface="Arial Narrow" panose="020B0606020202030204" pitchFamily="34" charset="0"/>
              </a:rPr>
              <a:t>Diab Educ </a:t>
            </a:r>
            <a:r>
              <a:rPr lang="en-US" altLang="en-US" sz="1200" dirty="0">
                <a:latin typeface="Arial Narrow" panose="020B0606020202030204" pitchFamily="34" charset="0"/>
              </a:rPr>
              <a:t>2011;37:78-84</a:t>
            </a:r>
          </a:p>
        </p:txBody>
      </p:sp>
      <p:sp>
        <p:nvSpPr>
          <p:cNvPr id="8" name="Text Placeholder 5"/>
          <p:cNvSpPr>
            <a:spLocks noGrp="1"/>
          </p:cNvSpPr>
          <p:nvPr>
            <p:ph type="body" sz="quarter" idx="4294967295"/>
          </p:nvPr>
        </p:nvSpPr>
        <p:spPr>
          <a:xfrm>
            <a:off x="5659438" y="6165850"/>
            <a:ext cx="3484562" cy="581025"/>
          </a:xfrm>
          <a:prstGeom prst="rect">
            <a:avLst/>
          </a:prstGeom>
        </p:spPr>
        <p:txBody>
          <a:bodyPr numCol="1" anchor="t"/>
          <a:lstStyle/>
          <a:p>
            <a:pPr marL="228600" indent="-228600">
              <a:lnSpc>
                <a:spcPct val="100000"/>
              </a:lnSpc>
              <a:spcBef>
                <a:spcPts val="0"/>
              </a:spcBef>
              <a:spcAft>
                <a:spcPct val="0"/>
              </a:spcAft>
              <a:buClrTx/>
              <a:buFont typeface="+mj-lt"/>
              <a:buAutoNum type="arabicPeriod" startAt="4"/>
            </a:pPr>
            <a:r>
              <a:rPr lang="en-US" altLang="en-US" sz="1200" dirty="0">
                <a:latin typeface="Arial Narrow" panose="020B0606020202030204" pitchFamily="34" charset="0"/>
              </a:rPr>
              <a:t>Cuddihy RM et al. </a:t>
            </a:r>
            <a:r>
              <a:rPr lang="en-US" altLang="en-US" sz="1200" i="1" dirty="0">
                <a:latin typeface="Arial Narrow" panose="020B0606020202030204" pitchFamily="34" charset="0"/>
              </a:rPr>
              <a:t>Diabetes Educ</a:t>
            </a:r>
            <a:r>
              <a:rPr lang="en-US" altLang="en-US" sz="1200" dirty="0">
                <a:latin typeface="Arial Narrow" panose="020B0606020202030204" pitchFamily="34" charset="0"/>
              </a:rPr>
              <a:t> 2011;37:111-23</a:t>
            </a:r>
          </a:p>
          <a:p>
            <a:pPr marL="228600" indent="-228600">
              <a:lnSpc>
                <a:spcPct val="100000"/>
              </a:lnSpc>
              <a:spcBef>
                <a:spcPts val="0"/>
              </a:spcBef>
              <a:spcAft>
                <a:spcPct val="0"/>
              </a:spcAft>
              <a:buClrTx/>
              <a:buFont typeface="+mj-lt"/>
              <a:buAutoNum type="arabicPeriod" startAt="4"/>
            </a:pPr>
            <a:r>
              <a:rPr lang="en-US" altLang="en-US" sz="1200" dirty="0">
                <a:latin typeface="Arial Narrow" panose="020B0606020202030204" pitchFamily="34" charset="0"/>
              </a:rPr>
              <a:t>Peyrot M et al. </a:t>
            </a:r>
            <a:r>
              <a:rPr lang="en-US" altLang="en-US" sz="1200" i="1" dirty="0">
                <a:latin typeface="Arial Narrow" panose="020B0606020202030204" pitchFamily="34" charset="0"/>
              </a:rPr>
              <a:t>Diabet </a:t>
            </a:r>
            <a:r>
              <a:rPr lang="en-US" altLang="en-US" sz="1200" dirty="0">
                <a:latin typeface="Arial Narrow" panose="020B0606020202030204" pitchFamily="34" charset="0"/>
              </a:rPr>
              <a:t>Med 2012;29:682-9</a:t>
            </a:r>
          </a:p>
        </p:txBody>
      </p:sp>
      <p:sp>
        <p:nvSpPr>
          <p:cNvPr id="7" name="Content Placeholder 3"/>
          <p:cNvSpPr txBox="1">
            <a:spLocks/>
          </p:cNvSpPr>
          <p:nvPr/>
        </p:nvSpPr>
        <p:spPr bwMode="auto">
          <a:xfrm>
            <a:off x="4818660" y="1463040"/>
            <a:ext cx="40205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0"/>
              </a:spcBef>
              <a:spcAft>
                <a:spcPts val="600"/>
              </a:spcAft>
              <a:buClr>
                <a:srgbClr val="D52B1E"/>
              </a:buClr>
              <a:buFont typeface="Arial" pitchFamily="34" charset="0"/>
              <a:buChar char="♦"/>
              <a:defRPr sz="2800">
                <a:solidFill>
                  <a:schemeClr val="tx1"/>
                </a:solidFill>
                <a:latin typeface="+mn-lt"/>
                <a:ea typeface="ヒラギノ角ゴ Pro W3" charset="0"/>
                <a:cs typeface="DIN-Regular"/>
              </a:defRPr>
            </a:lvl1pPr>
            <a:lvl2pPr marL="742950" indent="-285750" algn="l" rtl="0" eaLnBrk="0" fontAlgn="base" hangingPunct="0">
              <a:lnSpc>
                <a:spcPct val="100000"/>
              </a:lnSpc>
              <a:spcBef>
                <a:spcPts val="0"/>
              </a:spcBef>
              <a:spcAft>
                <a:spcPts val="600"/>
              </a:spcAft>
              <a:buClr>
                <a:srgbClr val="D52B1E"/>
              </a:buClr>
              <a:buChar char="•"/>
              <a:defRPr sz="2600">
                <a:solidFill>
                  <a:schemeClr val="tx1"/>
                </a:solidFill>
                <a:latin typeface="+mn-lt"/>
                <a:ea typeface="ヒラギノ角ゴ Pro W3" charset="0"/>
                <a:cs typeface="DIN-Regular"/>
              </a:defRPr>
            </a:lvl2pPr>
            <a:lvl3pPr marL="1143000" indent="-228600" algn="l" rtl="0" eaLnBrk="0" fontAlgn="base" hangingPunct="0">
              <a:lnSpc>
                <a:spcPct val="100000"/>
              </a:lnSpc>
              <a:spcBef>
                <a:spcPts val="0"/>
              </a:spcBef>
              <a:spcAft>
                <a:spcPts val="600"/>
              </a:spcAft>
              <a:buClr>
                <a:srgbClr val="D52B1E"/>
              </a:buClr>
              <a:buFont typeface="Arial" pitchFamily="34" charset="0"/>
              <a:buChar char="−"/>
              <a:defRPr sz="2400">
                <a:solidFill>
                  <a:schemeClr val="tx1"/>
                </a:solidFill>
                <a:latin typeface="+mn-lt"/>
                <a:ea typeface="ヒラギノ角ゴ Pro W3" charset="0"/>
                <a:cs typeface="DIN-Regular"/>
              </a:defRPr>
            </a:lvl3pPr>
            <a:lvl4pPr marL="1600200" indent="-228600" algn="l" rtl="0" eaLnBrk="0" fontAlgn="base" hangingPunct="0">
              <a:lnSpc>
                <a:spcPct val="100000"/>
              </a:lnSpc>
              <a:spcBef>
                <a:spcPts val="0"/>
              </a:spcBef>
              <a:spcAft>
                <a:spcPts val="600"/>
              </a:spcAft>
              <a:buClr>
                <a:srgbClr val="D52B1E"/>
              </a:buClr>
              <a:buChar char="•"/>
              <a:defRPr sz="2000">
                <a:solidFill>
                  <a:schemeClr val="tx1"/>
                </a:solidFill>
                <a:latin typeface="+mn-lt"/>
                <a:ea typeface="ヒラギノ角ゴ Pro W3" charset="0"/>
                <a:cs typeface="DIN-Regular"/>
              </a:defRPr>
            </a:lvl4pPr>
            <a:lvl5pPr marL="2057400" indent="-228600" algn="l" rtl="0" eaLnBrk="0" fontAlgn="base" hangingPunct="0">
              <a:lnSpc>
                <a:spcPct val="100000"/>
              </a:lnSpc>
              <a:spcBef>
                <a:spcPts val="0"/>
              </a:spcBef>
              <a:spcAft>
                <a:spcPts val="600"/>
              </a:spcAft>
              <a:buClr>
                <a:srgbClr val="D52B1E"/>
              </a:buClr>
              <a:buChar char="•"/>
              <a:defRPr>
                <a:solidFill>
                  <a:schemeClr val="tx1"/>
                </a:solidFill>
                <a:latin typeface="+mn-lt"/>
                <a:ea typeface="ヒラギノ角ゴ Pro W3" charset="0"/>
                <a:cs typeface="DIN-Regular"/>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 typeface="Arial" pitchFamily="34" charset="0"/>
              <a:buNone/>
            </a:pPr>
            <a:r>
              <a:rPr lang="en-US" altLang="en-US" sz="2000" b="1" kern="0" dirty="0">
                <a:solidFill>
                  <a:srgbClr val="000000"/>
                </a:solidFill>
                <a:latin typeface="Times New Roman" pitchFamily="18" charset="0"/>
                <a:cs typeface="Times New Roman" pitchFamily="18" charset="0"/>
              </a:rPr>
              <a:t>Health Care Provider Barriers</a:t>
            </a:r>
          </a:p>
          <a:p>
            <a:r>
              <a:rPr lang="en-US" altLang="en-US" sz="2000" kern="0" dirty="0">
                <a:solidFill>
                  <a:srgbClr val="000000"/>
                </a:solidFill>
                <a:latin typeface="Times New Roman" pitchFamily="18" charset="0"/>
                <a:cs typeface="Times New Roman" pitchFamily="18" charset="0"/>
              </a:rPr>
              <a:t>Lack of experience with insulins</a:t>
            </a:r>
            <a:r>
              <a:rPr lang="en-US" altLang="en-US" sz="2000" kern="0" baseline="30000" dirty="0">
                <a:solidFill>
                  <a:srgbClr val="000000"/>
                </a:solidFill>
                <a:latin typeface="Times New Roman" pitchFamily="18" charset="0"/>
                <a:cs typeface="Times New Roman" pitchFamily="18" charset="0"/>
              </a:rPr>
              <a:t>1,4</a:t>
            </a:r>
            <a:endParaRPr lang="en-US" altLang="en-US" sz="2000" kern="0" dirty="0">
              <a:solidFill>
                <a:srgbClr val="000000"/>
              </a:solidFill>
              <a:latin typeface="Times New Roman" pitchFamily="18" charset="0"/>
              <a:cs typeface="Times New Roman" pitchFamily="18" charset="0"/>
            </a:endParaRPr>
          </a:p>
          <a:p>
            <a:r>
              <a:rPr lang="en-US" altLang="en-US" sz="2000" kern="0" dirty="0">
                <a:solidFill>
                  <a:srgbClr val="000000"/>
                </a:solidFill>
                <a:latin typeface="Times New Roman" pitchFamily="18" charset="0"/>
                <a:cs typeface="Times New Roman" pitchFamily="18" charset="0"/>
              </a:rPr>
              <a:t>Lack of time or support resources for patient education</a:t>
            </a:r>
            <a:r>
              <a:rPr lang="en-US" altLang="en-US" sz="2000" kern="0" baseline="30000" dirty="0">
                <a:solidFill>
                  <a:srgbClr val="000000"/>
                </a:solidFill>
                <a:latin typeface="Times New Roman" pitchFamily="18" charset="0"/>
                <a:cs typeface="Times New Roman" pitchFamily="18" charset="0"/>
              </a:rPr>
              <a:t>1,4</a:t>
            </a:r>
            <a:endParaRPr lang="en-US" altLang="en-US" sz="2000" kern="0" dirty="0">
              <a:solidFill>
                <a:srgbClr val="000000"/>
              </a:solidFill>
              <a:latin typeface="Times New Roman" pitchFamily="18" charset="0"/>
              <a:cs typeface="Times New Roman" pitchFamily="18" charset="0"/>
            </a:endParaRPr>
          </a:p>
          <a:p>
            <a:r>
              <a:rPr lang="en-US" altLang="en-US" sz="2000" kern="0" dirty="0">
                <a:solidFill>
                  <a:srgbClr val="000000"/>
                </a:solidFill>
                <a:latin typeface="Times New Roman" pitchFamily="18" charset="0"/>
                <a:cs typeface="Times New Roman" pitchFamily="18" charset="0"/>
              </a:rPr>
              <a:t>Perception that intensifying therapy is too difficult or complex</a:t>
            </a:r>
            <a:r>
              <a:rPr lang="en-US" altLang="en-US" sz="2000" kern="0" baseline="30000" dirty="0">
                <a:solidFill>
                  <a:srgbClr val="000000"/>
                </a:solidFill>
                <a:latin typeface="Times New Roman" pitchFamily="18" charset="0"/>
                <a:cs typeface="Times New Roman" pitchFamily="18" charset="0"/>
              </a:rPr>
              <a:t>1,4</a:t>
            </a:r>
            <a:endParaRPr lang="en-US" altLang="en-US" sz="2000" kern="0" dirty="0">
              <a:solidFill>
                <a:srgbClr val="000000"/>
              </a:solidFill>
              <a:latin typeface="Times New Roman" pitchFamily="18" charset="0"/>
              <a:cs typeface="Times New Roman" pitchFamily="18" charset="0"/>
            </a:endParaRPr>
          </a:p>
          <a:p>
            <a:r>
              <a:rPr lang="en-US" altLang="en-US" sz="2000" kern="0" dirty="0">
                <a:solidFill>
                  <a:srgbClr val="000000"/>
                </a:solidFill>
                <a:latin typeface="Times New Roman" pitchFamily="18" charset="0"/>
                <a:cs typeface="Times New Roman" pitchFamily="18" charset="0"/>
              </a:rPr>
              <a:t>Belief that regimens are too complicated for patients</a:t>
            </a:r>
            <a:r>
              <a:rPr lang="en-US" altLang="en-US" sz="2000" kern="0" baseline="30000" dirty="0">
                <a:solidFill>
                  <a:srgbClr val="000000"/>
                </a:solidFill>
                <a:latin typeface="Times New Roman" pitchFamily="18" charset="0"/>
                <a:cs typeface="Times New Roman" pitchFamily="18" charset="0"/>
              </a:rPr>
              <a:t>1,5</a:t>
            </a:r>
            <a:endParaRPr lang="en-US" altLang="en-US" sz="2000" kern="0" dirty="0">
              <a:solidFill>
                <a:srgbClr val="000000"/>
              </a:solidFill>
              <a:latin typeface="Times New Roman" pitchFamily="18" charset="0"/>
              <a:cs typeface="Times New Roman" pitchFamily="18" charset="0"/>
            </a:endParaRPr>
          </a:p>
          <a:p>
            <a:r>
              <a:rPr lang="en-US" altLang="en-US" sz="2000" kern="0" dirty="0">
                <a:solidFill>
                  <a:srgbClr val="000000"/>
                </a:solidFill>
                <a:latin typeface="Times New Roman" pitchFamily="18" charset="0"/>
                <a:cs typeface="Times New Roman" pitchFamily="18" charset="0"/>
              </a:rPr>
              <a:t>Unclear guidelines</a:t>
            </a:r>
            <a:r>
              <a:rPr lang="en-US" altLang="en-US" sz="2000" kern="0" baseline="30000" dirty="0">
                <a:solidFill>
                  <a:srgbClr val="000000"/>
                </a:solidFill>
                <a:latin typeface="Times New Roman" pitchFamily="18" charset="0"/>
                <a:cs typeface="Times New Roman" pitchFamily="18" charset="0"/>
              </a:rPr>
              <a:t>1,4</a:t>
            </a:r>
            <a:endParaRPr lang="en-US" altLang="en-US" sz="2000" kern="0" dirty="0">
              <a:solidFill>
                <a:srgbClr val="000000"/>
              </a:solidFill>
              <a:latin typeface="Times New Roman" pitchFamily="18" charset="0"/>
              <a:cs typeface="Times New Roman" pitchFamily="18" charset="0"/>
            </a:endParaRPr>
          </a:p>
          <a:p>
            <a:endParaRPr lang="en-US" altLang="en-US" sz="2000"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78086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488" y="180975"/>
            <a:ext cx="8229600" cy="914400"/>
          </a:xfrm>
        </p:spPr>
        <p:txBody>
          <a:bodyPr/>
          <a:lstStyle/>
          <a:p>
            <a:pPr algn="ctr">
              <a:defRPr/>
            </a:pPr>
            <a:r>
              <a:rPr lang="en-US" sz="2800" b="1" dirty="0">
                <a:latin typeface="Times New Roman" pitchFamily="18" charset="0"/>
                <a:cs typeface="Times New Roman" pitchFamily="18" charset="0"/>
              </a:rPr>
              <a:t>Overcoming Barriers to Insulin Therapy: Recommendations From ADA and EASD</a:t>
            </a:r>
          </a:p>
        </p:txBody>
      </p:sp>
      <p:sp>
        <p:nvSpPr>
          <p:cNvPr id="10243" name="Content Placeholder 3"/>
          <p:cNvSpPr>
            <a:spLocks noGrp="1"/>
          </p:cNvSpPr>
          <p:nvPr>
            <p:ph idx="4294967295"/>
          </p:nvPr>
        </p:nvSpPr>
        <p:spPr>
          <a:xfrm>
            <a:off x="226141" y="1212850"/>
            <a:ext cx="8229600" cy="4432300"/>
          </a:xfrm>
          <a:prstGeom prst="rect">
            <a:avLst/>
          </a:prstGeom>
        </p:spPr>
        <p:txBody>
          <a:bodyPr/>
          <a:lstStyle/>
          <a:p>
            <a:pPr>
              <a:spcBef>
                <a:spcPts val="0"/>
              </a:spcBef>
              <a:spcAft>
                <a:spcPts val="600"/>
              </a:spcAft>
            </a:pPr>
            <a:r>
              <a:rPr lang="en-US" altLang="en-US" sz="2400" dirty="0">
                <a:solidFill>
                  <a:schemeClr val="tx1"/>
                </a:solidFill>
                <a:latin typeface="Times New Roman" pitchFamily="18" charset="0"/>
              </a:rPr>
              <a:t>Emphasize patient-centered care with shared decision making</a:t>
            </a:r>
            <a:r>
              <a:rPr lang="en-US" altLang="en-US" sz="2400" baseline="30000" dirty="0">
                <a:solidFill>
                  <a:schemeClr val="tx1"/>
                </a:solidFill>
                <a:latin typeface="Times New Roman" pitchFamily="18" charset="0"/>
              </a:rPr>
              <a:t>1</a:t>
            </a:r>
          </a:p>
          <a:p>
            <a:pPr lvl="1">
              <a:spcBef>
                <a:spcPts val="0"/>
              </a:spcBef>
              <a:spcAft>
                <a:spcPts val="600"/>
              </a:spcAft>
            </a:pPr>
            <a:r>
              <a:rPr lang="en-US" altLang="en-US" sz="2000" dirty="0">
                <a:solidFill>
                  <a:schemeClr val="tx1"/>
                </a:solidFill>
                <a:latin typeface="Times New Roman" pitchFamily="18" charset="0"/>
              </a:rPr>
              <a:t>Treatment decisions should be made with patients and reflect their preferences, needs, and values  </a:t>
            </a:r>
          </a:p>
          <a:p>
            <a:pPr>
              <a:spcBef>
                <a:spcPts val="0"/>
              </a:spcBef>
              <a:spcAft>
                <a:spcPts val="600"/>
              </a:spcAft>
            </a:pPr>
            <a:r>
              <a:rPr lang="en-US" altLang="en-US" sz="2400" dirty="0">
                <a:solidFill>
                  <a:schemeClr val="tx1"/>
                </a:solidFill>
                <a:latin typeface="Times New Roman" pitchFamily="18" charset="0"/>
              </a:rPr>
              <a:t>Consider treatment-related barriers to patient adherence</a:t>
            </a:r>
            <a:r>
              <a:rPr lang="en-US" altLang="en-US" sz="2400" baseline="30000" dirty="0">
                <a:solidFill>
                  <a:schemeClr val="tx1"/>
                </a:solidFill>
                <a:latin typeface="Times New Roman" pitchFamily="18" charset="0"/>
              </a:rPr>
              <a:t>2</a:t>
            </a:r>
            <a:endParaRPr lang="en-US" altLang="en-US" sz="2400" dirty="0">
              <a:solidFill>
                <a:schemeClr val="tx1"/>
              </a:solidFill>
              <a:latin typeface="Times New Roman" pitchFamily="18" charset="0"/>
            </a:endParaRPr>
          </a:p>
          <a:p>
            <a:pPr lvl="1">
              <a:spcBef>
                <a:spcPts val="0"/>
              </a:spcBef>
              <a:spcAft>
                <a:spcPts val="600"/>
              </a:spcAft>
            </a:pPr>
            <a:r>
              <a:rPr lang="en-US" altLang="en-US" sz="2000" dirty="0">
                <a:solidFill>
                  <a:schemeClr val="tx1"/>
                </a:solidFill>
                <a:latin typeface="Times New Roman" pitchFamily="18" charset="0"/>
              </a:rPr>
              <a:t>Regimen complexity</a:t>
            </a:r>
            <a:r>
              <a:rPr lang="en-US" altLang="en-US" sz="2000" baseline="30000" dirty="0">
                <a:solidFill>
                  <a:schemeClr val="tx1"/>
                </a:solidFill>
                <a:latin typeface="Times New Roman" pitchFamily="18" charset="0"/>
              </a:rPr>
              <a:t>1,2</a:t>
            </a:r>
            <a:r>
              <a:rPr lang="en-US" altLang="en-US" sz="2000" dirty="0">
                <a:solidFill>
                  <a:schemeClr val="tx1"/>
                </a:solidFill>
                <a:latin typeface="Times New Roman" pitchFamily="18" charset="0"/>
              </a:rPr>
              <a:t> and flexibility</a:t>
            </a:r>
            <a:r>
              <a:rPr lang="en-US" altLang="en-US" sz="2000" baseline="30000" dirty="0">
                <a:solidFill>
                  <a:schemeClr val="tx1"/>
                </a:solidFill>
                <a:latin typeface="Times New Roman" pitchFamily="18" charset="0"/>
              </a:rPr>
              <a:t>2,3</a:t>
            </a:r>
            <a:endParaRPr lang="en-US" altLang="en-US" sz="2000" dirty="0">
              <a:solidFill>
                <a:schemeClr val="tx1"/>
              </a:solidFill>
              <a:latin typeface="Times New Roman" pitchFamily="18" charset="0"/>
            </a:endParaRPr>
          </a:p>
          <a:p>
            <a:pPr lvl="1">
              <a:spcBef>
                <a:spcPts val="0"/>
              </a:spcBef>
              <a:spcAft>
                <a:spcPts val="600"/>
              </a:spcAft>
            </a:pPr>
            <a:r>
              <a:rPr lang="en-US" altLang="en-US" sz="2000" dirty="0">
                <a:solidFill>
                  <a:schemeClr val="tx1"/>
                </a:solidFill>
                <a:latin typeface="Times New Roman" pitchFamily="18" charset="0"/>
              </a:rPr>
              <a:t>Patients’ financial resources and treatment cost</a:t>
            </a:r>
            <a:r>
              <a:rPr lang="en-US" altLang="en-US" sz="2000" baseline="30000" dirty="0">
                <a:solidFill>
                  <a:schemeClr val="tx1"/>
                </a:solidFill>
                <a:latin typeface="Times New Roman" pitchFamily="18" charset="0"/>
              </a:rPr>
              <a:t>1,2</a:t>
            </a:r>
            <a:endParaRPr lang="en-US" altLang="en-US" sz="2000" dirty="0">
              <a:solidFill>
                <a:schemeClr val="tx1"/>
              </a:solidFill>
              <a:latin typeface="Times New Roman" pitchFamily="18" charset="0"/>
            </a:endParaRPr>
          </a:p>
          <a:p>
            <a:pPr lvl="1">
              <a:spcBef>
                <a:spcPts val="0"/>
              </a:spcBef>
              <a:spcAft>
                <a:spcPts val="600"/>
              </a:spcAft>
            </a:pPr>
            <a:r>
              <a:rPr lang="en-US" altLang="en-US" sz="2000" dirty="0">
                <a:solidFill>
                  <a:schemeClr val="tx1"/>
                </a:solidFill>
                <a:latin typeface="Times New Roman" pitchFamily="18" charset="0"/>
              </a:rPr>
              <a:t>Patients’ attitudes and expected treatment efforts</a:t>
            </a:r>
            <a:r>
              <a:rPr lang="en-US" altLang="en-US" sz="2000" baseline="30000" dirty="0">
                <a:solidFill>
                  <a:schemeClr val="tx1"/>
                </a:solidFill>
                <a:latin typeface="Times New Roman" pitchFamily="18" charset="0"/>
              </a:rPr>
              <a:t>1,2</a:t>
            </a:r>
            <a:endParaRPr lang="en-US" altLang="en-US" sz="2000" dirty="0">
              <a:solidFill>
                <a:schemeClr val="tx1"/>
              </a:solidFill>
              <a:latin typeface="Times New Roman" pitchFamily="18" charset="0"/>
            </a:endParaRPr>
          </a:p>
          <a:p>
            <a:pPr>
              <a:spcBef>
                <a:spcPts val="0"/>
              </a:spcBef>
              <a:spcAft>
                <a:spcPts val="600"/>
              </a:spcAft>
            </a:pPr>
            <a:r>
              <a:rPr lang="en-US" altLang="en-US" sz="2400" dirty="0">
                <a:solidFill>
                  <a:schemeClr val="tx1"/>
                </a:solidFill>
                <a:latin typeface="Times New Roman" pitchFamily="18" charset="0"/>
              </a:rPr>
              <a:t>Avoid overly burdensome regimens</a:t>
            </a:r>
            <a:r>
              <a:rPr lang="en-US" altLang="en-US" sz="2400" baseline="30000" dirty="0">
                <a:solidFill>
                  <a:schemeClr val="tx1"/>
                </a:solidFill>
                <a:latin typeface="Times New Roman" pitchFamily="18" charset="0"/>
              </a:rPr>
              <a:t>1</a:t>
            </a:r>
            <a:endParaRPr lang="en-US" altLang="en-US" sz="2400" dirty="0">
              <a:solidFill>
                <a:schemeClr val="tx1"/>
              </a:solidFill>
              <a:latin typeface="Times New Roman" pitchFamily="18" charset="0"/>
            </a:endParaRPr>
          </a:p>
          <a:p>
            <a:pPr lvl="1">
              <a:spcBef>
                <a:spcPts val="0"/>
              </a:spcBef>
              <a:spcAft>
                <a:spcPts val="600"/>
              </a:spcAft>
            </a:pPr>
            <a:r>
              <a:rPr lang="en-US" altLang="en-US" sz="2000" dirty="0">
                <a:solidFill>
                  <a:schemeClr val="tx1"/>
                </a:solidFill>
                <a:latin typeface="Times New Roman" pitchFamily="18" charset="0"/>
              </a:rPr>
              <a:t>Simplifying complex treatment regimens may improve adherence</a:t>
            </a:r>
            <a:r>
              <a:rPr lang="en-US" altLang="en-US" sz="2000" baseline="30000" dirty="0">
                <a:solidFill>
                  <a:schemeClr val="tx1"/>
                </a:solidFill>
                <a:latin typeface="Times New Roman" pitchFamily="18" charset="0"/>
              </a:rPr>
              <a:t>2,4,5</a:t>
            </a:r>
            <a:endParaRPr lang="en-US" altLang="en-US" sz="2000" dirty="0">
              <a:solidFill>
                <a:schemeClr val="tx1"/>
              </a:solidFill>
              <a:latin typeface="Times New Roman" pitchFamily="18" charset="0"/>
            </a:endParaRPr>
          </a:p>
          <a:p>
            <a:pPr>
              <a:spcBef>
                <a:spcPts val="0"/>
              </a:spcBef>
              <a:spcAft>
                <a:spcPts val="600"/>
              </a:spcAft>
            </a:pPr>
            <a:r>
              <a:rPr lang="en-US" altLang="en-US" sz="2400" dirty="0">
                <a:solidFill>
                  <a:schemeClr val="tx1"/>
                </a:solidFill>
                <a:latin typeface="Times New Roman" pitchFamily="18" charset="0"/>
              </a:rPr>
              <a:t>Provide patients with an algorithm for self-titrating insulin doses based on SMBG</a:t>
            </a:r>
            <a:r>
              <a:rPr lang="en-US" altLang="en-US" sz="2400" baseline="30000" dirty="0">
                <a:solidFill>
                  <a:schemeClr val="tx1"/>
                </a:solidFill>
                <a:latin typeface="Times New Roman" pitchFamily="18" charset="0"/>
              </a:rPr>
              <a:t>3</a:t>
            </a:r>
          </a:p>
        </p:txBody>
      </p:sp>
      <p:sp>
        <p:nvSpPr>
          <p:cNvPr id="6" name="Text Placeholder 5"/>
          <p:cNvSpPr>
            <a:spLocks noGrp="1"/>
          </p:cNvSpPr>
          <p:nvPr>
            <p:ph type="body" sz="quarter" idx="4294967295"/>
          </p:nvPr>
        </p:nvSpPr>
        <p:spPr>
          <a:xfrm>
            <a:off x="304518" y="5807075"/>
            <a:ext cx="8253412" cy="457200"/>
          </a:xfrm>
          <a:prstGeom prst="rect">
            <a:avLst/>
          </a:prstGeom>
        </p:spPr>
        <p:txBody>
          <a:bodyPr numCol="2" anchor="t"/>
          <a:lstStyle/>
          <a:p>
            <a:pPr marL="228600" indent="-228600">
              <a:lnSpc>
                <a:spcPct val="100000"/>
              </a:lnSpc>
              <a:spcAft>
                <a:spcPct val="0"/>
              </a:spcAft>
            </a:pPr>
            <a:r>
              <a:rPr lang="en-US" altLang="en-US" sz="1050" dirty="0">
                <a:solidFill>
                  <a:schemeClr val="tx1">
                    <a:lumMod val="75000"/>
                    <a:lumOff val="25000"/>
                  </a:schemeClr>
                </a:solidFill>
                <a:cs typeface="Arial" pitchFamily="34" charset="0"/>
              </a:rPr>
              <a:t>Inzucchi SE et al. </a:t>
            </a:r>
            <a:r>
              <a:rPr lang="en-US" altLang="en-US" sz="1050" i="1" dirty="0">
                <a:solidFill>
                  <a:schemeClr val="tx1">
                    <a:lumMod val="75000"/>
                    <a:lumOff val="25000"/>
                  </a:schemeClr>
                </a:solidFill>
                <a:cs typeface="Arial" pitchFamily="34" charset="0"/>
              </a:rPr>
              <a:t>Diabetes Care</a:t>
            </a:r>
            <a:r>
              <a:rPr lang="en-US" altLang="en-US" sz="1050" dirty="0">
                <a:solidFill>
                  <a:schemeClr val="tx1">
                    <a:lumMod val="75000"/>
                    <a:lumOff val="25000"/>
                  </a:schemeClr>
                </a:solidFill>
                <a:cs typeface="Arial" pitchFamily="34" charset="0"/>
              </a:rPr>
              <a:t> 2015;38:140-9</a:t>
            </a:r>
          </a:p>
          <a:p>
            <a:pPr marL="228600" indent="-228600">
              <a:lnSpc>
                <a:spcPct val="100000"/>
              </a:lnSpc>
              <a:spcAft>
                <a:spcPct val="0"/>
              </a:spcAft>
            </a:pPr>
            <a:r>
              <a:rPr lang="en-US" altLang="en-US" sz="1050" dirty="0">
                <a:solidFill>
                  <a:schemeClr val="tx1">
                    <a:lumMod val="75000"/>
                    <a:lumOff val="25000"/>
                  </a:schemeClr>
                </a:solidFill>
              </a:rPr>
              <a:t>American Diabetes Association. </a:t>
            </a:r>
            <a:r>
              <a:rPr lang="en-US" altLang="en-US" sz="1050" i="1" dirty="0">
                <a:solidFill>
                  <a:schemeClr val="tx1">
                    <a:lumMod val="75000"/>
                    <a:lumOff val="25000"/>
                  </a:schemeClr>
                </a:solidFill>
              </a:rPr>
              <a:t>Diabetes Care</a:t>
            </a:r>
            <a:r>
              <a:rPr lang="en-US" altLang="en-US" sz="1050" dirty="0">
                <a:solidFill>
                  <a:schemeClr val="tx1">
                    <a:lumMod val="75000"/>
                    <a:lumOff val="25000"/>
                  </a:schemeClr>
                </a:solidFill>
              </a:rPr>
              <a:t> 2017;40(Suppl 1):S6-10</a:t>
            </a:r>
          </a:p>
          <a:p>
            <a:pPr marL="228600" indent="-228600">
              <a:lnSpc>
                <a:spcPct val="100000"/>
              </a:lnSpc>
              <a:spcAft>
                <a:spcPct val="0"/>
              </a:spcAft>
            </a:pPr>
            <a:r>
              <a:rPr lang="en-US" altLang="en-US" sz="1050" dirty="0">
                <a:solidFill>
                  <a:schemeClr val="tx1">
                    <a:lumMod val="75000"/>
                    <a:lumOff val="25000"/>
                  </a:schemeClr>
                </a:solidFill>
              </a:rPr>
              <a:t>American Diabetes Association. </a:t>
            </a:r>
            <a:r>
              <a:rPr lang="en-US" altLang="en-US" sz="1050" i="1" dirty="0">
                <a:solidFill>
                  <a:schemeClr val="tx1">
                    <a:lumMod val="75000"/>
                    <a:lumOff val="25000"/>
                  </a:schemeClr>
                </a:solidFill>
              </a:rPr>
              <a:t>Diabetes Care</a:t>
            </a:r>
            <a:r>
              <a:rPr lang="en-US" altLang="en-US" sz="1050" dirty="0">
                <a:solidFill>
                  <a:schemeClr val="tx1">
                    <a:lumMod val="75000"/>
                    <a:lumOff val="25000"/>
                  </a:schemeClr>
                </a:solidFill>
              </a:rPr>
              <a:t> </a:t>
            </a:r>
            <a:r>
              <a:rPr lang="en-US" altLang="en-US" sz="1050" dirty="0">
                <a:solidFill>
                  <a:schemeClr val="tx1">
                    <a:lumMod val="75000"/>
                    <a:lumOff val="25000"/>
                  </a:schemeClr>
                </a:solidFill>
                <a:cs typeface="Arial" pitchFamily="34" charset="0"/>
              </a:rPr>
              <a:t>2017;40(Suppl 1):S64-74</a:t>
            </a:r>
            <a:endParaRPr lang="en-US" altLang="en-US" sz="1050" dirty="0">
              <a:solidFill>
                <a:schemeClr val="tx1">
                  <a:lumMod val="75000"/>
                  <a:lumOff val="25000"/>
                </a:schemeClr>
              </a:solidFill>
            </a:endParaRPr>
          </a:p>
          <a:p>
            <a:pPr marL="457200" indent="-228600">
              <a:lnSpc>
                <a:spcPct val="100000"/>
              </a:lnSpc>
              <a:spcAft>
                <a:spcPct val="0"/>
              </a:spcAft>
            </a:pPr>
            <a:r>
              <a:rPr lang="en-US" altLang="en-US" sz="1050" dirty="0">
                <a:solidFill>
                  <a:schemeClr val="tx1">
                    <a:lumMod val="75000"/>
                    <a:lumOff val="25000"/>
                  </a:schemeClr>
                </a:solidFill>
              </a:rPr>
              <a:t>Vijan S et al. </a:t>
            </a:r>
            <a:r>
              <a:rPr lang="en-US" altLang="en-US" sz="1050" i="1" dirty="0">
                <a:solidFill>
                  <a:schemeClr val="tx1">
                    <a:lumMod val="75000"/>
                    <a:lumOff val="25000"/>
                  </a:schemeClr>
                </a:solidFill>
              </a:rPr>
              <a:t>J Gen Intern Med</a:t>
            </a:r>
            <a:r>
              <a:rPr lang="en-US" altLang="en-US" sz="1050" dirty="0">
                <a:solidFill>
                  <a:schemeClr val="tx1">
                    <a:lumMod val="75000"/>
                    <a:lumOff val="25000"/>
                  </a:schemeClr>
                </a:solidFill>
              </a:rPr>
              <a:t> 2005;20:479-82</a:t>
            </a:r>
          </a:p>
          <a:p>
            <a:pPr marL="457200" indent="-228600">
              <a:lnSpc>
                <a:spcPct val="100000"/>
              </a:lnSpc>
              <a:spcAft>
                <a:spcPct val="0"/>
              </a:spcAft>
            </a:pPr>
            <a:r>
              <a:rPr lang="en-US" altLang="en-US" sz="1050" dirty="0">
                <a:solidFill>
                  <a:schemeClr val="tx1">
                    <a:lumMod val="75000"/>
                    <a:lumOff val="25000"/>
                  </a:schemeClr>
                </a:solidFill>
              </a:rPr>
              <a:t>Garber AJ et al. </a:t>
            </a:r>
            <a:r>
              <a:rPr lang="en-US" altLang="en-US" sz="1050" i="1" dirty="0">
                <a:solidFill>
                  <a:schemeClr val="tx1">
                    <a:lumMod val="75000"/>
                    <a:lumOff val="25000"/>
                  </a:schemeClr>
                </a:solidFill>
              </a:rPr>
              <a:t>Endocr Pract </a:t>
            </a:r>
            <a:r>
              <a:rPr lang="en-US" altLang="en-US" sz="1050" dirty="0">
                <a:solidFill>
                  <a:schemeClr val="tx1">
                    <a:lumMod val="75000"/>
                    <a:lumOff val="25000"/>
                  </a:schemeClr>
                </a:solidFill>
              </a:rPr>
              <a:t>2016;22;84-113</a:t>
            </a:r>
          </a:p>
        </p:txBody>
      </p:sp>
    </p:spTree>
    <p:extLst>
      <p:ext uri="{BB962C8B-B14F-4D97-AF65-F5344CB8AC3E}">
        <p14:creationId xmlns:p14="http://schemas.microsoft.com/office/powerpoint/2010/main" val="36850105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489" y="218662"/>
            <a:ext cx="8712214" cy="914400"/>
          </a:xfrm>
        </p:spPr>
        <p:txBody>
          <a:bodyPr/>
          <a:lstStyle/>
          <a:p>
            <a:pPr algn="ctr">
              <a:defRPr/>
            </a:pPr>
            <a:r>
              <a:rPr lang="en-US" sz="2400" b="1" dirty="0">
                <a:latin typeface="Times New Roman" pitchFamily="18" charset="0"/>
                <a:cs typeface="Times New Roman" pitchFamily="18" charset="0"/>
              </a:rPr>
              <a:t>Selecting Insulin Regimen for Intensification: Patient Factors</a:t>
            </a:r>
          </a:p>
        </p:txBody>
      </p:sp>
      <p:sp>
        <p:nvSpPr>
          <p:cNvPr id="10244" name="Text Placeholder 5"/>
          <p:cNvSpPr>
            <a:spLocks noGrp="1"/>
          </p:cNvSpPr>
          <p:nvPr>
            <p:ph type="body" sz="quarter" idx="4294967295"/>
          </p:nvPr>
        </p:nvSpPr>
        <p:spPr>
          <a:xfrm>
            <a:off x="278294" y="6234526"/>
            <a:ext cx="8120063" cy="404812"/>
          </a:xfrm>
          <a:prstGeom prst="rect">
            <a:avLst/>
          </a:prstGeom>
        </p:spPr>
        <p:txBody>
          <a:bodyPr numCol="1" anchor="t"/>
          <a:lstStyle/>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rPr>
              <a:t>Barnett A et al. </a:t>
            </a:r>
            <a:r>
              <a:rPr lang="en-US" altLang="en-US" sz="1000" i="1" dirty="0">
                <a:solidFill>
                  <a:schemeClr val="tx1">
                    <a:lumMod val="75000"/>
                    <a:lumOff val="25000"/>
                  </a:schemeClr>
                </a:solidFill>
                <a:latin typeface="Arial Narrow" panose="020B0606020202030204" pitchFamily="34" charset="0"/>
              </a:rPr>
              <a:t>Int J Clin Pract</a:t>
            </a:r>
            <a:r>
              <a:rPr lang="en-US" altLang="en-US" sz="1000" dirty="0">
                <a:solidFill>
                  <a:schemeClr val="tx1">
                    <a:lumMod val="75000"/>
                    <a:lumOff val="25000"/>
                  </a:schemeClr>
                </a:solidFill>
                <a:latin typeface="Arial Narrow" panose="020B0606020202030204" pitchFamily="34" charset="0"/>
              </a:rPr>
              <a:t> 2008;62:1647-53</a:t>
            </a:r>
          </a:p>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rPr>
              <a:t>Wu T et al. </a:t>
            </a:r>
            <a:r>
              <a:rPr lang="en-US" altLang="en-US" sz="1000" i="1" dirty="0">
                <a:solidFill>
                  <a:schemeClr val="tx1">
                    <a:lumMod val="75000"/>
                    <a:lumOff val="25000"/>
                  </a:schemeClr>
                </a:solidFill>
                <a:latin typeface="Arial Narrow" panose="020B0606020202030204" pitchFamily="34" charset="0"/>
              </a:rPr>
              <a:t>Diabetes Ther</a:t>
            </a:r>
            <a:r>
              <a:rPr lang="en-US" altLang="en-US" sz="1000" dirty="0">
                <a:solidFill>
                  <a:schemeClr val="tx1">
                    <a:lumMod val="75000"/>
                    <a:lumOff val="25000"/>
                  </a:schemeClr>
                </a:solidFill>
                <a:latin typeface="Arial Narrow" panose="020B0606020202030204" pitchFamily="34" charset="0"/>
              </a:rPr>
              <a:t> 2015;6:273-87</a:t>
            </a:r>
          </a:p>
        </p:txBody>
      </p:sp>
      <p:sp>
        <p:nvSpPr>
          <p:cNvPr id="9" name="Text Placeholder 5"/>
          <p:cNvSpPr>
            <a:spLocks noGrp="1"/>
          </p:cNvSpPr>
          <p:nvPr>
            <p:ph type="body" sz="quarter" idx="4294967295"/>
          </p:nvPr>
        </p:nvSpPr>
        <p:spPr>
          <a:xfrm>
            <a:off x="278294" y="5708117"/>
            <a:ext cx="8448675" cy="419100"/>
          </a:xfrm>
          <a:prstGeom prst="rect">
            <a:avLst/>
          </a:prstGeom>
        </p:spPr>
        <p:txBody>
          <a:bodyPr numCol="1" anchor="t"/>
          <a:lstStyle/>
          <a:p>
            <a:pPr marL="0" indent="0">
              <a:lnSpc>
                <a:spcPct val="100000"/>
              </a:lnSpc>
              <a:spcBef>
                <a:spcPts val="0"/>
              </a:spcBef>
              <a:spcAft>
                <a:spcPct val="0"/>
              </a:spcAft>
              <a:buClrTx/>
              <a:buNone/>
            </a:pPr>
            <a:r>
              <a:rPr lang="en-US" altLang="en-US" sz="1000" baseline="30000" dirty="0">
                <a:solidFill>
                  <a:schemeClr val="tx1">
                    <a:lumMod val="75000"/>
                    <a:lumOff val="25000"/>
                  </a:schemeClr>
                </a:solidFill>
                <a:latin typeface="Arial Narrow" panose="020B0606020202030204" pitchFamily="34" charset="0"/>
              </a:rPr>
              <a:t>a</a:t>
            </a:r>
            <a:r>
              <a:rPr lang="en-US" altLang="en-US" sz="1000" dirty="0">
                <a:solidFill>
                  <a:schemeClr val="tx1">
                    <a:lumMod val="75000"/>
                    <a:lumOff val="25000"/>
                  </a:schemeClr>
                </a:solidFill>
                <a:latin typeface="Arial Narrow" panose="020B0606020202030204" pitchFamily="34" charset="0"/>
              </a:rPr>
              <a:t>Basal-bolus defined as basal insulin plus short-acting insulin analog injections with every meal</a:t>
            </a:r>
          </a:p>
          <a:p>
            <a:pPr marL="0" indent="0">
              <a:lnSpc>
                <a:spcPct val="100000"/>
              </a:lnSpc>
              <a:spcBef>
                <a:spcPts val="0"/>
              </a:spcBef>
              <a:spcAft>
                <a:spcPct val="0"/>
              </a:spcAft>
              <a:buClrTx/>
              <a:buNone/>
            </a:pPr>
            <a:r>
              <a:rPr lang="en-US" altLang="en-US" sz="1000" baseline="30000" dirty="0">
                <a:solidFill>
                  <a:schemeClr val="tx1">
                    <a:lumMod val="75000"/>
                    <a:lumOff val="25000"/>
                  </a:schemeClr>
                </a:solidFill>
                <a:latin typeface="Arial Narrow" panose="020B0606020202030204" pitchFamily="34" charset="0"/>
              </a:rPr>
              <a:t>b</a:t>
            </a:r>
            <a:r>
              <a:rPr lang="en-US" altLang="en-US" sz="1000" dirty="0">
                <a:solidFill>
                  <a:schemeClr val="tx1">
                    <a:lumMod val="75000"/>
                    <a:lumOff val="25000"/>
                  </a:schemeClr>
                </a:solidFill>
                <a:latin typeface="Arial Narrow" panose="020B0606020202030204" pitchFamily="34" charset="0"/>
              </a:rPr>
              <a:t>Basal-plus defined as basal insulin plus stepwise addition of prandial short-acting insulin analog, beginning with one additional injection per day </a:t>
            </a:r>
          </a:p>
        </p:txBody>
      </p:sp>
      <p:graphicFrame>
        <p:nvGraphicFramePr>
          <p:cNvPr id="7" name="Table 6"/>
          <p:cNvGraphicFramePr>
            <a:graphicFrameLocks noGrp="1"/>
          </p:cNvGraphicFramePr>
          <p:nvPr/>
        </p:nvGraphicFramePr>
        <p:xfrm>
          <a:off x="278294" y="1431238"/>
          <a:ext cx="8587409" cy="4293700"/>
        </p:xfrm>
        <a:graphic>
          <a:graphicData uri="http://schemas.openxmlformats.org/drawingml/2006/table">
            <a:tbl>
              <a:tblPr firstRow="1" bandRow="1">
                <a:tableStyleId>{2D5ABB26-0587-4C30-8999-92F81FD0307C}</a:tableStyleId>
              </a:tblPr>
              <a:tblGrid>
                <a:gridCol w="3763619">
                  <a:extLst>
                    <a:ext uri="{9D8B030D-6E8A-4147-A177-3AD203B41FA5}">
                      <a16:colId xmlns:a16="http://schemas.microsoft.com/office/drawing/2014/main" xmlns="" val="20000"/>
                    </a:ext>
                  </a:extLst>
                </a:gridCol>
                <a:gridCol w="1590261">
                  <a:extLst>
                    <a:ext uri="{9D8B030D-6E8A-4147-A177-3AD203B41FA5}">
                      <a16:colId xmlns:a16="http://schemas.microsoft.com/office/drawing/2014/main" xmlns="" val="20001"/>
                    </a:ext>
                  </a:extLst>
                </a:gridCol>
                <a:gridCol w="1537251">
                  <a:extLst>
                    <a:ext uri="{9D8B030D-6E8A-4147-A177-3AD203B41FA5}">
                      <a16:colId xmlns:a16="http://schemas.microsoft.com/office/drawing/2014/main" xmlns="" val="20002"/>
                    </a:ext>
                  </a:extLst>
                </a:gridCol>
                <a:gridCol w="1696278">
                  <a:extLst>
                    <a:ext uri="{9D8B030D-6E8A-4147-A177-3AD203B41FA5}">
                      <a16:colId xmlns:a16="http://schemas.microsoft.com/office/drawing/2014/main" xmlns="" val="20003"/>
                    </a:ext>
                  </a:extLst>
                </a:gridCol>
              </a:tblGrid>
              <a:tr h="436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latin typeface="+mn-lt"/>
                          <a:cs typeface="Arial" panose="020B0604020202020204" pitchFamily="34" charset="0"/>
                        </a:rPr>
                        <a:t>Patient Factor</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mn-lt"/>
                          <a:cs typeface="Arial" panose="020B0604020202020204" pitchFamily="34" charset="0"/>
                        </a:rPr>
                        <a:t>Basal-bolus</a:t>
                      </a:r>
                      <a:r>
                        <a:rPr lang="en-US" sz="1600" b="1" baseline="30000" dirty="0">
                          <a:latin typeface="+mn-lt"/>
                          <a:cs typeface="Arial" panose="020B0604020202020204" pitchFamily="34" charset="0"/>
                        </a:rPr>
                        <a:t>a</a:t>
                      </a:r>
                      <a:endParaRPr lang="en-US" sz="16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mn-lt"/>
                          <a:cs typeface="Arial" panose="020B0604020202020204" pitchFamily="34" charset="0"/>
                        </a:rPr>
                        <a:t>Premixed</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latin typeface="+mn-lt"/>
                          <a:cs typeface="Arial" panose="020B0604020202020204" pitchFamily="34" charset="0"/>
                        </a:rPr>
                        <a:t>Basal-plus</a:t>
                      </a:r>
                      <a:r>
                        <a:rPr lang="en-US" sz="1600" b="1" baseline="30000" dirty="0">
                          <a:latin typeface="+mn-lt"/>
                          <a:cs typeface="Arial" panose="020B0604020202020204" pitchFamily="34" charset="0"/>
                        </a:rPr>
                        <a:t>b</a:t>
                      </a:r>
                      <a:endParaRPr lang="en-US" sz="1600" b="1" baseline="0" dirty="0">
                        <a:latin typeface="+mn-lt"/>
                        <a:cs typeface="Arial" panose="020B0604020202020204" pitchFamily="34" charset="0"/>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1024">
                <a:tc>
                  <a:txBody>
                    <a:bodyPr/>
                    <a:lstStyle/>
                    <a:p>
                      <a:r>
                        <a:rPr lang="en-US" sz="1600" b="0" baseline="0" dirty="0">
                          <a:latin typeface="+mn-lt"/>
                          <a:cs typeface="Arial" panose="020B0604020202020204" pitchFamily="34" charset="0"/>
                        </a:rPr>
                        <a:t>Prefers fewer injections</a:t>
                      </a:r>
                      <a:r>
                        <a:rPr lang="en-US" sz="1600" b="0" baseline="30000" dirty="0">
                          <a:latin typeface="+mn-lt"/>
                          <a:cs typeface="Arial" panose="020B0604020202020204" pitchFamily="34" charset="0"/>
                        </a:rPr>
                        <a:t>1,2</a:t>
                      </a:r>
                      <a:endParaRPr lang="en-US" sz="1600" b="0" baseline="0" dirty="0">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dirty="0">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2000" baseline="0" dirty="0">
                          <a:latin typeface="+mn-lt"/>
                        </a:rPr>
                        <a:t>+</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indent="0" algn="ctr">
                        <a:buFont typeface="Arial" panose="020B0604020202020204" pitchFamily="34" charset="0"/>
                        <a:buNone/>
                      </a:pPr>
                      <a:r>
                        <a:rPr lang="en-US" sz="2000" baseline="0" dirty="0">
                          <a:latin typeface="+mn-lt"/>
                        </a:rPr>
                        <a:t>+</a:t>
                      </a:r>
                    </a:p>
                  </a:txBody>
                  <a:tcPr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1"/>
                  </a:ext>
                </a:extLst>
              </a:tr>
              <a:tr h="491020">
                <a:tc>
                  <a:txBody>
                    <a:bodyPr/>
                    <a:lstStyle/>
                    <a:p>
                      <a:r>
                        <a:rPr lang="en-US" sz="1600" b="0" baseline="0" dirty="0">
                          <a:latin typeface="+mn-lt"/>
                          <a:cs typeface="Arial" panose="020B0604020202020204" pitchFamily="34" charset="0"/>
                        </a:rPr>
                        <a:t>Variable meal pattern</a:t>
                      </a:r>
                      <a:r>
                        <a:rPr lang="en-US" sz="1600" b="0" baseline="30000" dirty="0">
                          <a:latin typeface="+mn-lt"/>
                          <a:cs typeface="Arial" panose="020B0604020202020204" pitchFamily="34" charset="0"/>
                        </a:rPr>
                        <a:t>1</a:t>
                      </a:r>
                      <a:endParaRPr lang="en-US" sz="1600" b="0" baseline="0" dirty="0">
                        <a:latin typeface="+mn-lt"/>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a:latin typeface="+mn-lt"/>
                          <a:cs typeface="Arial" panose="020B0604020202020204" pitchFamily="34" charset="0"/>
                        </a:rPr>
                        <a:t>+</a:t>
                      </a:r>
                    </a:p>
                  </a:txBody>
                  <a:tcPr anchor="ct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tc>
                <a:extLst>
                  <a:ext uri="{0D108BD9-81ED-4DB2-BD59-A6C34878D82A}">
                    <a16:rowId xmlns:a16="http://schemas.microsoft.com/office/drawing/2014/main" xmlns="" val="10002"/>
                  </a:ext>
                </a:extLst>
              </a:tr>
              <a:tr h="491020">
                <a:tc>
                  <a:txBody>
                    <a:bodyPr/>
                    <a:lstStyle/>
                    <a:p>
                      <a:r>
                        <a:rPr lang="en-US" sz="1600" b="0" baseline="0" dirty="0">
                          <a:latin typeface="+mn-lt"/>
                          <a:cs typeface="Arial" panose="020B0604020202020204" pitchFamily="34" charset="0"/>
                        </a:rPr>
                        <a:t>Variable daily routine</a:t>
                      </a:r>
                      <a:r>
                        <a:rPr lang="en-US" sz="1600" b="0" baseline="30000" dirty="0">
                          <a:latin typeface="+mn-lt"/>
                          <a:cs typeface="Arial" panose="020B0604020202020204" pitchFamily="34" charset="0"/>
                        </a:rPr>
                        <a:t>1</a:t>
                      </a:r>
                      <a:endParaRPr lang="en-US" sz="1600" b="0" baseline="0" dirty="0">
                        <a:latin typeface="+mn-lt"/>
                        <a:cs typeface="Arial" panose="020B0604020202020204" pitchFamily="34" charset="0"/>
                      </a:endParaRPr>
                    </a:p>
                  </a:txBody>
                  <a:tcPr anchor="ctr">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a:latin typeface="+mn-lt"/>
                          <a:cs typeface="Arial" panose="020B0604020202020204" pitchFamily="34" charset="0"/>
                        </a:rPr>
                        <a:t>+</a:t>
                      </a:r>
                    </a:p>
                  </a:txBody>
                  <a:tcPr anchor="ctr">
                    <a:solidFill>
                      <a:srgbClr val="D5D2CA"/>
                    </a:solidFill>
                  </a:tcP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solidFill>
                      <a:srgbClr val="D5D2CA"/>
                    </a:solidFill>
                  </a:tcP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solidFill>
                      <a:srgbClr val="D5D2CA"/>
                    </a:solidFill>
                  </a:tcPr>
                </a:tc>
                <a:extLst>
                  <a:ext uri="{0D108BD9-81ED-4DB2-BD59-A6C34878D82A}">
                    <a16:rowId xmlns:a16="http://schemas.microsoft.com/office/drawing/2014/main" xmlns="" val="10003"/>
                  </a:ext>
                </a:extLst>
              </a:tr>
              <a:tr h="596045">
                <a:tc>
                  <a:txBody>
                    <a:bodyPr/>
                    <a:lstStyle/>
                    <a:p>
                      <a:r>
                        <a:rPr lang="en-US" sz="1600" b="0" baseline="0" dirty="0">
                          <a:latin typeface="+mn-lt"/>
                          <a:cs typeface="Arial" panose="020B0604020202020204" pitchFamily="34" charset="0"/>
                        </a:rPr>
                        <a:t>Limited capability </a:t>
                      </a:r>
                      <a:br>
                        <a:rPr lang="en-US" sz="1600" b="0" baseline="0" dirty="0">
                          <a:latin typeface="+mn-lt"/>
                          <a:cs typeface="Arial" panose="020B0604020202020204" pitchFamily="34" charset="0"/>
                        </a:rPr>
                      </a:br>
                      <a:r>
                        <a:rPr lang="en-US" sz="1600" b="0" baseline="0" dirty="0">
                          <a:latin typeface="+mn-lt"/>
                          <a:cs typeface="Arial" panose="020B0604020202020204" pitchFamily="34" charset="0"/>
                        </a:rPr>
                        <a:t>(eg, cognitive function, dexterity)</a:t>
                      </a:r>
                      <a:r>
                        <a:rPr lang="en-US" sz="1600" b="0" baseline="30000" dirty="0">
                          <a:latin typeface="+mn-lt"/>
                          <a:cs typeface="Arial" panose="020B0604020202020204" pitchFamily="34" charset="0"/>
                        </a:rPr>
                        <a:t>1,2</a:t>
                      </a:r>
                      <a:endParaRPr lang="en-US" sz="1600" b="0" baseline="0" dirty="0">
                        <a:latin typeface="+mn-lt"/>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dirty="0">
                        <a:latin typeface="+mn-lt"/>
                        <a:cs typeface="Arial" panose="020B0604020202020204" pitchFamily="34" charset="0"/>
                      </a:endParaRPr>
                    </a:p>
                  </a:txBody>
                  <a:tcPr anchor="ct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tc>
                <a:extLst>
                  <a:ext uri="{0D108BD9-81ED-4DB2-BD59-A6C34878D82A}">
                    <a16:rowId xmlns:a16="http://schemas.microsoft.com/office/drawing/2014/main" xmlns="" val="10004"/>
                  </a:ext>
                </a:extLst>
              </a:tr>
              <a:tr h="596045">
                <a:tc>
                  <a:txBody>
                    <a:bodyPr/>
                    <a:lstStyle/>
                    <a:p>
                      <a:r>
                        <a:rPr lang="en-US" sz="1600" b="0" baseline="0" dirty="0">
                          <a:latin typeface="+mn-lt"/>
                          <a:cs typeface="Arial" panose="020B0604020202020204" pitchFamily="34" charset="0"/>
                        </a:rPr>
                        <a:t>Requires better postprandial control</a:t>
                      </a:r>
                      <a:r>
                        <a:rPr lang="en-US" sz="1600" b="0" baseline="30000" dirty="0">
                          <a:latin typeface="+mn-lt"/>
                          <a:cs typeface="Arial" panose="020B0604020202020204" pitchFamily="34" charset="0"/>
                        </a:rPr>
                        <a:t>1</a:t>
                      </a:r>
                      <a:endParaRPr lang="en-US" sz="1600" b="0" baseline="0" dirty="0">
                        <a:latin typeface="+mn-lt"/>
                        <a:cs typeface="Arial" panose="020B0604020202020204" pitchFamily="34" charset="0"/>
                      </a:endParaRPr>
                    </a:p>
                  </a:txBody>
                  <a:tcPr anchor="ctr">
                    <a:solidFill>
                      <a:srgbClr val="D5D2CA"/>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a:latin typeface="+mn-lt"/>
                          <a:cs typeface="Arial" panose="020B0604020202020204" pitchFamily="34" charset="0"/>
                        </a:rPr>
                        <a:t>+</a:t>
                      </a:r>
                    </a:p>
                  </a:txBody>
                  <a:tcPr anchor="ctr">
                    <a:solidFill>
                      <a:srgbClr val="D5D2CA"/>
                    </a:solidFill>
                  </a:tcP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solidFill>
                      <a:srgbClr val="D5D2CA"/>
                    </a:solidFill>
                  </a:tcP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solidFill>
                      <a:srgbClr val="D5D2CA"/>
                    </a:solidFill>
                  </a:tcPr>
                </a:tc>
                <a:extLst>
                  <a:ext uri="{0D108BD9-81ED-4DB2-BD59-A6C34878D82A}">
                    <a16:rowId xmlns:a16="http://schemas.microsoft.com/office/drawing/2014/main" xmlns="" val="10005"/>
                  </a:ext>
                </a:extLst>
              </a:tr>
              <a:tr h="596045">
                <a:tc>
                  <a:txBody>
                    <a:bodyPr/>
                    <a:lstStyle/>
                    <a:p>
                      <a:r>
                        <a:rPr lang="en-US" sz="1600" b="0" baseline="0" dirty="0">
                          <a:latin typeface="+mn-lt"/>
                          <a:cs typeface="Arial" panose="020B0604020202020204" pitchFamily="34" charset="0"/>
                        </a:rPr>
                        <a:t>Unwilling to self-monitor blood glucose several times per day</a:t>
                      </a:r>
                      <a:r>
                        <a:rPr lang="en-US" sz="1600" b="0" baseline="30000" dirty="0">
                          <a:latin typeface="+mn-lt"/>
                          <a:cs typeface="Arial" panose="020B0604020202020204" pitchFamily="34" charset="0"/>
                        </a:rPr>
                        <a:t>1,2</a:t>
                      </a:r>
                      <a:endParaRPr lang="en-US" sz="1600" b="0" baseline="0" dirty="0">
                        <a:latin typeface="+mn-lt"/>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dirty="0">
                        <a:latin typeface="+mn-lt"/>
                        <a:cs typeface="Arial" panose="020B0604020202020204" pitchFamily="34" charset="0"/>
                      </a:endParaRPr>
                    </a:p>
                  </a:txBody>
                  <a:tcPr anchor="ct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tc>
                <a:tc>
                  <a:txBody>
                    <a:bodyPr/>
                    <a:lstStyle/>
                    <a:p>
                      <a:pPr marL="0" indent="0" algn="ctr">
                        <a:buFont typeface="Arial" panose="020B0604020202020204" pitchFamily="34" charset="0"/>
                        <a:buNone/>
                      </a:pPr>
                      <a:endParaRPr lang="en-US" sz="2000" baseline="0" dirty="0">
                        <a:latin typeface="+mn-lt"/>
                        <a:cs typeface="Arial" panose="020B0604020202020204" pitchFamily="34" charset="0"/>
                      </a:endParaRPr>
                    </a:p>
                  </a:txBody>
                  <a:tcPr anchor="ctr"/>
                </a:tc>
                <a:extLst>
                  <a:ext uri="{0D108BD9-81ED-4DB2-BD59-A6C34878D82A}">
                    <a16:rowId xmlns:a16="http://schemas.microsoft.com/office/drawing/2014/main" xmlns="" val="10006"/>
                  </a:ext>
                </a:extLst>
              </a:tr>
              <a:tr h="596045">
                <a:tc>
                  <a:txBody>
                    <a:bodyPr/>
                    <a:lstStyle/>
                    <a:p>
                      <a:r>
                        <a:rPr lang="en-US" sz="1600" b="0" baseline="0" dirty="0">
                          <a:latin typeface="+mn-lt"/>
                          <a:cs typeface="Arial" panose="020B0604020202020204" pitchFamily="34" charset="0"/>
                        </a:rPr>
                        <a:t>Limited support from family </a:t>
                      </a:r>
                      <a:br>
                        <a:rPr lang="en-US" sz="1600" b="0" baseline="0" dirty="0">
                          <a:latin typeface="+mn-lt"/>
                          <a:cs typeface="Arial" panose="020B0604020202020204" pitchFamily="34" charset="0"/>
                        </a:rPr>
                      </a:br>
                      <a:r>
                        <a:rPr lang="en-US" sz="1600" b="0" baseline="0" dirty="0">
                          <a:latin typeface="+mn-lt"/>
                          <a:cs typeface="Arial" panose="020B0604020202020204" pitchFamily="34" charset="0"/>
                        </a:rPr>
                        <a:t>or general practitioner</a:t>
                      </a:r>
                      <a:r>
                        <a:rPr lang="en-US" sz="1600" b="0" baseline="30000" dirty="0">
                          <a:latin typeface="+mn-lt"/>
                          <a:cs typeface="Arial" panose="020B0604020202020204" pitchFamily="34" charset="0"/>
                        </a:rPr>
                        <a:t>1</a:t>
                      </a:r>
                      <a:endParaRPr lang="en-US" sz="1600" b="0" baseline="0" dirty="0">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dirty="0">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lnB w="12700" cap="flat" cmpd="sng" algn="ctr">
                      <a:solidFill>
                        <a:schemeClr val="tx1"/>
                      </a:solidFill>
                      <a:prstDash val="solid"/>
                      <a:round/>
                      <a:headEnd type="none" w="med" len="med"/>
                      <a:tailEnd type="none" w="med" len="med"/>
                    </a:lnB>
                    <a:solidFill>
                      <a:srgbClr val="D5D2CA"/>
                    </a:solidFill>
                  </a:tcPr>
                </a:tc>
                <a:tc>
                  <a:txBody>
                    <a:bodyPr/>
                    <a:lstStyle/>
                    <a:p>
                      <a:pPr marL="0" indent="0" algn="ctr">
                        <a:buFont typeface="Arial" panose="020B0604020202020204" pitchFamily="34" charset="0"/>
                        <a:buNone/>
                      </a:pPr>
                      <a:r>
                        <a:rPr lang="en-US" sz="2000" baseline="0" dirty="0">
                          <a:latin typeface="+mn-lt"/>
                          <a:cs typeface="Arial" panose="020B0604020202020204" pitchFamily="34" charset="0"/>
                        </a:rPr>
                        <a:t>+</a:t>
                      </a:r>
                    </a:p>
                  </a:txBody>
                  <a:tcPr anchor="ctr">
                    <a:lnB w="12700" cap="flat" cmpd="sng" algn="ctr">
                      <a:solidFill>
                        <a:schemeClr val="tx1"/>
                      </a:solidFill>
                      <a:prstDash val="solid"/>
                      <a:round/>
                      <a:headEnd type="none" w="med" len="med"/>
                      <a:tailEnd type="none" w="med" len="med"/>
                    </a:lnB>
                    <a:solidFill>
                      <a:srgbClr val="D5D2CA"/>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103383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655" y="217624"/>
            <a:ext cx="8820808" cy="914400"/>
          </a:xfrm>
        </p:spPr>
        <p:txBody>
          <a:bodyPr/>
          <a:lstStyle/>
          <a:p>
            <a:pPr algn="ctr">
              <a:defRPr/>
            </a:pPr>
            <a:r>
              <a:rPr lang="en-US" sz="2800" b="1" dirty="0">
                <a:latin typeface="Times New Roman" pitchFamily="18" charset="0"/>
                <a:cs typeface="Times New Roman" pitchFamily="18" charset="0"/>
              </a:rPr>
              <a:t>Guidelines for Initiating and Intensifying Insulin Therapy</a:t>
            </a:r>
            <a:endParaRPr lang="en-US" sz="2800" b="1" dirty="0">
              <a:solidFill>
                <a:srgbClr val="FFC000"/>
              </a:solidFill>
              <a:latin typeface="Times New Roman" pitchFamily="18" charset="0"/>
              <a:cs typeface="Times New Roman" pitchFamily="18" charset="0"/>
            </a:endParaRPr>
          </a:p>
        </p:txBody>
      </p:sp>
      <p:sp>
        <p:nvSpPr>
          <p:cNvPr id="10" name="Text Placeholder 5"/>
          <p:cNvSpPr>
            <a:spLocks noGrp="1"/>
          </p:cNvSpPr>
          <p:nvPr>
            <p:ph type="body" sz="quarter" idx="4294967295"/>
          </p:nvPr>
        </p:nvSpPr>
        <p:spPr>
          <a:xfrm>
            <a:off x="480219" y="5185145"/>
            <a:ext cx="8183562" cy="307975"/>
          </a:xfrm>
          <a:prstGeom prst="rect">
            <a:avLst/>
          </a:prstGeom>
        </p:spPr>
        <p:txBody>
          <a:bodyPr numCol="1" anchor="t"/>
          <a:lstStyle/>
          <a:p>
            <a:pPr>
              <a:lnSpc>
                <a:spcPct val="100000"/>
              </a:lnSpc>
              <a:spcBef>
                <a:spcPts val="0"/>
              </a:spcBef>
              <a:spcAft>
                <a:spcPct val="0"/>
              </a:spcAft>
              <a:buClrTx/>
            </a:pPr>
            <a:r>
              <a:rPr lang="en-US" altLang="en-US" sz="1100" baseline="30000" dirty="0">
                <a:solidFill>
                  <a:schemeClr val="tx1">
                    <a:lumMod val="75000"/>
                    <a:lumOff val="25000"/>
                  </a:schemeClr>
                </a:solidFill>
              </a:rPr>
              <a:t>a</a:t>
            </a:r>
            <a:r>
              <a:rPr lang="en-US" altLang="en-US" sz="1100" dirty="0">
                <a:solidFill>
                  <a:schemeClr val="tx1">
                    <a:lumMod val="75000"/>
                    <a:lumOff val="25000"/>
                  </a:schemeClr>
                </a:solidFill>
              </a:rPr>
              <a:t>The stepwise approach for intensifying insulin therapy is recommended by the AACE/ACE, ADA, and EASD</a:t>
            </a:r>
            <a:r>
              <a:rPr lang="en-US" altLang="en-US" sz="1100" baseline="30000" dirty="0">
                <a:solidFill>
                  <a:schemeClr val="tx1">
                    <a:lumMod val="75000"/>
                    <a:lumOff val="25000"/>
                  </a:schemeClr>
                </a:solidFill>
              </a:rPr>
              <a:t>1-3</a:t>
            </a:r>
            <a:endParaRPr lang="en-US" altLang="en-US" sz="1100" dirty="0">
              <a:solidFill>
                <a:schemeClr val="tx1">
                  <a:lumMod val="75000"/>
                  <a:lumOff val="25000"/>
                </a:schemeClr>
              </a:solidFill>
            </a:endParaRPr>
          </a:p>
          <a:p>
            <a:pPr>
              <a:lnSpc>
                <a:spcPct val="100000"/>
              </a:lnSpc>
              <a:spcBef>
                <a:spcPts val="0"/>
              </a:spcBef>
              <a:spcAft>
                <a:spcPct val="0"/>
              </a:spcAft>
              <a:buClrTx/>
            </a:pPr>
            <a:r>
              <a:rPr lang="en-US" altLang="en-US" sz="1000" dirty="0">
                <a:solidFill>
                  <a:schemeClr val="tx1">
                    <a:lumMod val="75000"/>
                    <a:lumOff val="25000"/>
                  </a:schemeClr>
                </a:solidFill>
                <a:latin typeface="Arial Narrow" panose="020B0606020202030204" pitchFamily="34" charset="0"/>
                <a:cs typeface="Arial" pitchFamily="34" charset="0"/>
              </a:rPr>
              <a:t>AACE=American Association of Clinical Endocrinologists; ACE=American College of Endocrinology; </a:t>
            </a:r>
            <a:r>
              <a:rPr lang="en-US" altLang="en-US" sz="1000" dirty="0">
                <a:solidFill>
                  <a:schemeClr val="tx1">
                    <a:lumMod val="75000"/>
                    <a:lumOff val="25000"/>
                  </a:schemeClr>
                </a:solidFill>
                <a:latin typeface="Arial Narrow" panose="020B0606020202030204" pitchFamily="34" charset="0"/>
              </a:rPr>
              <a:t>ADA=American Diabetes Association; EASD=European Association for the Study of </a:t>
            </a:r>
            <a:r>
              <a:rPr lang="en-US" altLang="en-US" sz="1100" dirty="0">
                <a:solidFill>
                  <a:schemeClr val="tx1">
                    <a:lumMod val="75000"/>
                    <a:lumOff val="25000"/>
                  </a:schemeClr>
                </a:solidFill>
              </a:rPr>
              <a:t>Diabetes</a:t>
            </a:r>
            <a:endParaRPr lang="en-US" altLang="en-US" sz="1000" dirty="0">
              <a:solidFill>
                <a:schemeClr val="tx1">
                  <a:lumMod val="75000"/>
                  <a:lumOff val="25000"/>
                </a:schemeClr>
              </a:solidFill>
              <a:latin typeface="Arial Narrow" panose="020B0606020202030204" pitchFamily="34" charset="0"/>
            </a:endParaRPr>
          </a:p>
        </p:txBody>
      </p:sp>
      <p:sp>
        <p:nvSpPr>
          <p:cNvPr id="10244" name="Text Placeholder 5"/>
          <p:cNvSpPr>
            <a:spLocks noGrp="1"/>
          </p:cNvSpPr>
          <p:nvPr>
            <p:ph type="body" sz="quarter" idx="4294967295"/>
          </p:nvPr>
        </p:nvSpPr>
        <p:spPr>
          <a:xfrm>
            <a:off x="389731" y="6045656"/>
            <a:ext cx="8364537" cy="457200"/>
          </a:xfrm>
          <a:prstGeom prst="rect">
            <a:avLst/>
          </a:prstGeom>
        </p:spPr>
        <p:txBody>
          <a:bodyPr numCol="2" anchor="t"/>
          <a:lstStyle/>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rPr>
              <a:t>Garber AJ et al. </a:t>
            </a:r>
            <a:r>
              <a:rPr lang="en-US" altLang="en-US" sz="1000" i="1" dirty="0">
                <a:solidFill>
                  <a:schemeClr val="tx1">
                    <a:lumMod val="75000"/>
                    <a:lumOff val="25000"/>
                  </a:schemeClr>
                </a:solidFill>
                <a:latin typeface="Arial Narrow" panose="020B0606020202030204" pitchFamily="34" charset="0"/>
              </a:rPr>
              <a:t>Endocr Pract </a:t>
            </a:r>
            <a:r>
              <a:rPr lang="en-US" altLang="en-US" sz="1000" dirty="0">
                <a:solidFill>
                  <a:schemeClr val="tx1">
                    <a:lumMod val="75000"/>
                    <a:lumOff val="25000"/>
                  </a:schemeClr>
                </a:solidFill>
                <a:latin typeface="Arial Narrow" panose="020B0606020202030204" pitchFamily="34" charset="0"/>
              </a:rPr>
              <a:t>2016;22;84-113</a:t>
            </a:r>
          </a:p>
          <a:p>
            <a:pPr marL="228600" indent="-228600">
              <a:lnSpc>
                <a:spcPct val="100000"/>
              </a:lnSpc>
              <a:spcBef>
                <a:spcPts val="0"/>
              </a:spcBef>
              <a:spcAft>
                <a:spcPct val="0"/>
              </a:spcAft>
              <a:buClrTx/>
              <a:buFont typeface="+mj-lt"/>
              <a:buAutoNum type="arabicPeriod"/>
            </a:pPr>
            <a:r>
              <a:rPr lang="en-US" altLang="en-US" sz="1000" dirty="0">
                <a:solidFill>
                  <a:schemeClr val="tx1">
                    <a:lumMod val="75000"/>
                    <a:lumOff val="25000"/>
                  </a:schemeClr>
                </a:solidFill>
                <a:latin typeface="Arial Narrow" panose="020B0606020202030204" pitchFamily="34" charset="0"/>
                <a:cs typeface="Arial" pitchFamily="34" charset="0"/>
              </a:rPr>
              <a:t>Inzucchi SE et al. </a:t>
            </a:r>
            <a:r>
              <a:rPr lang="en-US" altLang="en-US" sz="1000" i="1" dirty="0">
                <a:solidFill>
                  <a:schemeClr val="tx1">
                    <a:lumMod val="75000"/>
                    <a:lumOff val="25000"/>
                  </a:schemeClr>
                </a:solidFill>
                <a:latin typeface="Arial Narrow" panose="020B0606020202030204" pitchFamily="34" charset="0"/>
                <a:cs typeface="Arial" pitchFamily="34" charset="0"/>
              </a:rPr>
              <a:t>Diabetes Care</a:t>
            </a:r>
            <a:r>
              <a:rPr lang="en-US" altLang="en-US" sz="1000" dirty="0">
                <a:solidFill>
                  <a:schemeClr val="tx1">
                    <a:lumMod val="75000"/>
                    <a:lumOff val="25000"/>
                  </a:schemeClr>
                </a:solidFill>
                <a:latin typeface="Arial Narrow" panose="020B0606020202030204" pitchFamily="34" charset="0"/>
                <a:cs typeface="Arial" pitchFamily="34" charset="0"/>
              </a:rPr>
              <a:t> 2015;38:140-9</a:t>
            </a:r>
            <a:endParaRPr lang="en-US" altLang="en-US" sz="1000" dirty="0">
              <a:solidFill>
                <a:schemeClr val="tx1">
                  <a:lumMod val="75000"/>
                  <a:lumOff val="25000"/>
                </a:schemeClr>
              </a:solidFill>
              <a:latin typeface="Arial Narrow" panose="020B0606020202030204" pitchFamily="34" charset="0"/>
            </a:endParaRPr>
          </a:p>
          <a:p>
            <a:pPr marL="228600" indent="-228600">
              <a:lnSpc>
                <a:spcPct val="100000"/>
              </a:lnSpc>
              <a:spcAft>
                <a:spcPct val="0"/>
              </a:spcAft>
            </a:pPr>
            <a:r>
              <a:rPr lang="en-US" altLang="en-US" sz="1000" dirty="0">
                <a:solidFill>
                  <a:schemeClr val="tx1">
                    <a:lumMod val="75000"/>
                    <a:lumOff val="25000"/>
                  </a:schemeClr>
                </a:solidFill>
                <a:latin typeface="Arial Narrow" panose="020B0606020202030204" pitchFamily="34" charset="0"/>
              </a:rPr>
              <a:t>American Diabetes Association. </a:t>
            </a:r>
            <a:r>
              <a:rPr lang="en-US" altLang="en-US" sz="1000" i="1" dirty="0">
                <a:solidFill>
                  <a:schemeClr val="tx1">
                    <a:lumMod val="75000"/>
                    <a:lumOff val="25000"/>
                  </a:schemeClr>
                </a:solidFill>
                <a:latin typeface="Arial Narrow" panose="020B0606020202030204" pitchFamily="34" charset="0"/>
              </a:rPr>
              <a:t>Diabetes Care</a:t>
            </a:r>
            <a:r>
              <a:rPr lang="en-US" altLang="en-US" sz="1000" dirty="0">
                <a:solidFill>
                  <a:schemeClr val="tx1">
                    <a:lumMod val="75000"/>
                    <a:lumOff val="25000"/>
                  </a:schemeClr>
                </a:solidFill>
                <a:latin typeface="Arial Narrow" panose="020B0606020202030204" pitchFamily="34" charset="0"/>
              </a:rPr>
              <a:t> </a:t>
            </a:r>
            <a:r>
              <a:rPr lang="en-US" altLang="en-US" sz="1000" dirty="0">
                <a:solidFill>
                  <a:schemeClr val="tx1">
                    <a:lumMod val="75000"/>
                    <a:lumOff val="25000"/>
                  </a:schemeClr>
                </a:solidFill>
              </a:rPr>
              <a:t>2017;40(Suppl 1):S64-74</a:t>
            </a:r>
          </a:p>
          <a:p>
            <a:pPr marL="228600" indent="-228600">
              <a:lnSpc>
                <a:spcPct val="100000"/>
              </a:lnSpc>
              <a:spcAft>
                <a:spcPct val="0"/>
              </a:spcAft>
            </a:pPr>
            <a:r>
              <a:rPr lang="en-US" altLang="en-US" sz="1000" dirty="0">
                <a:solidFill>
                  <a:schemeClr val="tx1">
                    <a:lumMod val="75000"/>
                    <a:lumOff val="25000"/>
                  </a:schemeClr>
                </a:solidFill>
              </a:rPr>
              <a:t>http://nice.org.uk/guidance/ng28</a:t>
            </a:r>
          </a:p>
          <a:p>
            <a:pPr marL="228600" indent="-228600">
              <a:lnSpc>
                <a:spcPct val="100000"/>
              </a:lnSpc>
              <a:spcAft>
                <a:spcPct val="0"/>
              </a:spcAft>
            </a:pPr>
            <a:r>
              <a:rPr lang="en-GB" sz="1000" dirty="0">
                <a:solidFill>
                  <a:schemeClr val="tx1">
                    <a:lumMod val="75000"/>
                    <a:lumOff val="25000"/>
                  </a:schemeClr>
                </a:solidFill>
              </a:rPr>
              <a:t>IDF Guideline Development Group. </a:t>
            </a:r>
            <a:r>
              <a:rPr lang="en-GB" sz="1000" i="1" dirty="0">
                <a:solidFill>
                  <a:schemeClr val="tx1">
                    <a:lumMod val="75000"/>
                    <a:lumOff val="25000"/>
                  </a:schemeClr>
                </a:solidFill>
              </a:rPr>
              <a:t>Diabetes Res Clin Pract </a:t>
            </a:r>
            <a:r>
              <a:rPr lang="en-GB" sz="1000" dirty="0">
                <a:solidFill>
                  <a:schemeClr val="tx1">
                    <a:lumMod val="75000"/>
                    <a:lumOff val="25000"/>
                  </a:schemeClr>
                </a:solidFill>
              </a:rPr>
              <a:t>2014;104:1-52</a:t>
            </a:r>
            <a:endParaRPr lang="en-US" sz="1000" dirty="0">
              <a:solidFill>
                <a:schemeClr val="tx1">
                  <a:lumMod val="75000"/>
                  <a:lumOff val="25000"/>
                </a:schemeClr>
              </a:solidFill>
            </a:endParaRPr>
          </a:p>
        </p:txBody>
      </p:sp>
      <p:graphicFrame>
        <p:nvGraphicFramePr>
          <p:cNvPr id="7" name="Table 1"/>
          <p:cNvGraphicFramePr>
            <a:graphicFrameLocks noGrp="1"/>
          </p:cNvGraphicFramePr>
          <p:nvPr/>
        </p:nvGraphicFramePr>
        <p:xfrm>
          <a:off x="192324" y="1455100"/>
          <a:ext cx="8648369" cy="3742898"/>
        </p:xfrm>
        <a:graphic>
          <a:graphicData uri="http://schemas.openxmlformats.org/drawingml/2006/table">
            <a:tbl>
              <a:tblPr firstRow="1" bandRow="1">
                <a:tableStyleId>{2D5ABB26-0587-4C30-8999-92F81FD0307C}</a:tableStyleId>
              </a:tblPr>
              <a:tblGrid>
                <a:gridCol w="1956022">
                  <a:extLst>
                    <a:ext uri="{9D8B030D-6E8A-4147-A177-3AD203B41FA5}">
                      <a16:colId xmlns:a16="http://schemas.microsoft.com/office/drawing/2014/main" xmlns="" val="20000"/>
                    </a:ext>
                  </a:extLst>
                </a:gridCol>
                <a:gridCol w="2557669">
                  <a:extLst>
                    <a:ext uri="{9D8B030D-6E8A-4147-A177-3AD203B41FA5}">
                      <a16:colId xmlns:a16="http://schemas.microsoft.com/office/drawing/2014/main" xmlns="" val="20001"/>
                    </a:ext>
                  </a:extLst>
                </a:gridCol>
                <a:gridCol w="4134678">
                  <a:extLst>
                    <a:ext uri="{9D8B030D-6E8A-4147-A177-3AD203B41FA5}">
                      <a16:colId xmlns:a16="http://schemas.microsoft.com/office/drawing/2014/main" xmlns="" val="20002"/>
                    </a:ext>
                  </a:extLst>
                </a:gridCol>
              </a:tblGrid>
              <a:tr h="599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mn-lt"/>
                          <a:cs typeface="Arial" panose="020B0604020202020204" pitchFamily="34" charset="0"/>
                        </a:rPr>
                        <a:t>Insulin Regimen</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Insulin Initiation </a:t>
                      </a:r>
                      <a:br>
                        <a:rPr lang="en-US" sz="1600" b="1" baseline="0" dirty="0">
                          <a:solidFill>
                            <a:schemeClr val="tx1"/>
                          </a:solidFill>
                          <a:latin typeface="+mn-lt"/>
                          <a:cs typeface="Arial" panose="020B0604020202020204" pitchFamily="34" charset="0"/>
                        </a:rPr>
                      </a:br>
                      <a:r>
                        <a:rPr lang="en-US" sz="1600" b="1" baseline="0" dirty="0">
                          <a:solidFill>
                            <a:schemeClr val="tx1"/>
                          </a:solidFill>
                          <a:latin typeface="+mn-lt"/>
                          <a:cs typeface="Arial" panose="020B0604020202020204" pitchFamily="34" charset="0"/>
                        </a:rPr>
                        <a:t>vs. Intensification</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solidFill>
                            <a:schemeClr val="tx1"/>
                          </a:solidFill>
                          <a:latin typeface="+mn-lt"/>
                          <a:cs typeface="Arial" panose="020B0604020202020204" pitchFamily="34" charset="0"/>
                        </a:rPr>
                        <a:t>Description</a:t>
                      </a: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66839">
                <a:tc>
                  <a:txBody>
                    <a:bodyPr/>
                    <a:lstStyle/>
                    <a:p>
                      <a:r>
                        <a:rPr lang="en-US" sz="1600" b="1" baseline="0" dirty="0">
                          <a:solidFill>
                            <a:schemeClr val="tx1"/>
                          </a:solidFill>
                          <a:latin typeface="+mn-lt"/>
                          <a:cs typeface="Arial" panose="020B0604020202020204" pitchFamily="34" charset="0"/>
                        </a:rPr>
                        <a:t>Basal</a:t>
                      </a: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panose="020B0604020202020204" pitchFamily="34" charset="0"/>
                        </a:rPr>
                        <a:t>Initiation</a:t>
                      </a:r>
                      <a:r>
                        <a:rPr lang="en-US" sz="1600" baseline="30000" dirty="0">
                          <a:solidFill>
                            <a:schemeClr val="tx1"/>
                          </a:solidFill>
                          <a:latin typeface="+mn-lt"/>
                          <a:cs typeface="Arial" panose="020B0604020202020204" pitchFamily="34" charset="0"/>
                        </a:rPr>
                        <a:t>1-5</a:t>
                      </a:r>
                      <a:endParaRPr lang="en-US" sz="1600" baseline="0" dirty="0">
                        <a:solidFill>
                          <a:schemeClr val="tx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D5D2CA"/>
                    </a:solidFill>
                  </a:tcPr>
                </a:tc>
                <a:tc>
                  <a:txBody>
                    <a:bodyPr/>
                    <a:lstStyle/>
                    <a:p>
                      <a:pPr algn="ctr"/>
                      <a:r>
                        <a:rPr lang="en-US" sz="1600" baseline="0" dirty="0">
                          <a:solidFill>
                            <a:schemeClr val="tx1"/>
                          </a:solidFill>
                          <a:latin typeface="+mn-lt"/>
                        </a:rPr>
                        <a:t>Basal insulin analogs or NPH insulin injected once or twice daily</a:t>
                      </a:r>
                      <a:r>
                        <a:rPr lang="en-US" sz="1600" baseline="30000" dirty="0">
                          <a:solidFill>
                            <a:schemeClr val="tx1"/>
                          </a:solidFill>
                          <a:latin typeface="+mn-lt"/>
                        </a:rPr>
                        <a:t>1-5</a:t>
                      </a:r>
                      <a:endParaRPr lang="en-US" sz="1600" baseline="0" dirty="0">
                        <a:solidFill>
                          <a:schemeClr val="tx1"/>
                        </a:solidFill>
                        <a:latin typeface="+mn-lt"/>
                      </a:endParaRPr>
                    </a:p>
                  </a:txBody>
                  <a:tcPr anchor="ctr">
                    <a:lnT w="12700" cap="flat" cmpd="sng" algn="ctr">
                      <a:solidFill>
                        <a:schemeClr val="tx1"/>
                      </a:solidFill>
                      <a:prstDash val="solid"/>
                      <a:round/>
                      <a:headEnd type="none" w="med" len="med"/>
                      <a:tailEnd type="none" w="med" len="med"/>
                    </a:lnT>
                    <a:solidFill>
                      <a:srgbClr val="D5D2CA"/>
                    </a:solidFill>
                  </a:tcPr>
                </a:tc>
                <a:extLst>
                  <a:ext uri="{0D108BD9-81ED-4DB2-BD59-A6C34878D82A}">
                    <a16:rowId xmlns:a16="http://schemas.microsoft.com/office/drawing/2014/main" xmlns="" val="10001"/>
                  </a:ext>
                </a:extLst>
              </a:tr>
              <a:tr h="922838">
                <a:tc>
                  <a:txBody>
                    <a:bodyPr/>
                    <a:lstStyle/>
                    <a:p>
                      <a:r>
                        <a:rPr lang="en-US" sz="1600" b="1" baseline="0" dirty="0">
                          <a:solidFill>
                            <a:schemeClr val="tx1"/>
                          </a:solidFill>
                          <a:latin typeface="+mn-lt"/>
                          <a:cs typeface="Arial" panose="020B0604020202020204" pitchFamily="34" charset="0"/>
                        </a:rPr>
                        <a:t>Basal-plus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panose="020B0604020202020204" pitchFamily="34" charset="0"/>
                        </a:rPr>
                        <a:t>Initiation and intensification</a:t>
                      </a:r>
                      <a:r>
                        <a:rPr lang="en-US" sz="1600" baseline="30000" dirty="0">
                          <a:solidFill>
                            <a:schemeClr val="tx1"/>
                          </a:solidFill>
                          <a:latin typeface="+mn-lt"/>
                          <a:cs typeface="Arial" panose="020B0604020202020204" pitchFamily="34" charset="0"/>
                        </a:rPr>
                        <a:t>a,1-3</a:t>
                      </a:r>
                      <a:endParaRPr lang="en-US" sz="1600" baseline="0" dirty="0">
                        <a:solidFill>
                          <a:schemeClr val="tx1"/>
                        </a:solidFill>
                        <a:latin typeface="+mn-lt"/>
                        <a:cs typeface="Arial" panose="020B0604020202020204" pitchFamily="34" charset="0"/>
                      </a:endParaRPr>
                    </a:p>
                  </a:txBody>
                  <a:tcPr anchor="ctr"/>
                </a:tc>
                <a:tc>
                  <a:txBody>
                    <a:bodyPr/>
                    <a:lstStyle/>
                    <a:p>
                      <a:pPr algn="ctr"/>
                      <a:r>
                        <a:rPr lang="en-US" sz="1600" baseline="0" dirty="0">
                          <a:solidFill>
                            <a:schemeClr val="tx1"/>
                          </a:solidFill>
                          <a:latin typeface="+mn-lt"/>
                          <a:cs typeface="Arial" panose="020B0604020202020204" pitchFamily="34" charset="0"/>
                        </a:rPr>
                        <a:t>Basal insulin plus stepwise</a:t>
                      </a:r>
                      <a:r>
                        <a:rPr lang="en-US" sz="1600" baseline="30000" dirty="0">
                          <a:solidFill>
                            <a:schemeClr val="tx1"/>
                          </a:solidFill>
                          <a:latin typeface="+mn-lt"/>
                          <a:cs typeface="Arial" panose="020B0604020202020204" pitchFamily="34" charset="0"/>
                        </a:rPr>
                        <a:t>a</a:t>
                      </a:r>
                      <a:r>
                        <a:rPr lang="en-US" sz="1600" baseline="0" dirty="0">
                          <a:solidFill>
                            <a:schemeClr val="tx1"/>
                          </a:solidFill>
                          <a:latin typeface="+mn-lt"/>
                          <a:cs typeface="Arial" panose="020B0604020202020204" pitchFamily="34" charset="0"/>
                        </a:rPr>
                        <a:t> addition </a:t>
                      </a:r>
                      <a:br>
                        <a:rPr lang="en-US" sz="1600" baseline="0" dirty="0">
                          <a:solidFill>
                            <a:schemeClr val="tx1"/>
                          </a:solidFill>
                          <a:latin typeface="+mn-lt"/>
                          <a:cs typeface="Arial" panose="020B0604020202020204" pitchFamily="34" charset="0"/>
                        </a:rPr>
                      </a:br>
                      <a:r>
                        <a:rPr lang="en-US" sz="1600" baseline="0" dirty="0">
                          <a:solidFill>
                            <a:schemeClr val="tx1"/>
                          </a:solidFill>
                          <a:latin typeface="+mn-lt"/>
                          <a:cs typeface="Arial" panose="020B0604020202020204" pitchFamily="34" charset="0"/>
                        </a:rPr>
                        <a:t>of 1-3 daily injections of </a:t>
                      </a:r>
                      <a:br>
                        <a:rPr lang="en-US" sz="1600" baseline="0" dirty="0">
                          <a:solidFill>
                            <a:schemeClr val="tx1"/>
                          </a:solidFill>
                          <a:latin typeface="+mn-lt"/>
                          <a:cs typeface="Arial" panose="020B0604020202020204" pitchFamily="34" charset="0"/>
                        </a:rPr>
                      </a:br>
                      <a:r>
                        <a:rPr lang="en-US" sz="1600" baseline="0" dirty="0">
                          <a:solidFill>
                            <a:schemeClr val="tx1"/>
                          </a:solidFill>
                          <a:latin typeface="+mn-lt"/>
                          <a:cs typeface="Arial" panose="020B0604020202020204" pitchFamily="34" charset="0"/>
                        </a:rPr>
                        <a:t>rapid-acting insulin</a:t>
                      </a:r>
                      <a:r>
                        <a:rPr lang="en-US" sz="1600" b="0" baseline="30000" dirty="0">
                          <a:solidFill>
                            <a:schemeClr val="tx1"/>
                          </a:solidFill>
                          <a:latin typeface="+mn-lt"/>
                          <a:cs typeface="Arial" panose="020B0604020202020204" pitchFamily="34" charset="0"/>
                        </a:rPr>
                        <a:t>1-3</a:t>
                      </a:r>
                    </a:p>
                  </a:txBody>
                  <a:tcPr anchor="ctr"/>
                </a:tc>
                <a:extLst>
                  <a:ext uri="{0D108BD9-81ED-4DB2-BD59-A6C34878D82A}">
                    <a16:rowId xmlns:a16="http://schemas.microsoft.com/office/drawing/2014/main" xmlns="" val="10002"/>
                  </a:ext>
                </a:extLst>
              </a:tr>
              <a:tr h="726703">
                <a:tc>
                  <a:txBody>
                    <a:bodyPr/>
                    <a:lstStyle/>
                    <a:p>
                      <a:r>
                        <a:rPr lang="en-US" sz="1600" b="1" baseline="0" dirty="0">
                          <a:solidFill>
                            <a:schemeClr val="tx1"/>
                          </a:solidFill>
                          <a:latin typeface="+mn-lt"/>
                          <a:cs typeface="Arial" panose="020B0604020202020204" pitchFamily="34" charset="0"/>
                        </a:rPr>
                        <a:t>Basal-bolus</a:t>
                      </a:r>
                    </a:p>
                  </a:txBody>
                  <a:tcPr anchor="ctr">
                    <a:lnB w="12700" cap="flat" cmpd="sng" algn="ctr">
                      <a:noFill/>
                      <a:prstDash val="solid"/>
                      <a:round/>
                      <a:headEnd type="none" w="med" len="med"/>
                      <a:tailEnd type="none" w="med" len="med"/>
                    </a:lnB>
                    <a:solidFill>
                      <a:srgbClr val="D5D2C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panose="020B0604020202020204" pitchFamily="34" charset="0"/>
                        </a:rPr>
                        <a:t>Intensification</a:t>
                      </a:r>
                      <a:r>
                        <a:rPr lang="en-US" sz="1600" baseline="30000" dirty="0">
                          <a:solidFill>
                            <a:schemeClr val="tx1"/>
                          </a:solidFill>
                          <a:latin typeface="+mn-lt"/>
                          <a:cs typeface="Arial" panose="020B0604020202020204" pitchFamily="34" charset="0"/>
                        </a:rPr>
                        <a:t>1,4,5</a:t>
                      </a:r>
                      <a:endParaRPr lang="en-US" sz="1600" baseline="0" dirty="0">
                        <a:solidFill>
                          <a:schemeClr val="tx1"/>
                        </a:solidFill>
                        <a:latin typeface="+mn-lt"/>
                        <a:cs typeface="Arial" panose="020B0604020202020204" pitchFamily="34" charset="0"/>
                      </a:endParaRPr>
                    </a:p>
                  </a:txBody>
                  <a:tcPr anchor="ctr">
                    <a:lnB w="12700" cap="flat" cmpd="sng" algn="ctr">
                      <a:noFill/>
                      <a:prstDash val="solid"/>
                      <a:round/>
                      <a:headEnd type="none" w="med" len="med"/>
                      <a:tailEnd type="none" w="med" len="med"/>
                    </a:lnB>
                    <a:solidFill>
                      <a:srgbClr val="D5D2CA"/>
                    </a:solidFill>
                  </a:tcPr>
                </a:tc>
                <a:tc>
                  <a:txBody>
                    <a:bodyPr/>
                    <a:lstStyle/>
                    <a:p>
                      <a:pPr algn="ctr"/>
                      <a:r>
                        <a:rPr lang="en-US" sz="1600" baseline="0" dirty="0">
                          <a:solidFill>
                            <a:schemeClr val="tx1"/>
                          </a:solidFill>
                          <a:latin typeface="+mn-lt"/>
                          <a:cs typeface="Arial" panose="020B0604020202020204" pitchFamily="34" charset="0"/>
                        </a:rPr>
                        <a:t>Basal insulin plus injections of rapid-acting insulin at every meal</a:t>
                      </a:r>
                      <a:r>
                        <a:rPr lang="en-US" sz="1600" baseline="30000" dirty="0">
                          <a:solidFill>
                            <a:schemeClr val="tx1"/>
                          </a:solidFill>
                          <a:latin typeface="+mn-lt"/>
                          <a:cs typeface="Arial" panose="020B0604020202020204" pitchFamily="34" charset="0"/>
                        </a:rPr>
                        <a:t>1,4</a:t>
                      </a:r>
                      <a:endParaRPr lang="en-US" sz="1600" baseline="0" dirty="0">
                        <a:solidFill>
                          <a:schemeClr val="tx1"/>
                        </a:solidFill>
                        <a:latin typeface="+mn-lt"/>
                        <a:cs typeface="Arial" panose="020B0604020202020204" pitchFamily="34" charset="0"/>
                      </a:endParaRPr>
                    </a:p>
                  </a:txBody>
                  <a:tcPr anchor="ctr">
                    <a:lnB w="12700" cap="flat" cmpd="sng" algn="ctr">
                      <a:noFill/>
                      <a:prstDash val="solid"/>
                      <a:round/>
                      <a:headEnd type="none" w="med" len="med"/>
                      <a:tailEnd type="none" w="med" len="med"/>
                    </a:lnB>
                    <a:solidFill>
                      <a:srgbClr val="D5D2CA"/>
                    </a:solidFill>
                  </a:tcPr>
                </a:tc>
                <a:extLst>
                  <a:ext uri="{0D108BD9-81ED-4DB2-BD59-A6C34878D82A}">
                    <a16:rowId xmlns:a16="http://schemas.microsoft.com/office/drawing/2014/main" xmlns="" val="10003"/>
                  </a:ext>
                </a:extLst>
              </a:tr>
              <a:tr h="726703">
                <a:tc>
                  <a:txBody>
                    <a:bodyPr/>
                    <a:lstStyle/>
                    <a:p>
                      <a:r>
                        <a:rPr lang="en-US" sz="1600" b="1" baseline="0" dirty="0">
                          <a:solidFill>
                            <a:schemeClr val="tx1"/>
                          </a:solidFill>
                          <a:latin typeface="+mn-lt"/>
                          <a:cs typeface="Arial" panose="020B0604020202020204" pitchFamily="34" charset="0"/>
                        </a:rPr>
                        <a:t>Premixed</a:t>
                      </a:r>
                    </a:p>
                  </a:txBody>
                  <a:tcPr anchor="ctr">
                    <a:lnT>
                      <a:noFill/>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panose="020B0604020202020204" pitchFamily="34" charset="0"/>
                        </a:rPr>
                        <a:t>Initiation</a:t>
                      </a:r>
                      <a:r>
                        <a:rPr lang="en-US" sz="1600" baseline="30000" dirty="0">
                          <a:solidFill>
                            <a:schemeClr val="tx1"/>
                          </a:solidFill>
                          <a:latin typeface="+mn-lt"/>
                          <a:cs typeface="Arial" panose="020B0604020202020204" pitchFamily="34" charset="0"/>
                        </a:rPr>
                        <a:t>4,5</a:t>
                      </a:r>
                      <a:r>
                        <a:rPr lang="en-US" sz="1600" baseline="0" dirty="0">
                          <a:solidFill>
                            <a:schemeClr val="tx1"/>
                          </a:solidFill>
                          <a:latin typeface="+mn-lt"/>
                          <a:cs typeface="Arial" panose="020B0604020202020204" pitchFamily="34" charset="0"/>
                        </a:rPr>
                        <a:t> or intensification</a:t>
                      </a:r>
                      <a:r>
                        <a:rPr lang="en-US" sz="1600" baseline="30000" dirty="0">
                          <a:solidFill>
                            <a:schemeClr val="tx1"/>
                          </a:solidFill>
                          <a:latin typeface="+mn-lt"/>
                          <a:cs typeface="Arial" panose="020B0604020202020204" pitchFamily="34" charset="0"/>
                        </a:rPr>
                        <a:t>2-5</a:t>
                      </a:r>
                      <a:endParaRPr lang="en-US" sz="1600" baseline="0" dirty="0">
                        <a:solidFill>
                          <a:schemeClr val="tx1"/>
                        </a:solidFill>
                        <a:latin typeface="+mn-lt"/>
                        <a:cs typeface="Arial" panose="020B0604020202020204" pitchFamily="34" charset="0"/>
                      </a:endParaRPr>
                    </a:p>
                  </a:txBody>
                  <a:tcPr anchor="ctr">
                    <a:lnT>
                      <a:noFill/>
                    </a:lnT>
                    <a:lnB w="12700" cap="flat" cmpd="sng" algn="ctr">
                      <a:solidFill>
                        <a:schemeClr val="tx1"/>
                      </a:solidFill>
                      <a:prstDash val="solid"/>
                      <a:round/>
                      <a:headEnd type="none" w="med" len="med"/>
                      <a:tailEnd type="none" w="med" len="med"/>
                    </a:lnB>
                  </a:tcPr>
                </a:tc>
                <a:tc>
                  <a:txBody>
                    <a:bodyPr/>
                    <a:lstStyle/>
                    <a:p>
                      <a:pPr algn="ctr"/>
                      <a:r>
                        <a:rPr lang="en-US" sz="1600" baseline="0" dirty="0">
                          <a:solidFill>
                            <a:schemeClr val="tx1"/>
                          </a:solidFill>
                          <a:latin typeface="+mn-lt"/>
                          <a:cs typeface="Arial" panose="020B0604020202020204" pitchFamily="34" charset="0"/>
                        </a:rPr>
                        <a:t>Once to thrice-daily injection of premixed biphasic insulin analogs</a:t>
                      </a:r>
                      <a:r>
                        <a:rPr lang="en-US" sz="1600" baseline="30000" dirty="0">
                          <a:solidFill>
                            <a:schemeClr val="tx1"/>
                          </a:solidFill>
                          <a:latin typeface="+mn-lt"/>
                          <a:cs typeface="Arial" panose="020B0604020202020204" pitchFamily="34" charset="0"/>
                        </a:rPr>
                        <a:t>2-5</a:t>
                      </a:r>
                      <a:endParaRPr lang="en-US" sz="1600" baseline="0" dirty="0">
                        <a:solidFill>
                          <a:schemeClr val="tx1"/>
                        </a:solidFill>
                        <a:latin typeface="+mn-lt"/>
                        <a:cs typeface="Arial" panose="020B0604020202020204" pitchFamily="34" charset="0"/>
                      </a:endParaRPr>
                    </a:p>
                  </a:txBody>
                  <a:tcPr anchor="ct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4644912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LD PPT Template-091614">
  <a:themeElements>
    <a:clrScheme name="Lilly Corp">
      <a:dk1>
        <a:srgbClr val="000000"/>
      </a:dk1>
      <a:lt1>
        <a:sysClr val="window" lastClr="FFFFFF"/>
      </a:lt1>
      <a:dk2>
        <a:srgbClr val="82786F"/>
      </a:dk2>
      <a:lt2>
        <a:srgbClr val="A59D95"/>
      </a:lt2>
      <a:accent1>
        <a:srgbClr val="D52B1E"/>
      </a:accent1>
      <a:accent2>
        <a:srgbClr val="FF6D22"/>
      </a:accent2>
      <a:accent3>
        <a:srgbClr val="FED100"/>
      </a:accent3>
      <a:accent4>
        <a:srgbClr val="00AF3F"/>
      </a:accent4>
      <a:accent5>
        <a:srgbClr val="00A1DE"/>
      </a:accent5>
      <a:accent6>
        <a:srgbClr val="B1059D"/>
      </a:accent6>
      <a:hlink>
        <a:srgbClr val="263F6A"/>
      </a:hlink>
      <a:folHlink>
        <a:srgbClr val="4E2E2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LD_CorporatePresentation8-REVISED" id="{8D1DA970-F968-46F5-8EA3-8BBFFAE617F3}" vid="{4617F998-715A-4A20-BBE4-A04A23B1B0DE}"/>
    </a:ext>
  </a:extLst>
</a:theme>
</file>

<file path=ppt/theme/theme2.xml><?xml version="1.0" encoding="utf-8"?>
<a:theme xmlns:a="http://schemas.openxmlformats.org/drawingml/2006/main" name="1_GLD PPT Template-091614">
  <a:themeElements>
    <a:clrScheme name="Lilly Corp">
      <a:dk1>
        <a:srgbClr val="000000"/>
      </a:dk1>
      <a:lt1>
        <a:sysClr val="window" lastClr="FFFFFF"/>
      </a:lt1>
      <a:dk2>
        <a:srgbClr val="82786F"/>
      </a:dk2>
      <a:lt2>
        <a:srgbClr val="A59D95"/>
      </a:lt2>
      <a:accent1>
        <a:srgbClr val="D52B1E"/>
      </a:accent1>
      <a:accent2>
        <a:srgbClr val="FF6D22"/>
      </a:accent2>
      <a:accent3>
        <a:srgbClr val="FED100"/>
      </a:accent3>
      <a:accent4>
        <a:srgbClr val="00AF3F"/>
      </a:accent4>
      <a:accent5>
        <a:srgbClr val="00A1DE"/>
      </a:accent5>
      <a:accent6>
        <a:srgbClr val="B1059D"/>
      </a:accent6>
      <a:hlink>
        <a:srgbClr val="263F6A"/>
      </a:hlink>
      <a:folHlink>
        <a:srgbClr val="4E2E2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LD_CorporatePresentation8-REVISED" id="{8D1DA970-F968-46F5-8EA3-8BBFFAE617F3}" vid="{4617F998-715A-4A20-BBE4-A04A23B1B0DE}"/>
    </a:ext>
  </a:extLst>
</a:theme>
</file>

<file path=ppt/theme/theme3.xml><?xml version="1.0" encoding="utf-8"?>
<a:theme xmlns:a="http://schemas.openxmlformats.org/drawingml/2006/main" name="2_humalog brand 2010">
  <a:themeElements>
    <a:clrScheme name="Custom 39">
      <a:dk1>
        <a:srgbClr val="000000"/>
      </a:dk1>
      <a:lt1>
        <a:sysClr val="window" lastClr="FFFFFF"/>
      </a:lt1>
      <a:dk2>
        <a:srgbClr val="532E60"/>
      </a:dk2>
      <a:lt2>
        <a:srgbClr val="827963"/>
      </a:lt2>
      <a:accent1>
        <a:srgbClr val="850057"/>
      </a:accent1>
      <a:accent2>
        <a:srgbClr val="DC0451"/>
      </a:accent2>
      <a:accent3>
        <a:srgbClr val="E17000"/>
      </a:accent3>
      <a:accent4>
        <a:srgbClr val="F0AB00"/>
      </a:accent4>
      <a:accent5>
        <a:srgbClr val="988F86"/>
      </a:accent5>
      <a:accent6>
        <a:srgbClr val="B7B1A9"/>
      </a:accent6>
      <a:hlink>
        <a:srgbClr val="850057"/>
      </a:hlink>
      <a:folHlink>
        <a:srgbClr val="E17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Custom Design">
  <a:themeElements>
    <a:clrScheme name="Humalog">
      <a:dk1>
        <a:srgbClr val="000000"/>
      </a:dk1>
      <a:lt1>
        <a:sysClr val="window" lastClr="FFFFFF"/>
      </a:lt1>
      <a:dk2>
        <a:srgbClr val="532E60"/>
      </a:dk2>
      <a:lt2>
        <a:srgbClr val="827963"/>
      </a:lt2>
      <a:accent1>
        <a:srgbClr val="850057"/>
      </a:accent1>
      <a:accent2>
        <a:srgbClr val="DC0451"/>
      </a:accent2>
      <a:accent3>
        <a:srgbClr val="E17000"/>
      </a:accent3>
      <a:accent4>
        <a:srgbClr val="F0AB00"/>
      </a:accent4>
      <a:accent5>
        <a:srgbClr val="988F86"/>
      </a:accent5>
      <a:accent6>
        <a:srgbClr val="B7B1A9"/>
      </a:accent6>
      <a:hlink>
        <a:srgbClr val="850057"/>
      </a:hlink>
      <a:folHlink>
        <a:srgbClr val="DC0451"/>
      </a:folHlink>
    </a:clrScheme>
    <a:fontScheme name="Humalog">
      <a:majorFont>
        <a:latin typeface="Arial"/>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STRUCTURE">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nterpriseDocumentLanguageTaxHTField0 xmlns="33648e8c-5399-4ce0-994e-2f4ddb1c4614">
      <Terms xmlns="http://schemas.microsoft.com/office/infopath/2007/PartnerControls">
        <TermInfo xmlns="http://schemas.microsoft.com/office/infopath/2007/PartnerControls">
          <TermName xmlns="http://schemas.microsoft.com/office/infopath/2007/PartnerControls">eng</TermName>
          <TermId xmlns="http://schemas.microsoft.com/office/infopath/2007/PartnerControls">39540796-0396-4e54-afe9-a602f28bbe8f</TermId>
        </TermInfo>
      </Terms>
    </EnterpriseDocumentLanguageTaxHTField0>
    <Category xmlns="305c81f2-3be3-4a23-9fdd-c5c1eaeb750b">Presentation</Category>
    <EnterpriseRecordSeriesCodeTaxHTField0 xmlns="33648e8c-5399-4ce0-994e-2f4ddb1c4614">
      <Terms xmlns="http://schemas.microsoft.com/office/infopath/2007/PartnerControls">
        <TermInfo xmlns="http://schemas.microsoft.com/office/infopath/2007/PartnerControls">
          <TermName xmlns="http://schemas.microsoft.com/office/infopath/2007/PartnerControls">ADM140</TermName>
          <TermId xmlns="http://schemas.microsoft.com/office/infopath/2007/PartnerControls">fdc85ba1-0671-407c-9ace-d011131f3a70</TermId>
        </TermInfo>
      </Terms>
    </EnterpriseRecordSeriesCodeTaxHTField0>
    <TaxCatchAll xmlns="33648e8c-5399-4ce0-994e-2f4ddb1c4614">
      <Value>5</Value>
      <Value>2</Value>
    </TaxCatchAll>
    <Format xmlns="305c81f2-3be3-4a23-9fdd-c5c1eaeb750b">PowerPoint</Format>
    <Use xmlns="305c81f2-3be3-4a23-9fdd-c5c1eaeb750b">External and Internal</Use>
    <ForMedical_x002f_Scientific_x003f_ xmlns="305c81f2-3be3-4a23-9fdd-c5c1eaeb750b" xsi:nil="true"/>
    <AspectRatio xmlns="305c81f2-3be3-4a23-9fdd-c5c1eaeb750b">4:3</AspectRatio>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78528B139DC24C8DA778825C19EA9C" ma:contentTypeVersion="9" ma:contentTypeDescription="Create a new document." ma:contentTypeScope="" ma:versionID="8b603d701689007ca395f7b1caf01c61">
  <xsd:schema xmlns:xsd="http://www.w3.org/2001/XMLSchema" xmlns:xs="http://www.w3.org/2001/XMLSchema" xmlns:p="http://schemas.microsoft.com/office/2006/metadata/properties" xmlns:ns2="33648e8c-5399-4ce0-994e-2f4ddb1c4614" xmlns:ns3="305c81f2-3be3-4a23-9fdd-c5c1eaeb750b" targetNamespace="http://schemas.microsoft.com/office/2006/metadata/properties" ma:root="true" ma:fieldsID="25069cbcc08ebfed77eec968d03548a1" ns2:_="" ns3:_="">
    <xsd:import namespace="33648e8c-5399-4ce0-994e-2f4ddb1c4614"/>
    <xsd:import namespace="305c81f2-3be3-4a23-9fdd-c5c1eaeb750b"/>
    <xsd:element name="properties">
      <xsd:complexType>
        <xsd:sequence>
          <xsd:element name="documentManagement">
            <xsd:complexType>
              <xsd:all>
                <xsd:element ref="ns2:TaxCatchAll" minOccurs="0"/>
                <xsd:element ref="ns2:TaxCatchAllLabel" minOccurs="0"/>
                <xsd:element ref="ns2:EnterpriseDocumentLanguageTaxHTField0" minOccurs="0"/>
                <xsd:element ref="ns2:EnterpriseRecordSeriesCodeTaxHTField0" minOccurs="0"/>
                <xsd:element ref="ns3:Format" minOccurs="0"/>
                <xsd:element ref="ns3:Category" minOccurs="0"/>
                <xsd:element ref="ns3:Use" minOccurs="0"/>
                <xsd:element ref="ns3:ForMedical_x002f_Scientific_x003f_" minOccurs="0"/>
                <xsd:element ref="ns3:AspectRat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48e8c-5399-4ce0-994e-2f4ddb1c4614"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eab48719-d9f1-4836-b9ae-d49129974185}" ma:internalName="TaxCatchAll" ma:showField="CatchAllData" ma:web="4b5a7985-fd04-413e-9d11-53cc4684a94d">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eab48719-d9f1-4836-b9ae-d49129974185}" ma:internalName="TaxCatchAllLabel" ma:readOnly="true" ma:showField="CatchAllDataLabel" ma:web="4b5a7985-fd04-413e-9d11-53cc4684a94d">
      <xsd:complexType>
        <xsd:complexContent>
          <xsd:extension base="dms:MultiChoiceLookup">
            <xsd:sequence>
              <xsd:element name="Value" type="dms:Lookup" maxOccurs="unbounded" minOccurs="0" nillable="true"/>
            </xsd:sequence>
          </xsd:extension>
        </xsd:complexContent>
      </xsd:complexType>
    </xsd:element>
    <xsd:element name="EnterpriseDocumentLanguageTaxHTField0" ma:index="9" ma:taxonomy="true" ma:internalName="EnterpriseDocumentLanguageTaxHTField0" ma:taxonomyFieldName="EnterpriseDocumentLanguage" ma:displayName="Lilly Document Language" ma:readOnly="false" ma:default="2;#eng|39540796-0396-4e54-afe9-a602f28bbe8f" ma:fieldId="{93e5a5e9-0ea5-4512-9a61-30e562d954b4}" ma:sspId="dc7d05db-9a88-43f7-9979-b3027636d983" ma:termSetId="29d92dd9-4caf-4659-961a-1591fcb1f2f5" ma:anchorId="00000000-0000-0000-0000-000000000000" ma:open="false" ma:isKeyword="false">
      <xsd:complexType>
        <xsd:sequence>
          <xsd:element ref="pc:Terms" minOccurs="0" maxOccurs="1"/>
        </xsd:sequence>
      </xsd:complexType>
    </xsd:element>
    <xsd:element name="EnterpriseRecordSeriesCodeTaxHTField0" ma:index="11" ma:taxonomy="true" ma:internalName="EnterpriseRecordSeriesCodeTaxHTField0" ma:taxonomyFieldName="EnterpriseRecordSeriesCode" ma:displayName="Lilly Record Series Code" ma:readOnly="false" ma:default="1;#ADM130|70dc3311-3e76-421c-abfa-d108df48853c" ma:fieldId="{23eb9118-512f-4e30-ae67-b759512ccd2b}" ma:sspId="dc7d05db-9a88-43f7-9979-b3027636d983" ma:termSetId="596d0819-e4b3-4e25-8f9b-94317537e49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5c81f2-3be3-4a23-9fdd-c5c1eaeb750b" elementFormDefault="qualified">
    <xsd:import namespace="http://schemas.microsoft.com/office/2006/documentManagement/types"/>
    <xsd:import namespace="http://schemas.microsoft.com/office/infopath/2007/PartnerControls"/>
    <xsd:element name="Format" ma:index="14" nillable="true" ma:displayName="Format" ma:format="Dropdown" ma:internalName="Format">
      <xsd:simpleType>
        <xsd:restriction base="dms:Choice">
          <xsd:enumeration value="MS Word"/>
          <xsd:enumeration value="PowerPoint"/>
          <xsd:enumeration value="Stationery"/>
        </xsd:restriction>
      </xsd:simpleType>
    </xsd:element>
    <xsd:element name="Category" ma:index="15" nillable="true" ma:displayName="Category" ma:format="Dropdown" ma:internalName="Category">
      <xsd:simpleType>
        <xsd:union memberTypes="dms:Text">
          <xsd:simpleType>
            <xsd:restriction base="dms:Choice">
              <xsd:enumeration value="Presentation"/>
              <xsd:enumeration value="Flyer/General Document"/>
              <xsd:enumeration value="Scientific Poster"/>
            </xsd:restriction>
          </xsd:simpleType>
        </xsd:union>
      </xsd:simpleType>
    </xsd:element>
    <xsd:element name="Use" ma:index="16" nillable="true" ma:displayName="Use" ma:format="Dropdown" ma:internalName="Use">
      <xsd:simpleType>
        <xsd:restriction base="dms:Choice">
          <xsd:enumeration value="Internal only"/>
          <xsd:enumeration value="External and Internal"/>
        </xsd:restriction>
      </xsd:simpleType>
    </xsd:element>
    <xsd:element name="ForMedical_x002f_Scientific_x003f_" ma:index="17" nillable="true" ma:displayName="ForMedical/Scientific?" ma:format="Dropdown" ma:internalName="ForMedical_x002f_Scientific_x003f_">
      <xsd:simpleType>
        <xsd:restriction base="dms:Choice">
          <xsd:enumeration value="Yes"/>
          <xsd:enumeration value="No"/>
        </xsd:restriction>
      </xsd:simpleType>
    </xsd:element>
    <xsd:element name="AspectRatio" ma:index="18" nillable="true" ma:displayName="AspectRatio" ma:format="Dropdown" ma:internalName="AspectRatio">
      <xsd:simpleType>
        <xsd:union memberTypes="dms:Text">
          <xsd:simpleType>
            <xsd:restriction base="dms:Choice">
              <xsd:enumeration value="4:3"/>
              <xsd:enumeration value="16:9"/>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64865-D5C1-4E7B-B001-0B5E34BA55EB}">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305c81f2-3be3-4a23-9fdd-c5c1eaeb750b"/>
    <ds:schemaRef ds:uri="33648e8c-5399-4ce0-994e-2f4ddb1c461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5F5377-A8E6-4D3A-A86A-14923D7C6327}">
  <ds:schemaRefs>
    <ds:schemaRef ds:uri="http://schemas.microsoft.com/sharepoint/v3/contenttype/forms"/>
  </ds:schemaRefs>
</ds:datastoreItem>
</file>

<file path=customXml/itemProps3.xml><?xml version="1.0" encoding="utf-8"?>
<ds:datastoreItem xmlns:ds="http://schemas.openxmlformats.org/officeDocument/2006/customXml" ds:itemID="{6081230B-380B-4ADD-8CB9-5EBCCBEA4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48e8c-5399-4ce0-994e-2f4ddb1c4614"/>
    <ds:schemaRef ds:uri="305c81f2-3be3-4a23-9fdd-c5c1eaeb7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CorporatePresentation1</Template>
  <TotalTime>5119</TotalTime>
  <Words>9701</Words>
  <Application>Microsoft Office PowerPoint</Application>
  <PresentationFormat>On-screen Show (4:3)</PresentationFormat>
  <Paragraphs>1204</Paragraphs>
  <Slides>53</Slides>
  <Notes>27</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GLD PPT Template-091614</vt:lpstr>
      <vt:lpstr>1_GLD PPT Template-091614</vt:lpstr>
      <vt:lpstr>2_humalog brand 2010</vt:lpstr>
      <vt:lpstr>26_Custom Design</vt:lpstr>
      <vt:lpstr>STRUCTURE</vt:lpstr>
      <vt:lpstr>PowerPoint Presentation</vt:lpstr>
      <vt:lpstr>Table of Contents</vt:lpstr>
      <vt:lpstr>T2D Is a Progressive Disease in Which -Cell Function Deteriorates Over Time</vt:lpstr>
      <vt:lpstr>Importance of Glycemic Control to Prevent Diabetic Complications</vt:lpstr>
      <vt:lpstr>There Are Considerable Delays in Initiating Insulin Therapy After Failure With OADs</vt:lpstr>
      <vt:lpstr>Barriers to Initiating or Intensifying Insulin Therapy</vt:lpstr>
      <vt:lpstr>Overcoming Barriers to Insulin Therapy: Recommendations From ADA and EASD</vt:lpstr>
      <vt:lpstr>Selecting Insulin Regimen for Intensification: Patient Factors</vt:lpstr>
      <vt:lpstr>Guidelines for Initiating and Intensifying Insulin Therapy</vt:lpstr>
      <vt:lpstr>Many Insulins Are Available to People With T2D Who May Eventually Require Exogenous Insulin to Supplement -Cell Function</vt:lpstr>
      <vt:lpstr>Safety of Abasaglar</vt:lpstr>
      <vt:lpstr>Efficacy and Safety </vt:lpstr>
      <vt:lpstr>Choice of Insulin Regimen </vt:lpstr>
      <vt:lpstr>Balancing Good Glycemic Control with a Low Risk of Hypoglycemia…</vt:lpstr>
      <vt:lpstr>The Ideal Basal Insulin</vt:lpstr>
      <vt:lpstr>PowerPoint Presentation</vt:lpstr>
      <vt:lpstr>Step One: Initiating Insulin</vt:lpstr>
      <vt:lpstr>Basal insulin using</vt:lpstr>
      <vt:lpstr>Rationale for Initiating With a Basal Insulin Analog</vt:lpstr>
      <vt:lpstr>Initiation of Insulin Glargine</vt:lpstr>
      <vt:lpstr>Titration</vt:lpstr>
      <vt:lpstr>Glargine dose adjustment instructions</vt:lpstr>
      <vt:lpstr>Step 1 continue:</vt:lpstr>
      <vt:lpstr>Basal-plus Regimen Options for Simpler Insulin Intensification in Patients With Type 2 Diabetes Mellitus</vt:lpstr>
      <vt:lpstr>Intensification of Insulin After Initiation of Basal Insulin Also Occurs Late</vt:lpstr>
      <vt:lpstr>Rationale for Basal-plus Insulin Regimen</vt:lpstr>
      <vt:lpstr>Basal-plus Insulin Regimen: Proof-of-concept Studies (1 of 2) </vt:lpstr>
      <vt:lpstr>Basal-plus Insulin Regimen: Proof-of-concept Studies (2 of 2)</vt:lpstr>
      <vt:lpstr>Basal-plus vs. Basal-bolus: Summary of Results From RCTs</vt:lpstr>
      <vt:lpstr>Basal-plus Insulin Regimen: Summary of Results From Studies (1 of 2)</vt:lpstr>
      <vt:lpstr>Basal-plus Insulin Regimen: Summary of Results From Studies (2 of 2)</vt:lpstr>
      <vt:lpstr>Basal-plus Insulin Regimen: Choosing the Meal for Initiating First Prandial Injection</vt:lpstr>
      <vt:lpstr>Glycemic Profiles With One Rapid-acting Insulin  At Breakfast or At Largest Meal (OPAL Study)</vt:lpstr>
      <vt:lpstr>Basal-plus Insulin Regimen: Titration Based on Premeal, Postmeal BG or Excursion</vt:lpstr>
      <vt:lpstr>Patient-directed Insulin Titration in Basal-plus Studies</vt:lpstr>
      <vt:lpstr>Basal-plus Insulin Regimen: Summary and Conclusions </vt:lpstr>
      <vt:lpstr>Take home massages</vt:lpstr>
      <vt:lpstr>PowerPoint Presentation</vt:lpstr>
      <vt:lpstr>Effect of pregnancy on insulin requirements differs between type 1 and type 2 diabetes</vt:lpstr>
      <vt:lpstr>Continued </vt:lpstr>
      <vt:lpstr>GDM</vt:lpstr>
      <vt:lpstr>Insulin therapy in GDM</vt:lpstr>
      <vt:lpstr>Management of T1DM  from children to adults</vt:lpstr>
      <vt:lpstr>Guideline recommendations for glycaemic control in adults with type 1 diabetes</vt:lpstr>
      <vt:lpstr>Commonly used insulin regimens</vt:lpstr>
      <vt:lpstr>PowerPoint Presentation</vt:lpstr>
      <vt:lpstr>The ideal insulin therapy should mimic endogenous insulin secretion</vt:lpstr>
      <vt:lpstr>The Basal/Bolus Insulin Concept</vt:lpstr>
      <vt:lpstr>Rationale for basal-bolus therapy</vt:lpstr>
      <vt:lpstr>Basal/Bolus Treatment Program with Rapid-acting and Long-acting Analogs</vt:lpstr>
      <vt:lpstr>Replacement therapy </vt:lpstr>
      <vt:lpstr>Dose: Initial Dosing with basal/Bolus Insulin </vt:lpstr>
      <vt:lpstr>Example:</vt:lpstr>
    </vt:vector>
  </TitlesOfParts>
  <Company>Eli Lilly and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and In</dc:title>
  <dc:creator>Jo Ann L. Fernandez</dc:creator>
  <cp:lastModifiedBy>maryam</cp:lastModifiedBy>
  <cp:revision>161</cp:revision>
  <dcterms:created xsi:type="dcterms:W3CDTF">2015-12-22T08:35:14Z</dcterms:created>
  <dcterms:modified xsi:type="dcterms:W3CDTF">2020-12-31T08:04:40Z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600</vt:r8>
  </property>
  <property fmtid="{D5CDD505-2E9C-101B-9397-08002B2CF9AE}" pid="3" name="EnterpriseDocumentLanguage">
    <vt:lpwstr>2;#eng|39540796-0396-4e54-afe9-a602f28bbe8f</vt:lpwstr>
  </property>
  <property fmtid="{D5CDD505-2E9C-101B-9397-08002B2CF9AE}" pid="4" name="EnterpriseRecordSeriesCode">
    <vt:lpwstr>5;#ADM140|fdc85ba1-0671-407c-9ace-d011131f3a70</vt:lpwstr>
  </property>
  <property fmtid="{D5CDD505-2E9C-101B-9397-08002B2CF9AE}" pid="5" name="ContentTypeId">
    <vt:lpwstr>0x0101007D78528B139DC24C8DA778825C19EA9C</vt:lpwstr>
  </property>
  <property fmtid="{D5CDD505-2E9C-101B-9397-08002B2CF9AE}" pid="6" name="EnterpriseSensitivityClassificationTaxHTField0">
    <vt:lpwstr>GREEN|ec74153f-63be-46a4-ae5f-1b86c809897d</vt:lpwstr>
  </property>
  <property fmtid="{D5CDD505-2E9C-101B-9397-08002B2CF9AE}" pid="7" name="EnterpriseSensitivityClassification">
    <vt:lpwstr>3;#GREEN|ec74153f-63be-46a4-ae5f-1b86c809897d</vt:lpwstr>
  </property>
</Properties>
</file>